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04" r:id="rId3"/>
    <p:sldId id="306" r:id="rId4"/>
    <p:sldId id="305" r:id="rId5"/>
    <p:sldId id="260" r:id="rId6"/>
    <p:sldId id="263" r:id="rId7"/>
    <p:sldId id="264" r:id="rId8"/>
    <p:sldId id="265" r:id="rId9"/>
    <p:sldId id="272" r:id="rId10"/>
    <p:sldId id="271" r:id="rId11"/>
    <p:sldId id="269" r:id="rId12"/>
    <p:sldId id="268" r:id="rId13"/>
    <p:sldId id="266" r:id="rId14"/>
    <p:sldId id="273" r:id="rId15"/>
    <p:sldId id="274" r:id="rId16"/>
    <p:sldId id="275" r:id="rId17"/>
    <p:sldId id="276" r:id="rId18"/>
    <p:sldId id="277" r:id="rId19"/>
    <p:sldId id="279" r:id="rId20"/>
    <p:sldId id="317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2" r:id="rId30"/>
    <p:sldId id="295" r:id="rId31"/>
    <p:sldId id="310" r:id="rId32"/>
    <p:sldId id="315" r:id="rId33"/>
    <p:sldId id="311" r:id="rId34"/>
    <p:sldId id="312" r:id="rId35"/>
    <p:sldId id="29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C4408"/>
    <a:srgbClr val="183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08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0A5B-77A4-4F3B-9AB3-E284C3EC57C3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1265B-A0AD-46B5-B255-1288EA291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4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21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. </a:t>
            </a:r>
            <a:r>
              <a:rPr lang="ru-RU" baseline="0" dirty="0" err="1" smtClean="0"/>
              <a:t>Дерсу</a:t>
            </a:r>
            <a:r>
              <a:rPr lang="ru-RU" baseline="0" dirty="0" smtClean="0"/>
              <a:t>́ </a:t>
            </a:r>
            <a:r>
              <a:rPr lang="ru-RU" baseline="0" dirty="0" err="1" smtClean="0"/>
              <a:t>Узала</a:t>
            </a:r>
            <a:r>
              <a:rPr lang="ru-RU" baseline="0" dirty="0" smtClean="0"/>
              <a:t>́ (1849 — 13 марта 1908) — охотник, коренной житель Уссурийского края, участник экспедиций В. К. Арсеньева. Выступает главным действующим лицом в документированных романах В. К. Арсеньева «По Уссурийскому краю</a:t>
            </a:r>
            <a:r>
              <a:rPr lang="ru-RU" baseline="0" smtClean="0"/>
              <a:t>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9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85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65.386.8 –экономика компьютерной обработки и передачи информации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22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67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р311</a:t>
            </a:r>
            <a:r>
              <a:rPr lang="ru-RU" baseline="0" dirty="0" smtClean="0"/>
              <a:t> –типы и виды высших учебных заведений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29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л9</a:t>
            </a:r>
            <a:r>
              <a:rPr lang="ru-RU" baseline="0" dirty="0" smtClean="0"/>
              <a:t> – другие учреждения и организации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068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я91 –научно – популярные издания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17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111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-445.5</a:t>
            </a:r>
            <a:r>
              <a:rPr lang="en-US" baseline="0" dirty="0" smtClean="0"/>
              <a:t>  -</a:t>
            </a:r>
            <a:r>
              <a:rPr lang="ru-RU" baseline="0" dirty="0" smtClean="0"/>
              <a:t> приключения , путешествия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958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60.033.142 </a:t>
            </a:r>
            <a:r>
              <a:rPr lang="ru-RU" baseline="0" dirty="0" smtClean="0"/>
              <a:t> Цивилизация Востока(восточное общество)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4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21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60.033.142 </a:t>
            </a:r>
            <a:r>
              <a:rPr lang="ru-RU" baseline="0" dirty="0" smtClean="0"/>
              <a:t> Цивилизация Востока(восточное общество)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42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75.113</a:t>
            </a:r>
            <a:r>
              <a:rPr lang="ru-RU" baseline="0" dirty="0" smtClean="0"/>
              <a:t>  -Система нормативных </a:t>
            </a:r>
            <a:r>
              <a:rPr lang="ru-RU" baseline="0" dirty="0" err="1" smtClean="0"/>
              <a:t>требований.спортивная</a:t>
            </a:r>
            <a:r>
              <a:rPr lang="ru-RU" baseline="0" dirty="0" smtClean="0"/>
              <a:t> классификация.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840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28.729 </a:t>
            </a:r>
            <a:r>
              <a:rPr lang="ru-RU" baseline="0" dirty="0" smtClean="0"/>
              <a:t> раздел антропологии , в4  научно – исследовательский процесс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3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75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88.803 в</a:t>
            </a:r>
            <a:r>
              <a:rPr lang="ru-RU" baseline="0" dirty="0" smtClean="0"/>
              <a:t> этом разделе рассматриваются принципы профессиональной диагностики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11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к1</a:t>
            </a:r>
            <a:r>
              <a:rPr lang="ru-RU" baseline="0" dirty="0" smtClean="0"/>
              <a:t>  законодательные и директивные материалы , 60.993 – социальная помощь больным и лицам с физическими недостатками , -357 специальное типовое деление Техническая поддержка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976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306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681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138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-05 статистические</a:t>
            </a:r>
            <a:r>
              <a:rPr lang="ru-RU" baseline="0" dirty="0" smtClean="0"/>
              <a:t> материалы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3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218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946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122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38.22 это Архитектурно-строительное</a:t>
            </a:r>
            <a:r>
              <a:rPr lang="ru-RU" baseline="0" dirty="0" smtClean="0"/>
              <a:t> проектирование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641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88.1(0) 6  история психологии Новейшего времени ,-736 – </a:t>
            </a:r>
            <a:r>
              <a:rPr lang="ru-RU" smtClean="0"/>
              <a:t>психоанализ(глубинная психология)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1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74. 905  </a:t>
            </a:r>
            <a:r>
              <a:rPr lang="ru-RU" baseline="0" dirty="0" smtClean="0"/>
              <a:t>отдельные направления воспитания детей в семье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2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85</a:t>
            </a:r>
            <a:r>
              <a:rPr lang="ru-RU" dirty="0" smtClean="0"/>
              <a:t>.</a:t>
            </a:r>
            <a:r>
              <a:rPr lang="en-US" dirty="0" smtClean="0"/>
              <a:t>987</a:t>
            </a:r>
            <a:r>
              <a:rPr lang="ru-RU" dirty="0" smtClean="0"/>
              <a:t> –раздел музыкальные произведения самодеятельных</a:t>
            </a:r>
            <a:r>
              <a:rPr lang="ru-RU" baseline="0" dirty="0" smtClean="0"/>
              <a:t> композиторов .     </a:t>
            </a:r>
            <a:r>
              <a:rPr lang="ru-RU" dirty="0" smtClean="0"/>
              <a:t>85.94  -Вокальные</a:t>
            </a:r>
            <a:r>
              <a:rPr lang="ru-RU" baseline="0" dirty="0" smtClean="0"/>
              <a:t> произведения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4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с515  отраслевое программное обеспечение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9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67.400.581</a:t>
            </a:r>
            <a:r>
              <a:rPr lang="ru-RU" baseline="0" dirty="0" smtClean="0"/>
              <a:t> это правовая индивидуальность государства : государственные символы :</a:t>
            </a:r>
            <a:r>
              <a:rPr lang="ru-RU" baseline="0" dirty="0" err="1" smtClean="0"/>
              <a:t>флаг,герб,гимн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50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63.013  Гносеологические</a:t>
            </a:r>
            <a:r>
              <a:rPr lang="ru-RU" baseline="0" dirty="0" smtClean="0"/>
              <a:t> проблемы исторического исследования.     я 9- популярные издания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18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75 .17  профессионально – прикладная физическая подготовка ,  р20 –изучение и преподавание науки в средних специальных учебных заведениях. Р30 – в высших учебных заведениях.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1265B-A0AD-46B5-B255-1288EA2916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6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83605A-DB94-4496-8819-E9081692AEB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006AEF-0C12-4F6A-89C4-90162181F0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92" y="1080818"/>
            <a:ext cx="2393032" cy="37569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6849">
            <a:off x="6093039" y="1892072"/>
            <a:ext cx="2668171" cy="347365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542" y="1080818"/>
            <a:ext cx="2468506" cy="37569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6247">
            <a:off x="644784" y="1913589"/>
            <a:ext cx="2640775" cy="38819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91680" y="1556792"/>
            <a:ext cx="67687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chemeClr val="bg2">
                    <a:lumMod val="90000"/>
                  </a:schemeClr>
                </a:solidFill>
              </a:rPr>
              <a:t>Анализ форума НИЦ ББК по систематизации</a:t>
            </a:r>
          </a:p>
        </p:txBody>
      </p:sp>
    </p:spTree>
    <p:extLst>
      <p:ext uri="{BB962C8B-B14F-4D97-AF65-F5344CB8AC3E}">
        <p14:creationId xmlns:p14="http://schemas.microsoft.com/office/powerpoint/2010/main" val="490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1251520"/>
            <a:ext cx="8496944" cy="6237312"/>
          </a:xfrm>
        </p:spPr>
        <p:txBody>
          <a:bodyPr>
            <a:noAutofit/>
          </a:bodyPr>
          <a:lstStyle/>
          <a:p>
            <a:r>
              <a:rPr lang="ru-RU" dirty="0"/>
              <a:t>У</a:t>
            </a:r>
            <a:r>
              <a:rPr lang="ru-RU" dirty="0" smtClean="0"/>
              <a:t>важаемые </a:t>
            </a:r>
            <a:r>
              <a:rPr lang="ru-RU" dirty="0"/>
              <a:t>коллеги, помогите определиться с классификационным индексом на книги В. К. Арсеньева. Например, небезызвестный "</a:t>
            </a:r>
            <a:r>
              <a:rPr lang="ru-RU" b="1" dirty="0" err="1"/>
              <a:t>Дерсу</a:t>
            </a:r>
            <a:r>
              <a:rPr lang="ru-RU" b="1" dirty="0"/>
              <a:t> </a:t>
            </a:r>
            <a:r>
              <a:rPr lang="ru-RU" b="1" dirty="0" err="1"/>
              <a:t>Узала</a:t>
            </a:r>
            <a:r>
              <a:rPr lang="ru-RU" dirty="0"/>
              <a:t>". Многие систематизировали эту книгу в художественную литературу. Но вот это произведение вышло в серии "Великие русские путешественники". И что, </a:t>
            </a:r>
            <a:r>
              <a:rPr lang="ru-RU" dirty="0" err="1"/>
              <a:t>ссистематизировать</a:t>
            </a:r>
            <a:r>
              <a:rPr lang="ru-RU" dirty="0"/>
              <a:t> в 26.8 ?	</a:t>
            </a:r>
            <a:endParaRPr lang="en-US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.</a:t>
            </a:r>
            <a:r>
              <a:rPr lang="ru-RU" dirty="0" smtClean="0"/>
              <a:t> </a:t>
            </a:r>
            <a:r>
              <a:rPr lang="ru-RU" dirty="0"/>
              <a:t>Мы систематизируем литературу по содержанию, а не по серии, в которую создатели могут включать любые публикации по своему выбору. Биографические романы и повести отражаются только в разделе </a:t>
            </a:r>
            <a:r>
              <a:rPr lang="ru-RU" b="1" dirty="0"/>
              <a:t>84.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403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28"/>
            <a:ext cx="8496944" cy="6264696"/>
          </a:xfrm>
        </p:spPr>
        <p:txBody>
          <a:bodyPr anchor="t">
            <a:noAutofit/>
          </a:bodyPr>
          <a:lstStyle/>
          <a:p>
            <a:r>
              <a:rPr lang="ru-RU" dirty="0" smtClean="0"/>
              <a:t>Уважаемые эксперты! Нас интересует вопрос размежевания разделов </a:t>
            </a:r>
            <a:r>
              <a:rPr lang="ru-RU" b="1" dirty="0" smtClean="0"/>
              <a:t>65.32-03; 65.03.. 63.3-21 </a:t>
            </a:r>
            <a:r>
              <a:rPr lang="ru-RU" dirty="0" smtClean="0"/>
              <a:t>(Аграрные отношения) Например, книги : 1) </a:t>
            </a:r>
            <a:r>
              <a:rPr lang="ru-RU" dirty="0" err="1" smtClean="0"/>
              <a:t>Мугрузин</a:t>
            </a:r>
            <a:r>
              <a:rPr lang="ru-RU" dirty="0" smtClean="0"/>
              <a:t> А. С. Аграрные отношения в Китае в 20-40-х годах XX века. ; 2) Попов В. А. Формирование социально-экономической структуры японской деревни ; 3) Северо-Запад в аграрной истории России . </a:t>
            </a:r>
          </a:p>
          <a:p>
            <a:r>
              <a:rPr lang="ru-RU" dirty="0" err="1" smtClean="0"/>
              <a:t>Re</a:t>
            </a:r>
            <a:r>
              <a:rPr lang="ru-RU" dirty="0" smtClean="0"/>
              <a:t>: Систематизация</a:t>
            </a:r>
            <a:r>
              <a:rPr lang="en-US" dirty="0" smtClean="0"/>
              <a:t> </a:t>
            </a:r>
            <a:r>
              <a:rPr lang="ru-RU" dirty="0" smtClean="0"/>
              <a:t>:	Ретроспективная </a:t>
            </a:r>
            <a:r>
              <a:rPr lang="ru-RU" b="1" dirty="0" smtClean="0"/>
              <a:t>литература по истории хозяйства отдельных стран в целом и по периодам собирается </a:t>
            </a:r>
            <a:r>
              <a:rPr lang="ru-RU" dirty="0" smtClean="0"/>
              <a:t>в подразделениях </a:t>
            </a:r>
            <a:r>
              <a:rPr lang="ru-RU" b="1" dirty="0" smtClean="0"/>
              <a:t>65.03: </a:t>
            </a:r>
            <a:r>
              <a:rPr lang="ru-RU" dirty="0" err="1" smtClean="0"/>
              <a:t>Мигрузин</a:t>
            </a:r>
            <a:r>
              <a:rPr lang="ru-RU" dirty="0" smtClean="0"/>
              <a:t> - 65.03(5Кит); Попов - 65.03(5Япо) и повторно отражается в соответствующих подразделениях 63.3:63.3(5Кит)-21 и 63.3(5Япо)-21.	</a:t>
            </a:r>
          </a:p>
          <a:p>
            <a:r>
              <a:rPr lang="ru-RU" dirty="0" err="1" smtClean="0"/>
              <a:t>Re</a:t>
            </a:r>
            <a:r>
              <a:rPr lang="ru-RU" dirty="0" smtClean="0"/>
              <a:t>:  Систематизация Размежевание Аграрная история 	</a:t>
            </a:r>
            <a:r>
              <a:rPr lang="ru-RU" b="1" dirty="0" smtClean="0"/>
              <a:t>Ретроспективная литература по истории отраслей хозяйства, в </a:t>
            </a:r>
            <a:r>
              <a:rPr lang="ru-RU" b="1" dirty="0" err="1" smtClean="0"/>
              <a:t>т.ч</a:t>
            </a:r>
            <a:r>
              <a:rPr lang="ru-RU" b="1" dirty="0" smtClean="0"/>
              <a:t>. аграрного сектора, собирается только в подразделениях 65.2/4 под </a:t>
            </a:r>
            <a:r>
              <a:rPr lang="ru-RU" b="1" dirty="0" err="1" smtClean="0"/>
              <a:t>стд</a:t>
            </a:r>
            <a:r>
              <a:rPr lang="ru-RU" b="1" dirty="0" smtClean="0"/>
              <a:t> -03 </a:t>
            </a:r>
            <a:r>
              <a:rPr lang="ru-RU" dirty="0" smtClean="0"/>
              <a:t>и в подразделениях 63.3 не отражается (Северо-Запад в аграрной истории России - </a:t>
            </a:r>
            <a:r>
              <a:rPr lang="ru-RU" b="1" dirty="0" smtClean="0"/>
              <a:t>65.32-03(230).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09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862" y="264716"/>
            <a:ext cx="8496944" cy="4604444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6064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Уважаемые эксперты! Подскажите пожалуйста в какой раздел ББК отнести литературу </a:t>
            </a:r>
            <a:r>
              <a:rPr lang="ru-RU" sz="2400" b="1" dirty="0"/>
              <a:t>о корпорации </a:t>
            </a:r>
            <a:r>
              <a:rPr lang="ru-RU" sz="2400" b="1" dirty="0" err="1"/>
              <a:t>Google</a:t>
            </a:r>
            <a:r>
              <a:rPr lang="ru-RU" sz="2400" b="1" dirty="0"/>
              <a:t> </a:t>
            </a:r>
            <a:r>
              <a:rPr lang="ru-RU" sz="2400" dirty="0"/>
              <a:t>65.290с51, 65.292.9 или 65.386.8. 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err="1" smtClean="0"/>
              <a:t>Re</a:t>
            </a:r>
            <a:r>
              <a:rPr lang="ru-RU" sz="2400" dirty="0"/>
              <a:t>: систематизация 	Уважаемые коллеги! Литература об отраслевых компаниях, корпорациях систематизируется в отрасль - </a:t>
            </a:r>
            <a:r>
              <a:rPr lang="ru-RU" sz="2400" b="1" dirty="0"/>
              <a:t>65.386.8.</a:t>
            </a:r>
          </a:p>
        </p:txBody>
      </p:sp>
    </p:spTree>
    <p:extLst>
      <p:ext uri="{BB962C8B-B14F-4D97-AF65-F5344CB8AC3E}">
        <p14:creationId xmlns:p14="http://schemas.microsoft.com/office/powerpoint/2010/main" val="30228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747464"/>
            <a:ext cx="8496944" cy="5805264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Подскажите какой правильный индекс присвоить книге: </a:t>
            </a:r>
            <a:r>
              <a:rPr lang="ru-RU" b="1" dirty="0"/>
              <a:t>История </a:t>
            </a:r>
            <a:r>
              <a:rPr lang="ru-RU" b="1" dirty="0" err="1"/>
              <a:t>YouTube</a:t>
            </a:r>
            <a:r>
              <a:rPr lang="ru-RU" b="1" dirty="0"/>
              <a:t> -сенсаций Дэна и Фила 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А</a:t>
            </a:r>
            <a:r>
              <a:rPr lang="ru-RU" dirty="0" smtClean="0"/>
              <a:t>вторы </a:t>
            </a:r>
            <a:r>
              <a:rPr lang="ru-RU" dirty="0"/>
              <a:t>британские </a:t>
            </a:r>
            <a:r>
              <a:rPr lang="ru-RU" dirty="0" err="1"/>
              <a:t>блогеры</a:t>
            </a:r>
            <a:r>
              <a:rPr lang="ru-RU" dirty="0"/>
              <a:t> и радиоведущие, делятся событиями своей жизни на </a:t>
            </a:r>
            <a:r>
              <a:rPr lang="ru-RU" dirty="0" err="1"/>
              <a:t>youtube</a:t>
            </a:r>
            <a:r>
              <a:rPr lang="ru-RU" dirty="0"/>
              <a:t>-каналах. В книге рассказывают о себе, историю своих каналов, студенческой жизни поездке в Японию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книг </a:t>
            </a:r>
            <a:r>
              <a:rPr lang="ru-RU" dirty="0" err="1"/>
              <a:t>блогеров</a:t>
            </a:r>
            <a:r>
              <a:rPr lang="ru-RU" dirty="0"/>
              <a:t> .</a:t>
            </a:r>
            <a:r>
              <a:rPr lang="ru-RU" dirty="0" smtClean="0"/>
              <a:t> </a:t>
            </a:r>
            <a:r>
              <a:rPr lang="ru-RU" dirty="0"/>
              <a:t>Э</a:t>
            </a:r>
            <a:r>
              <a:rPr lang="ru-RU" dirty="0" smtClean="0"/>
              <a:t>тот </a:t>
            </a:r>
            <a:r>
              <a:rPr lang="ru-RU" dirty="0"/>
              <a:t>вид деятельности тяготеет к журналистике, СМИ. В </a:t>
            </a:r>
            <a:r>
              <a:rPr lang="ru-RU" dirty="0" smtClean="0"/>
              <a:t>  </a:t>
            </a:r>
            <a:r>
              <a:rPr lang="ru-RU" dirty="0"/>
              <a:t>данном случае лучше воспользоваться индексом 76.003, под которым собираются работы по истории журналистики и СМИ в целом, по отдельным странам, периодам, а также персонам. </a:t>
            </a:r>
            <a:r>
              <a:rPr lang="ru-RU" dirty="0" err="1"/>
              <a:t>Т.о</a:t>
            </a:r>
            <a:r>
              <a:rPr lang="ru-RU" dirty="0"/>
              <a:t>. индекс можно конструировать как: </a:t>
            </a:r>
            <a:r>
              <a:rPr lang="ru-RU" b="1" dirty="0"/>
              <a:t>76.003(4Вел)6-8.</a:t>
            </a:r>
          </a:p>
        </p:txBody>
      </p:sp>
    </p:spTree>
    <p:extLst>
      <p:ext uri="{BB962C8B-B14F-4D97-AF65-F5344CB8AC3E}">
        <p14:creationId xmlns:p14="http://schemas.microsoft.com/office/powerpoint/2010/main" val="12504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-1251520"/>
            <a:ext cx="8496944" cy="6264696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Подскажите, пожалуйста, в какой раздел (Средние таблицы) лучше индексировать книгу </a:t>
            </a:r>
            <a:r>
              <a:rPr lang="ru-RU" b="1" dirty="0"/>
              <a:t>Научные школы МГИМО в лицах </a:t>
            </a:r>
            <a:r>
              <a:rPr lang="ru-RU" dirty="0"/>
              <a:t>(к 70-летию </a:t>
            </a:r>
            <a:r>
              <a:rPr lang="ru-RU" dirty="0" smtClean="0"/>
              <a:t>университета)В </a:t>
            </a:r>
            <a:r>
              <a:rPr lang="ru-RU" dirty="0"/>
              <a:t>раздел 74 или 66.4? </a:t>
            </a:r>
            <a:r>
              <a:rPr lang="ru-RU" dirty="0" smtClean="0"/>
              <a:t> </a:t>
            </a:r>
            <a:r>
              <a:rPr lang="ru-RU" dirty="0"/>
              <a:t>Книга представляет собой около 100 очерков о людях, великих и менее известных, но не менее значимых в деле создания и развития научно-исследовательского и учебного феномена, каким был задуман и реализован МГИМО. </a:t>
            </a:r>
            <a:r>
              <a:rPr lang="ru-RU" dirty="0" smtClean="0"/>
              <a:t>Очерки </a:t>
            </a:r>
            <a:r>
              <a:rPr lang="ru-RU" dirty="0"/>
              <a:t>будут полезны и интересны </a:t>
            </a:r>
            <a:r>
              <a:rPr lang="ru-RU" dirty="0" smtClean="0"/>
              <a:t> </a:t>
            </a:r>
            <a:r>
              <a:rPr lang="ru-RU" dirty="0"/>
              <a:t>всем тем, кто интересуется международными отношениями и внешней политикой России. 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</a:t>
            </a:r>
            <a:r>
              <a:rPr lang="ru-RU" b="1" dirty="0"/>
              <a:t>66.49р311</a:t>
            </a:r>
          </a:p>
        </p:txBody>
      </p:sp>
    </p:spTree>
    <p:extLst>
      <p:ext uri="{BB962C8B-B14F-4D97-AF65-F5344CB8AC3E}">
        <p14:creationId xmlns:p14="http://schemas.microsoft.com/office/powerpoint/2010/main" val="10034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363"/>
            <a:ext cx="8496944" cy="2808312"/>
          </a:xfrm>
        </p:spPr>
        <p:txBody>
          <a:bodyPr>
            <a:normAutofit/>
          </a:bodyPr>
          <a:lstStyle/>
          <a:p>
            <a:r>
              <a:rPr lang="ru-RU" dirty="0"/>
              <a:t>Уважаемые коллеги, подскажите, пожалуйста, куда относятся </a:t>
            </a:r>
            <a:r>
              <a:rPr lang="ru-RU" b="1" dirty="0"/>
              <a:t>книги об МФЦ </a:t>
            </a:r>
            <a:r>
              <a:rPr lang="ru-RU" dirty="0"/>
              <a:t>(Многофункциональные центры)?	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Уважаемые коллеги! МФЦ можно рассматривать как учреждение (организацию), осуществляющую документооборот - </a:t>
            </a:r>
            <a:r>
              <a:rPr lang="ru-RU" b="1" dirty="0"/>
              <a:t>60.844л9.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496944" cy="4896544"/>
          </a:xfrm>
        </p:spPr>
        <p:txBody>
          <a:bodyPr>
            <a:noAutofit/>
          </a:bodyPr>
          <a:lstStyle/>
          <a:p>
            <a:r>
              <a:rPr lang="ru-RU" dirty="0"/>
              <a:t>Уважаемые эксперты, в какой раздел ББК, ср. табл., систематизировать книгу: </a:t>
            </a:r>
            <a:r>
              <a:rPr lang="ru-RU" b="1" dirty="0"/>
              <a:t>Как информация управляет миром </a:t>
            </a:r>
            <a:r>
              <a:rPr lang="ru-RU" dirty="0" smtClean="0"/>
              <a:t>  </a:t>
            </a:r>
            <a:r>
              <a:rPr lang="ru-RU" dirty="0"/>
              <a:t>Большая часть книги посвящена Земле и живущим на ней существам, потому что нигде во Вселенной не найти большего количества </a:t>
            </a:r>
            <a:r>
              <a:rPr lang="ru-RU" dirty="0" err="1"/>
              <a:t>информации.Но</a:t>
            </a:r>
            <a:r>
              <a:rPr lang="ru-RU" dirty="0"/>
              <a:t> почему она находится на нашей планете в таких объемах и как мы, люди, способствуем ее росту? 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:</a:t>
            </a:r>
            <a:r>
              <a:rPr lang="ru-RU" dirty="0" smtClean="0"/>
              <a:t>На </a:t>
            </a:r>
            <a:r>
              <a:rPr lang="ru-RU" dirty="0"/>
              <a:t>настоящий момент мы рекомендуем по Средним таблицам для отражения общих работ по информатике, различным трактовкам понятия «информация» и информационных процессов в целом использовать индекс 32.81. Учитывая популярное изложение материала, книге С. Идальго следует присвоить индекс </a:t>
            </a:r>
            <a:r>
              <a:rPr lang="ru-RU" b="1" dirty="0"/>
              <a:t>32.81я91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496944" cy="36004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Уважаемые эксперты! В какой раздел литературоведения шифровать </a:t>
            </a:r>
            <a:r>
              <a:rPr lang="ru-RU" b="1" dirty="0"/>
              <a:t>литературу об Ахматовой</a:t>
            </a:r>
            <a:r>
              <a:rPr lang="ru-RU" dirty="0"/>
              <a:t>? В каталоге РГБ она идет в 20 век. Другие крупные библиотеки тоже относят ее к 20 веку. А считается поэтессой Серебряного века. Как разграничить персоналии, которые находятся на стыке между Серебряным веком и 20 веком. Та же ситуация и с </a:t>
            </a:r>
            <a:r>
              <a:rPr lang="ru-RU" b="1" dirty="0" smtClean="0"/>
              <a:t>Мандельштамо</a:t>
            </a:r>
            <a:r>
              <a:rPr lang="ru-RU" b="1" dirty="0"/>
              <a:t>м</a:t>
            </a:r>
            <a:endParaRPr lang="ru-RU" b="1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Анна Ахматова (1889-1966) действительно </a:t>
            </a:r>
            <a:r>
              <a:rPr lang="ru-RU" b="1" dirty="0"/>
              <a:t>поэт 20 века.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496944" cy="4176465"/>
          </a:xfrm>
        </p:spPr>
        <p:txBody>
          <a:bodyPr>
            <a:noAutofit/>
          </a:bodyPr>
          <a:lstStyle/>
          <a:p>
            <a:r>
              <a:rPr lang="ru-RU" dirty="0"/>
              <a:t>Уважаемые эксперты, подскажите, пожалуйста, в какой раздел ББК индексировать книгу </a:t>
            </a:r>
            <a:r>
              <a:rPr lang="ru-RU" b="1" dirty="0"/>
              <a:t>Записки странствующего писателя : о подводных погружениях и древних цивилизациях </a:t>
            </a:r>
            <a:r>
              <a:rPr lang="ru-RU" dirty="0"/>
              <a:t>/ Сергей </a:t>
            </a:r>
            <a:r>
              <a:rPr lang="ru-RU" dirty="0" err="1"/>
              <a:t>Арно</a:t>
            </a:r>
            <a:r>
              <a:rPr lang="ru-RU" dirty="0"/>
              <a:t> . - Санкт-Петербург, 2016. - </a:t>
            </a:r>
            <a:r>
              <a:rPr lang="ru-RU" dirty="0" smtClean="0"/>
              <a:t>I </a:t>
            </a:r>
            <a:r>
              <a:rPr lang="ru-RU" dirty="0"/>
              <a:t>Известный петербургский писатель рассказывает о съемках документального фильма и своих приключениях во время </a:t>
            </a:r>
            <a:r>
              <a:rPr lang="ru-RU" dirty="0" err="1"/>
              <a:t>путешествий.Съемки</a:t>
            </a:r>
            <a:r>
              <a:rPr lang="ru-RU" dirty="0"/>
              <a:t> проходили во Франции, Монако, Египте, Коста-Рике, Судане. </a:t>
            </a:r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Уважаемая коллега! Поскольку мемуары, дневники, записки писателей первым местом отражаются в разделе 84, для этой книги достаточно будет </a:t>
            </a:r>
            <a:r>
              <a:rPr lang="ru-RU" b="1" dirty="0"/>
              <a:t>84(2=411.2)6-445.5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-819472"/>
            <a:ext cx="8496944" cy="5616624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Испытываем затруднение при размежевании разделов </a:t>
            </a:r>
            <a:r>
              <a:rPr lang="ru-RU" b="1" dirty="0"/>
              <a:t>60.033.142 и 63.3(5Кит</a:t>
            </a:r>
            <a:r>
              <a:rPr lang="ru-RU" dirty="0"/>
              <a:t>). В книгах Малявин "Китайская цивилизация" и "Всё о Китае: культура, религия, традиции" /сост. Царева Г. И. дается комплексная характеристика страны в историческом аспекте : религии, философия, народные обычаи и праздники, медицина, исчисление времени, народонаселения Китая, нравы и обычаи, письменность, искусство, государство и общество. Какого плана издания должны систематизироваться в раздел 60.033.142 и каковы правила размежевания его с разделом 63.3()?	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-747464"/>
            <a:ext cx="8496944" cy="56166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	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</a:t>
            </a:r>
            <a:r>
              <a:rPr lang="ru-RU" dirty="0" smtClean="0"/>
              <a:t>Систематизация: </a:t>
            </a:r>
            <a:r>
              <a:rPr lang="ru-RU" dirty="0"/>
              <a:t>В </a:t>
            </a:r>
            <a:r>
              <a:rPr lang="ru-RU" b="1" dirty="0"/>
              <a:t>разделе 63.3(...) </a:t>
            </a:r>
            <a:r>
              <a:rPr lang="ru-RU" dirty="0"/>
              <a:t>собирается литература, отражающая исторические события, отдельные стороны жизни этой страны-экономики, политики, социальной сферы, культуры и др. Подраздел </a:t>
            </a:r>
            <a:r>
              <a:rPr lang="ru-RU" b="1" dirty="0"/>
              <a:t>60.033.142</a:t>
            </a:r>
            <a:r>
              <a:rPr lang="ru-RU" dirty="0"/>
              <a:t> находится в разделе по философии истории. В нем представлена литература по цивилизационному подходу к изучению типологии общества. Это литература по анализу, истокам формирования цивилизаций, сущности, ценностям, чертам и этапам их развития, влияния на другие цивилизации. Такая литература пишется с использованием сложного научного аппарата (понятия, теории и др.). Конечно, она может быть отражена также в истории страны, но все же первым индексом должен быть </a:t>
            </a:r>
            <a:r>
              <a:rPr lang="ru-RU" b="1" dirty="0"/>
              <a:t>60.033.142.</a:t>
            </a:r>
          </a:p>
        </p:txBody>
      </p:sp>
    </p:spTree>
    <p:extLst>
      <p:ext uri="{BB962C8B-B14F-4D97-AF65-F5344CB8AC3E}">
        <p14:creationId xmlns:p14="http://schemas.microsoft.com/office/powerpoint/2010/main" val="26250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96944" cy="3744416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Подскажите пожалуйста куда систематизировать </a:t>
            </a:r>
            <a:r>
              <a:rPr lang="ru-RU" b="1" dirty="0"/>
              <a:t>Нормы ГТО в вузе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</a:t>
            </a:r>
            <a:r>
              <a:rPr lang="ru-RU" dirty="0" smtClean="0"/>
              <a:t> </a:t>
            </a:r>
            <a:r>
              <a:rPr lang="ru-RU" dirty="0"/>
              <a:t>	Преподавание отдельных предметов в вузе относится к соответствующим разделам классификации и выделяется с помощью ОТД р30. Системы нормативных требований, в </a:t>
            </a:r>
            <a:r>
              <a:rPr lang="ru-RU" dirty="0" err="1"/>
              <a:t>т.ч</a:t>
            </a:r>
            <a:r>
              <a:rPr lang="ru-RU" dirty="0"/>
              <a:t>. ГТО, отражаются под делением 75.113. </a:t>
            </a:r>
            <a:r>
              <a:rPr lang="ru-RU" dirty="0" err="1"/>
              <a:t>Т.о</a:t>
            </a:r>
            <a:r>
              <a:rPr lang="ru-RU" dirty="0"/>
              <a:t>. индекс для норм ГТО в вузе - </a:t>
            </a:r>
            <a:r>
              <a:rPr lang="ru-RU" b="1" dirty="0"/>
              <a:t>75.113р30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1683568"/>
            <a:ext cx="8496944" cy="4608512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Куда Вы порекомендуете систематизировать книги о снежном человеке. Например: Поршнев Ю. Ф. </a:t>
            </a:r>
            <a:r>
              <a:rPr lang="ru-RU" b="1" dirty="0"/>
              <a:t>Загадка снежного человека</a:t>
            </a:r>
            <a:r>
              <a:rPr lang="ru-RU" dirty="0" smtClean="0"/>
              <a:t>..</a:t>
            </a:r>
            <a:r>
              <a:rPr lang="ru-RU" dirty="0"/>
              <a:t>	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Снежный человек 	</a:t>
            </a:r>
            <a:r>
              <a:rPr lang="ru-RU" dirty="0" smtClean="0"/>
              <a:t> </a:t>
            </a:r>
            <a:r>
              <a:rPr lang="ru-RU" dirty="0"/>
              <a:t>Можно использовать </a:t>
            </a:r>
            <a:r>
              <a:rPr lang="ru-RU" b="1" dirty="0"/>
              <a:t>индекс </a:t>
            </a:r>
            <a:r>
              <a:rPr lang="ru-RU" b="1" dirty="0" smtClean="0"/>
              <a:t>28.729 </a:t>
            </a:r>
            <a:r>
              <a:rPr lang="ru-RU" b="1" dirty="0"/>
              <a:t>с ОТД в4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496944" cy="4320480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</a:t>
            </a:r>
            <a:r>
              <a:rPr lang="ru-RU" dirty="0" smtClean="0"/>
              <a:t> </a:t>
            </a:r>
            <a:r>
              <a:rPr lang="ru-RU" dirty="0"/>
              <a:t>Помогите, пожалуйста, определиться, к какому периоду отнести </a:t>
            </a:r>
            <a:r>
              <a:rPr lang="ru-RU" b="1" dirty="0"/>
              <a:t>творчество поэтов Шиллера и Гете: </a:t>
            </a:r>
            <a:r>
              <a:rPr lang="ru-RU" dirty="0"/>
              <a:t>83.3(4Гем)512 или 83.3(4Гем)52. Либо стоит дать индекс 83.3(4Гем)5?	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:</a:t>
            </a:r>
            <a:r>
              <a:rPr lang="ru-RU" dirty="0" smtClean="0"/>
              <a:t>принято </a:t>
            </a:r>
            <a:r>
              <a:rPr lang="ru-RU" dirty="0"/>
              <a:t>давать персоны, творчество которых не укладывается в приведенные в таблицах хронологические периоды, по последнему периоду деятельности. </a:t>
            </a:r>
            <a:r>
              <a:rPr lang="ru-RU" dirty="0" err="1"/>
              <a:t>Т.о</a:t>
            </a:r>
            <a:r>
              <a:rPr lang="ru-RU" dirty="0"/>
              <a:t>. получается </a:t>
            </a:r>
            <a:r>
              <a:rPr lang="ru-RU" b="1" dirty="0"/>
              <a:t>83.3(4Гем)52.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1683568"/>
            <a:ext cx="8496944" cy="5427984"/>
          </a:xfrm>
        </p:spPr>
        <p:txBody>
          <a:bodyPr>
            <a:noAutofit/>
          </a:bodyPr>
          <a:lstStyle/>
          <a:p>
            <a:r>
              <a:rPr lang="ru-RU" dirty="0"/>
              <a:t>Уважаемые эксперты, помогите разобраться. Книги, содержащие психологические вопросы выбора профессии школьниками, систематизируются в </a:t>
            </a:r>
            <a:r>
              <a:rPr lang="ru-RU" b="1" dirty="0"/>
              <a:t>74.200.536?</a:t>
            </a:r>
            <a:r>
              <a:rPr lang="ru-RU" dirty="0"/>
              <a:t>	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Re</a:t>
            </a:r>
            <a:r>
              <a:rPr lang="ru-RU" dirty="0"/>
              <a:t>: Систематизация 	Да, совершенно верно, все компоненты профориентации школьников отражаются в педагогике - именно поэтому и дана ссылка от индекса 88.803.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1179512"/>
            <a:ext cx="8496944" cy="5112568"/>
          </a:xfrm>
        </p:spPr>
        <p:txBody>
          <a:bodyPr>
            <a:norm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дравствуйте</a:t>
            </a:r>
            <a:r>
              <a:rPr lang="ru-RU" dirty="0"/>
              <a:t>! Скажите, пожалуйста, какой индекс ББК наиболее адекватен для литературы по нормативно-правовому обеспечению формирования доступной среды в свете Конвенции ООН о правах инвалидов?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</a:t>
            </a:r>
            <a:r>
              <a:rPr lang="ru-RU" dirty="0" smtClean="0"/>
              <a:t>! </a:t>
            </a:r>
            <a:r>
              <a:rPr lang="ru-RU" dirty="0"/>
              <a:t>Литература о нормативно-правовом обеспечении отдельных тем и проблем собирается под индексом этой темы или проблемы - </a:t>
            </a:r>
            <a:r>
              <a:rPr lang="ru-RU" b="1" dirty="0"/>
              <a:t>60.993-357к</a:t>
            </a:r>
            <a:r>
              <a:rPr lang="ru-RU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-603448"/>
            <a:ext cx="8496944" cy="6336704"/>
          </a:xfrm>
        </p:spPr>
        <p:txBody>
          <a:bodyPr>
            <a:normAutofit/>
          </a:bodyPr>
          <a:lstStyle/>
          <a:p>
            <a:r>
              <a:rPr lang="ru-RU" dirty="0"/>
              <a:t>Добрый день, уважаемые коллеги! Помогите разобраться в следующем вопросе. Куда систематизируются книги о памятниках Великой Отечественной войны (имеется в виду скульптура), в частности, книга "</a:t>
            </a:r>
            <a:r>
              <a:rPr lang="ru-RU" b="1" dirty="0"/>
              <a:t>Когда стою у Вечного огня</a:t>
            </a:r>
            <a:r>
              <a:rPr lang="ru-RU" dirty="0"/>
              <a:t>...": памятники и памятные места Великой Отечественной войны Свердловской области. Это фотоальбом памятников-обелисков, памятников героям войны с указанием местонахождения таковых.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Книги о памятниках Великой Отечественной войны с указанием местонахождения таковых - </a:t>
            </a:r>
            <a:r>
              <a:rPr lang="ru-RU" b="1" dirty="0"/>
              <a:t>63.3(2)622,88</a:t>
            </a:r>
            <a:r>
              <a:rPr lang="ru-RU" dirty="0"/>
              <a:t> и, если в книге рассматриваются их художественные особенности, вторым индексом </a:t>
            </a:r>
            <a:r>
              <a:rPr lang="ru-RU" b="1" dirty="0"/>
              <a:t>85.136.1. 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-315416"/>
            <a:ext cx="8496944" cy="5544616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эксперты. К какому разделу отнести литературу об </a:t>
            </a:r>
            <a:r>
              <a:rPr lang="ru-RU" b="1" dirty="0"/>
              <a:t>историко-краеведческом музее</a:t>
            </a:r>
            <a:r>
              <a:rPr lang="ru-RU" dirty="0"/>
              <a:t>, его истории и деятельности? 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Систематизация: Историко-краеведческий музей .</a:t>
            </a:r>
            <a:r>
              <a:rPr lang="ru-RU" dirty="0" smtClean="0"/>
              <a:t> </a:t>
            </a:r>
            <a:r>
              <a:rPr lang="ru-RU" dirty="0"/>
              <a:t>Литературу об историко-краеведческом музее с равным основанием можно отнести и к делению </a:t>
            </a:r>
            <a:r>
              <a:rPr lang="ru-RU" b="1" dirty="0"/>
              <a:t>26.89 и к 63.3</a:t>
            </a:r>
            <a:r>
              <a:rPr lang="ru-RU" dirty="0"/>
              <a:t>. В данном случае лучше принять методическое решение и зафиксировать его. Чтобы определиться, примите во внимание: о чем основное содержание издания, в какой раздел поступала подобного рода литература, как наполняются указанные Вами деления. Возможны варианты с дублированием.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-35278"/>
            <a:ext cx="8496944" cy="4752528"/>
          </a:xfrm>
        </p:spPr>
        <p:txBody>
          <a:bodyPr>
            <a:noAutofit/>
          </a:bodyPr>
          <a:lstStyle/>
          <a:p>
            <a:r>
              <a:rPr lang="ru-RU" dirty="0"/>
              <a:t>Добрый день, уважаемые коллеги! Помогите зашифровать книгу "</a:t>
            </a:r>
            <a:r>
              <a:rPr lang="ru-RU" b="1" dirty="0"/>
              <a:t>Советы юриста владельцам собак</a:t>
            </a:r>
            <a:r>
              <a:rPr lang="ru-RU" dirty="0"/>
              <a:t>", сборник норм. актов. В книге рассказывается о действующих правилах содержания собак, штрафных санкциях за нарушения этих правил, об уголовной. гражданской, админ. ответственности владельцев собак, правила перевозки </a:t>
            </a:r>
            <a:r>
              <a:rPr lang="ru-RU" dirty="0" smtClean="0"/>
              <a:t>животных. </a:t>
            </a:r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.</a:t>
            </a:r>
            <a:r>
              <a:rPr lang="ru-RU" dirty="0" smtClean="0"/>
              <a:t> </a:t>
            </a:r>
            <a:r>
              <a:rPr lang="ru-RU" dirty="0"/>
              <a:t>Для данного издания можно использовать деление "</a:t>
            </a:r>
            <a:r>
              <a:rPr lang="ru-RU" b="1" dirty="0"/>
              <a:t>67.401.031.1</a:t>
            </a:r>
            <a:r>
              <a:rPr lang="ru-RU" dirty="0"/>
              <a:t> Акты государственной администрации". Здесь отражаются и комментарии к документам.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1395536"/>
            <a:ext cx="8496944" cy="5544616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истематизация </a:t>
            </a:r>
            <a:r>
              <a:rPr lang="ru-RU" dirty="0"/>
              <a:t>статистических материалов по </a:t>
            </a:r>
            <a:r>
              <a:rPr lang="ru-RU" b="1" dirty="0"/>
              <a:t>истории экономического развития </a:t>
            </a:r>
            <a:r>
              <a:rPr lang="ru-RU" b="1" dirty="0" smtClean="0"/>
              <a:t>региона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статистических материалов .</a:t>
            </a:r>
            <a:r>
              <a:rPr lang="ru-RU" dirty="0" smtClean="0"/>
              <a:t> </a:t>
            </a:r>
            <a:r>
              <a:rPr lang="ru-RU" dirty="0"/>
              <a:t>Статистические материалы по экономическому развитию своего региона следует собирать в экономике региона </a:t>
            </a:r>
            <a:r>
              <a:rPr lang="ru-RU" b="1" dirty="0"/>
              <a:t>65.9(2Рос...) </a:t>
            </a:r>
            <a:r>
              <a:rPr lang="ru-RU" dirty="0"/>
              <a:t>и выделять с помощью </a:t>
            </a:r>
            <a:r>
              <a:rPr lang="ru-RU" b="1" dirty="0"/>
              <a:t>СТД -05</a:t>
            </a:r>
            <a:r>
              <a:rPr lang="ru-RU" dirty="0"/>
              <a:t>. В том числе и за длительный исторический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8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512" y="404664"/>
            <a:ext cx="8172450" cy="4679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Уважаемые </a:t>
            </a:r>
            <a:r>
              <a:rPr lang="ru-RU" sz="2400" dirty="0" smtClean="0"/>
              <a:t>эксперты</a:t>
            </a:r>
            <a:r>
              <a:rPr lang="ru-RU" sz="2400" dirty="0"/>
              <a:t>.</a:t>
            </a:r>
            <a:r>
              <a:rPr lang="ru-RU" sz="2400" dirty="0" smtClean="0"/>
              <a:t> </a:t>
            </a:r>
            <a:r>
              <a:rPr lang="ru-RU" sz="2400" dirty="0"/>
              <a:t>Книга: </a:t>
            </a:r>
            <a:r>
              <a:rPr lang="ru-RU" sz="2400" b="1" dirty="0"/>
              <a:t>100 проектов в поддержку чтения : актуальные социально-педагогические инициативы </a:t>
            </a:r>
            <a:r>
              <a:rPr lang="ru-RU" sz="2400" dirty="0"/>
              <a:t>: культурно-образовательный атлас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/>
              <a:t>	</a:t>
            </a:r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систематизация :</a:t>
            </a:r>
            <a:r>
              <a:rPr lang="ru-RU" sz="2400" dirty="0" smtClean="0"/>
              <a:t> </a:t>
            </a:r>
            <a:r>
              <a:rPr lang="ru-RU" sz="2400" dirty="0"/>
              <a:t>Данное издание можно рассматривать как программу внеклассного чтения или программу образовательной работы во внеурочное время </a:t>
            </a:r>
            <a:r>
              <a:rPr lang="ru-RU" sz="2400" b="1" dirty="0"/>
              <a:t>74.200.585.1.</a:t>
            </a:r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686800" cy="4824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Уважаемые коллеги! Подскажите, пожалуйста: 1. Какой индекс присвоить изданию "</a:t>
            </a:r>
            <a:r>
              <a:rPr lang="ru-RU" sz="2400" b="1" dirty="0"/>
              <a:t>Мансийский язык</a:t>
            </a:r>
            <a:r>
              <a:rPr lang="ru-RU" sz="2400" dirty="0"/>
              <a:t>: рабочая тетрадь для 2 класса":  </a:t>
            </a:r>
            <a:r>
              <a:rPr lang="ru-RU" sz="2400" dirty="0" smtClean="0"/>
              <a:t>    </a:t>
            </a:r>
            <a:r>
              <a:rPr lang="ru-RU" sz="2400" dirty="0"/>
              <a:t>Какой индекс присвоить изданию "</a:t>
            </a:r>
            <a:r>
              <a:rPr lang="ru-RU" sz="2400" b="1" dirty="0"/>
              <a:t>Русский язык: 9-й класс </a:t>
            </a:r>
            <a:r>
              <a:rPr lang="ru-RU" sz="2400" dirty="0"/>
              <a:t>: основной государственный экзамен </a:t>
            </a:r>
            <a:r>
              <a:rPr lang="ru-RU" sz="2400" dirty="0" smtClean="0"/>
              <a:t> </a:t>
            </a:r>
            <a:r>
              <a:rPr lang="ru-RU" sz="2400" dirty="0"/>
              <a:t>: типовые экзаменационные задания : инструкция по выполнению работы, 10 вариантов заданий, ответы":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37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-675456"/>
            <a:ext cx="8686800" cy="48244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Систематизация 	"</a:t>
            </a:r>
            <a:r>
              <a:rPr lang="ru-RU" sz="2400" b="1" dirty="0"/>
              <a:t>Мансийский язык: рабочая тетрадь </a:t>
            </a:r>
            <a:r>
              <a:rPr lang="ru-RU" sz="2400" dirty="0"/>
              <a:t>для 2 класса" - учебное пособие, отражается в соответствующей науке, т.е. </a:t>
            </a:r>
            <a:r>
              <a:rPr lang="ru-RU" sz="2400" b="1" dirty="0"/>
              <a:t>правильно 81.665.1я71</a:t>
            </a:r>
            <a:r>
              <a:rPr lang="ru-RU" sz="2400" dirty="0"/>
              <a:t>. "</a:t>
            </a:r>
            <a:r>
              <a:rPr lang="ru-RU" sz="2400" b="1" dirty="0"/>
              <a:t>Русский язык: 9-й класс </a:t>
            </a:r>
            <a:r>
              <a:rPr lang="ru-RU" sz="2400" dirty="0"/>
              <a:t>: основной государственный экзамен (ГИА-9) : типовые экзаменационные задания : инструкция по выполнению работы, 10 вариантов заданий, ответы" - это методическое пособие для учителя для контроля и оценки результатов обучения, т.е. </a:t>
            </a:r>
            <a:r>
              <a:rPr lang="ru-RU" sz="2400" b="1" dirty="0"/>
              <a:t>74.268.19=411.2-28</a:t>
            </a:r>
          </a:p>
        </p:txBody>
      </p:sp>
    </p:spTree>
    <p:extLst>
      <p:ext uri="{BB962C8B-B14F-4D97-AF65-F5344CB8AC3E}">
        <p14:creationId xmlns:p14="http://schemas.microsoft.com/office/powerpoint/2010/main" val="30905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Уважаемые эксперты, помогите присвоить шифр на книгу А.Л. </a:t>
            </a:r>
            <a:r>
              <a:rPr lang="ru-RU" sz="2400" dirty="0" err="1"/>
              <a:t>Гельфонда</a:t>
            </a:r>
            <a:r>
              <a:rPr lang="ru-RU" sz="2400" dirty="0"/>
              <a:t> "</a:t>
            </a:r>
            <a:r>
              <a:rPr lang="ru-RU" sz="2400" b="1" dirty="0"/>
              <a:t>Архитектурное проектирование общественных зданий". </a:t>
            </a:r>
            <a:r>
              <a:rPr lang="ru-RU" sz="2400" dirty="0" smtClean="0"/>
              <a:t> </a:t>
            </a:r>
            <a:r>
              <a:rPr lang="ru-RU" sz="2400" dirty="0"/>
              <a:t>Аннотация: Учебник посвящен основным принципам формирования архитектуры общественных зданий различного типа. </a:t>
            </a:r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Систематизация 	</a:t>
            </a:r>
            <a:r>
              <a:rPr lang="ru-RU" sz="2400" dirty="0" smtClean="0"/>
              <a:t>Указанная </a:t>
            </a:r>
            <a:r>
              <a:rPr lang="ru-RU" sz="2400" dirty="0"/>
              <a:t>книга посвящена общим вопросам архитектурно-строительного проектирования общественных зданий различного типа, поэтому предлагаем отражать ее под индексом </a:t>
            </a:r>
            <a:r>
              <a:rPr lang="ru-RU" sz="2400" b="1" dirty="0"/>
              <a:t>38.22.</a:t>
            </a:r>
          </a:p>
        </p:txBody>
      </p:sp>
    </p:spTree>
    <p:extLst>
      <p:ext uri="{BB962C8B-B14F-4D97-AF65-F5344CB8AC3E}">
        <p14:creationId xmlns:p14="http://schemas.microsoft.com/office/powerpoint/2010/main" val="25537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686800" cy="539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Уважаемые коллеги! Подскажите пожалуйста к какой отрасли психологии отнести </a:t>
            </a:r>
            <a:r>
              <a:rPr lang="ru-RU" sz="2400" b="1" dirty="0"/>
              <a:t>психоанализ.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</a:t>
            </a:r>
            <a:r>
              <a:rPr lang="ru-RU" sz="2400" dirty="0" smtClean="0"/>
              <a:t>психоанализ: </a:t>
            </a:r>
            <a:r>
              <a:rPr lang="ru-RU" sz="2400" dirty="0"/>
              <a:t>Поскольку в отделе психологии роль общетеоретического раздела выполняет история психологии, представляющая развитие психологической мысли в рамках различных направлений, течений и школ, словарь по психоанализу, обобщающий термины и разные толкования понятий внутри направления, лучше отразить под индексом </a:t>
            </a:r>
            <a:r>
              <a:rPr lang="ru-RU" sz="2400" b="1" dirty="0"/>
              <a:t>88.1(0)6-736</a:t>
            </a:r>
          </a:p>
        </p:txBody>
      </p:sp>
    </p:spTree>
    <p:extLst>
      <p:ext uri="{BB962C8B-B14F-4D97-AF65-F5344CB8AC3E}">
        <p14:creationId xmlns:p14="http://schemas.microsoft.com/office/powerpoint/2010/main" val="25537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496944" cy="1224136"/>
          </a:xfrm>
        </p:spPr>
        <p:txBody>
          <a:bodyPr>
            <a:noAutofit/>
          </a:bodyPr>
          <a:lstStyle/>
          <a:p>
            <a:pPr algn="ctr"/>
            <a:r>
              <a:rPr lang="ru-RU" sz="5800" b="1" i="1" dirty="0" smtClean="0"/>
              <a:t>СПАСИБО ЗА ВНИМАНИЕ</a:t>
            </a:r>
            <a:endParaRPr lang="ru-RU" sz="5800" b="1" i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39924" y="3284984"/>
            <a:ext cx="8496944" cy="3202268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i="1" dirty="0" smtClean="0"/>
              <a:t>По возникающим у Вас вопросам обращайтесь</a:t>
            </a:r>
          </a:p>
          <a:p>
            <a:pPr algn="ctr"/>
            <a:endParaRPr lang="ru-RU" sz="4800" b="1" i="1" dirty="0" smtClean="0"/>
          </a:p>
          <a:p>
            <a:pPr algn="r"/>
            <a:r>
              <a:rPr lang="ru-RU" sz="4800" b="1" i="1" dirty="0" smtClean="0"/>
              <a:t>СОУНБ им. В. Г. Белинского. </a:t>
            </a:r>
          </a:p>
          <a:p>
            <a:pPr algn="r"/>
            <a:r>
              <a:rPr lang="ru-RU" sz="3800" b="1" i="1" dirty="0" smtClean="0"/>
              <a:t>Отдел научной обработки фондов</a:t>
            </a:r>
          </a:p>
          <a:p>
            <a:pPr algn="r"/>
            <a:r>
              <a:rPr lang="ru-RU" sz="4800" b="1" i="1" dirty="0"/>
              <a:t>т</a:t>
            </a:r>
            <a:r>
              <a:rPr lang="ru-RU" sz="4800" b="1" i="1" dirty="0" smtClean="0"/>
              <a:t>ел. (343) 359-81-02</a:t>
            </a:r>
          </a:p>
          <a:p>
            <a:pPr algn="r"/>
            <a:r>
              <a:rPr lang="en-US" sz="4800" b="1" i="1" dirty="0" smtClean="0"/>
              <a:t>Email</a:t>
            </a:r>
            <a:r>
              <a:rPr lang="ru-RU" sz="4800" b="1" i="1" dirty="0" smtClean="0"/>
              <a:t>: </a:t>
            </a:r>
            <a:r>
              <a:rPr lang="en-US" sz="4800" b="1" i="1" dirty="0" smtClean="0"/>
              <a:t>rccc@library.uraic.ru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1363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8712968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Уважаемые эксперты, подскажите, пожалуйста, в какой раздел ББК (Средние таблицы) систематизировать книгу: Павла </a:t>
            </a:r>
            <a:r>
              <a:rPr lang="ru-RU" sz="2400" b="1" dirty="0"/>
              <a:t>Захарова "Скворечники и кормушки". </a:t>
            </a:r>
            <a:r>
              <a:rPr lang="ru-RU" sz="2400" dirty="0"/>
              <a:t>В книге рассказывается о изготовлении скворечника и кормушек для птиц ( 28.693.3?) вместе с папой на досуге (74.9?) при этом подробно дается технология изготовления (37.1я92</a:t>
            </a:r>
            <a:r>
              <a:rPr lang="ru-RU" sz="2400" dirty="0" smtClean="0"/>
              <a:t>).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Систематизация 	</a:t>
            </a:r>
            <a:r>
              <a:rPr lang="ru-RU" sz="2400" dirty="0" smtClean="0"/>
              <a:t> </a:t>
            </a:r>
            <a:r>
              <a:rPr lang="ru-RU" sz="2400" dirty="0"/>
              <a:t>Данное издание можно поместить в раздел Семейного </a:t>
            </a:r>
            <a:r>
              <a:rPr lang="ru-RU" sz="2400" dirty="0" smtClean="0"/>
              <a:t>воспитания.</a:t>
            </a:r>
            <a:r>
              <a:rPr lang="en-US" sz="2400" b="1" dirty="0" smtClean="0"/>
              <a:t>74.905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153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686800" cy="5904656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ru-RU" sz="2400" dirty="0"/>
              <a:t>Уважаемые эксперты! Помогите, пожалуйста, разобраться в систематизации книг посвященных </a:t>
            </a:r>
            <a:r>
              <a:rPr lang="ru-RU" sz="2400" b="1" dirty="0"/>
              <a:t>бардовской песне </a:t>
            </a:r>
            <a:r>
              <a:rPr lang="ru-RU" sz="2400" dirty="0"/>
              <a:t>и нотных сборников бардовской песни .  К какой музыке относить бардов к вокальной или эстрадной</a:t>
            </a:r>
            <a:r>
              <a:rPr lang="ru-RU" sz="2400" dirty="0" smtClean="0"/>
              <a:t>?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Систематизация нотных изданий 	Уважаемая коллега! Отражать музыкальное творчество бардов и любые сочинения композиторов-любителей можно под делением «</a:t>
            </a:r>
            <a:r>
              <a:rPr lang="ru-RU" sz="2400" b="1" dirty="0"/>
              <a:t>85.987</a:t>
            </a:r>
            <a:r>
              <a:rPr lang="ru-RU" sz="2400" dirty="0"/>
              <a:t> Музыкальные произведения самодеятельных композиторов». Но мы также считаем, что для большей точности правильнее давать два индекса – на вокальную музыку </a:t>
            </a:r>
            <a:r>
              <a:rPr lang="ru-RU" sz="2400" b="1" dirty="0"/>
              <a:t>– 85.94 </a:t>
            </a:r>
            <a:r>
              <a:rPr lang="ru-RU" sz="2400" dirty="0"/>
              <a:t>с жанром «авторская» песня (песни бардов) и </a:t>
            </a:r>
            <a:r>
              <a:rPr lang="ru-RU" sz="2400" b="1" dirty="0"/>
              <a:t>85.987.</a:t>
            </a:r>
            <a:r>
              <a:rPr lang="ru-RU" sz="2400" dirty="0"/>
              <a:t> Какой из них будет основным – решать библиотекарю (по какому принципу расставляется фонд.</a:t>
            </a:r>
          </a:p>
        </p:txBody>
      </p:sp>
    </p:spTree>
    <p:extLst>
      <p:ext uri="{BB962C8B-B14F-4D97-AF65-F5344CB8AC3E}">
        <p14:creationId xmlns:p14="http://schemas.microsoft.com/office/powerpoint/2010/main" val="21142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243408"/>
            <a:ext cx="8496944" cy="4968552"/>
          </a:xfrm>
        </p:spPr>
        <p:txBody>
          <a:bodyPr>
            <a:normAutofit/>
          </a:bodyPr>
          <a:lstStyle/>
          <a:p>
            <a:r>
              <a:rPr lang="ru-RU" dirty="0"/>
              <a:t>У</a:t>
            </a:r>
            <a:r>
              <a:rPr lang="ru-RU" dirty="0" smtClean="0"/>
              <a:t>важаемые </a:t>
            </a:r>
            <a:r>
              <a:rPr lang="ru-RU" dirty="0"/>
              <a:t>эксперты, добрый день! </a:t>
            </a:r>
            <a:r>
              <a:rPr lang="ru-RU" dirty="0" smtClean="0"/>
              <a:t>   </a:t>
            </a:r>
            <a:r>
              <a:rPr lang="ru-RU" dirty="0"/>
              <a:t>Подскажите, пожалуйста, куда систематизировать книгу Фурманов В. И. </a:t>
            </a:r>
            <a:r>
              <a:rPr lang="ru-RU" b="1" dirty="0"/>
              <a:t>Компьютерный набор нот </a:t>
            </a:r>
            <a:r>
              <a:rPr lang="ru-RU" dirty="0" smtClean="0"/>
              <a:t> </a:t>
            </a:r>
            <a:r>
              <a:rPr lang="ru-RU" dirty="0"/>
              <a:t>: практическое пособие для начинающих. - М., 2015. В книге освещаются вопросы компьютерного набора нот.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Систематизация 	Это отраслевое программное обеспечение, руководство для пользователя. Собирается в соответствующей отрасли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b="1" dirty="0" smtClean="0"/>
              <a:t>85.310.59с515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4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323528" y="332657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Уважаемые эксперты! Мы </a:t>
            </a:r>
            <a:r>
              <a:rPr lang="ru-RU" sz="2400" dirty="0" smtClean="0"/>
              <a:t>  </a:t>
            </a:r>
            <a:r>
              <a:rPr lang="ru-RU" sz="2400" dirty="0"/>
              <a:t>работаем с книгой: </a:t>
            </a:r>
            <a:r>
              <a:rPr lang="ru-RU" sz="2400" b="1" dirty="0"/>
              <a:t>Гимн СССР</a:t>
            </a:r>
            <a:r>
              <a:rPr lang="ru-RU" sz="2400" dirty="0"/>
              <a:t>. - </a:t>
            </a:r>
            <a:r>
              <a:rPr lang="ru-RU" sz="2400" dirty="0" err="1"/>
              <a:t>Таллин</a:t>
            </a:r>
            <a:r>
              <a:rPr lang="ru-RU" sz="2400" dirty="0"/>
              <a:t> .</a:t>
            </a:r>
            <a:r>
              <a:rPr lang="ru-RU" sz="2400" dirty="0" smtClean="0"/>
              <a:t>1986</a:t>
            </a:r>
            <a:r>
              <a:rPr lang="ru-RU" sz="2400" dirty="0"/>
              <a:t>. - [62] с. (миниатюрное издание). В ней только текст гимна, без нот на двух языках: эстонском и русском с указанием авторов: С. Михалкова и Г. Эль-</a:t>
            </a:r>
            <a:r>
              <a:rPr lang="ru-RU" sz="2400" dirty="0" err="1"/>
              <a:t>Регистана</a:t>
            </a:r>
            <a:r>
              <a:rPr lang="ru-RU" sz="2400" dirty="0" smtClean="0"/>
              <a:t>. </a:t>
            </a:r>
            <a:r>
              <a:rPr lang="ru-RU" sz="2400" dirty="0"/>
              <a:t>К</a:t>
            </a:r>
            <a:r>
              <a:rPr lang="ru-RU" sz="2400" dirty="0" smtClean="0"/>
              <a:t>акой </a:t>
            </a:r>
            <a:r>
              <a:rPr lang="ru-RU" sz="2400" dirty="0"/>
              <a:t>индекс надо </a:t>
            </a:r>
            <a:r>
              <a:rPr lang="ru-RU" sz="2400" dirty="0" smtClean="0"/>
              <a:t>присвоить?  </a:t>
            </a:r>
            <a:r>
              <a:rPr lang="ru-RU" sz="2400" dirty="0"/>
              <a:t>	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Re</a:t>
            </a:r>
            <a:r>
              <a:rPr lang="ru-RU" sz="2400" dirty="0"/>
              <a:t>: К вопросам о гимне СССР .</a:t>
            </a:r>
            <a:r>
              <a:rPr lang="ru-RU" sz="2400" dirty="0" smtClean="0"/>
              <a:t> </a:t>
            </a:r>
            <a:r>
              <a:rPr lang="ru-RU" sz="2400" dirty="0"/>
              <a:t>Достаточно индекса </a:t>
            </a:r>
            <a:r>
              <a:rPr lang="ru-RU" sz="2400" b="1" dirty="0"/>
              <a:t>67.400.581-1(2)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7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-963488"/>
            <a:ext cx="8496944" cy="4464496"/>
          </a:xfrm>
        </p:spPr>
        <p:txBody>
          <a:bodyPr>
            <a:normAutofit/>
          </a:bodyPr>
          <a:lstStyle/>
          <a:p>
            <a:r>
              <a:rPr lang="ru-RU" dirty="0"/>
              <a:t>Уважаемые коллеги, помогите, пожалуйста, определить индекс ББК на книгу: </a:t>
            </a:r>
            <a:r>
              <a:rPr lang="ru-RU" dirty="0" err="1"/>
              <a:t>Шемшук</a:t>
            </a:r>
            <a:r>
              <a:rPr lang="ru-RU" dirty="0"/>
              <a:t> В.А. </a:t>
            </a:r>
            <a:r>
              <a:rPr lang="ru-RU" b="1" dirty="0"/>
              <a:t>Запрещенная история. М.: </a:t>
            </a:r>
            <a:r>
              <a:rPr lang="ru-RU" b="1" dirty="0" err="1"/>
              <a:t>Шемшук</a:t>
            </a:r>
            <a:r>
              <a:rPr lang="ru-RU" b="1" dirty="0"/>
              <a:t> и К, 2011. (В поисках сокровенного</a:t>
            </a:r>
            <a:r>
              <a:rPr lang="ru-RU" b="1" dirty="0" smtClean="0"/>
              <a:t>)</a:t>
            </a:r>
            <a:r>
              <a:rPr lang="ru-RU" dirty="0" smtClean="0"/>
              <a:t>. </a:t>
            </a:r>
            <a:r>
              <a:rPr lang="ru-RU" dirty="0"/>
              <a:t>	</a:t>
            </a:r>
          </a:p>
          <a:p>
            <a:endParaRPr lang="ru-RU" dirty="0"/>
          </a:p>
          <a:p>
            <a:r>
              <a:rPr lang="ru-RU" dirty="0" err="1"/>
              <a:t>Re</a:t>
            </a:r>
            <a:r>
              <a:rPr lang="ru-RU" dirty="0"/>
              <a:t>: </a:t>
            </a:r>
            <a:r>
              <a:rPr lang="ru-RU" dirty="0" err="1"/>
              <a:t>Re</a:t>
            </a:r>
            <a:r>
              <a:rPr lang="ru-RU" dirty="0"/>
              <a:t>: </a:t>
            </a:r>
            <a:r>
              <a:rPr lang="ru-RU" dirty="0" err="1"/>
              <a:t>Re</a:t>
            </a:r>
            <a:r>
              <a:rPr lang="ru-RU" dirty="0"/>
              <a:t>: Систематизация по </a:t>
            </a:r>
            <a:r>
              <a:rPr lang="ru-RU" dirty="0" smtClean="0"/>
              <a:t>ББК</a:t>
            </a:r>
            <a:r>
              <a:rPr lang="en-US" dirty="0"/>
              <a:t>.</a:t>
            </a:r>
            <a:r>
              <a:rPr lang="ru-RU" dirty="0" smtClean="0"/>
              <a:t> </a:t>
            </a:r>
            <a:r>
              <a:rPr lang="ru-RU" dirty="0"/>
              <a:t>Для литературы, представляющей разные взгляды, гипотезы на развитие исторических процессов, мы приняли методическое решение, собирать такую литературу под индексом </a:t>
            </a:r>
            <a:r>
              <a:rPr lang="ru-RU" b="1" dirty="0"/>
              <a:t>63.013я9.</a:t>
            </a:r>
          </a:p>
        </p:txBody>
      </p:sp>
    </p:spTree>
    <p:extLst>
      <p:ext uri="{BB962C8B-B14F-4D97-AF65-F5344CB8AC3E}">
        <p14:creationId xmlns:p14="http://schemas.microsoft.com/office/powerpoint/2010/main" val="24910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496944" cy="5184576"/>
          </a:xfrm>
        </p:spPr>
        <p:txBody>
          <a:bodyPr>
            <a:normAutofit/>
          </a:bodyPr>
          <a:lstStyle/>
          <a:p>
            <a:r>
              <a:rPr lang="ru-RU" dirty="0"/>
              <a:t>Уважаемые эксперты! Помогите, пожалуйста, правильно определить индекс ББК на книгу: А. Н. Воротник, В. Л. </a:t>
            </a:r>
            <a:r>
              <a:rPr lang="ru-RU" dirty="0" smtClean="0"/>
              <a:t>Дементьев.» </a:t>
            </a:r>
            <a:r>
              <a:rPr lang="ru-RU" b="1" dirty="0"/>
              <a:t>Методика профессиональной физической подготовки женщин, обучающихся в образовательных организациях МВД </a:t>
            </a:r>
            <a:r>
              <a:rPr lang="ru-RU" b="1" dirty="0" smtClean="0"/>
              <a:t>России»: </a:t>
            </a:r>
            <a:r>
              <a:rPr lang="ru-RU" b="1" dirty="0"/>
              <a:t>монография</a:t>
            </a:r>
            <a:r>
              <a:rPr lang="ru-RU" dirty="0"/>
              <a:t>. – Белгород, 2017. – 171 с. Мы присвоили основной индекс 75.116.42, дополнительный - 67.401.133</a:t>
            </a:r>
            <a:r>
              <a:rPr lang="ru-RU" dirty="0" smtClean="0"/>
              <a:t>.</a:t>
            </a:r>
          </a:p>
          <a:p>
            <a:r>
              <a:rPr lang="ru-RU" dirty="0"/>
              <a:t>	</a:t>
            </a:r>
          </a:p>
          <a:p>
            <a:r>
              <a:rPr lang="ru-RU" dirty="0" err="1"/>
              <a:t>Re</a:t>
            </a:r>
            <a:r>
              <a:rPr lang="ru-RU" dirty="0"/>
              <a:t>: Систематизация 	Уважаемые коллеги! В образовательных учреждениях МВД физическая подготовка слушателей имеет более широкий профиль. Уместно было бы использовать индекс </a:t>
            </a:r>
            <a:r>
              <a:rPr lang="ru-RU" b="1" dirty="0"/>
              <a:t>75.17</a:t>
            </a:r>
            <a:r>
              <a:rPr lang="ru-RU" dirty="0"/>
              <a:t> с добавлением соответственно делений р20 или р30.</a:t>
            </a:r>
          </a:p>
        </p:txBody>
      </p:sp>
    </p:spTree>
    <p:extLst>
      <p:ext uri="{BB962C8B-B14F-4D97-AF65-F5344CB8AC3E}">
        <p14:creationId xmlns:p14="http://schemas.microsoft.com/office/powerpoint/2010/main" val="11202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3406</TotalTime>
  <Words>1754</Words>
  <Application>Microsoft Office PowerPoint</Application>
  <PresentationFormat>Экран (4:3)</PresentationFormat>
  <Paragraphs>162</Paragraphs>
  <Slides>35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kompl6a</dc:creator>
  <cp:lastModifiedBy>kompl6a</cp:lastModifiedBy>
  <cp:revision>151</cp:revision>
  <dcterms:created xsi:type="dcterms:W3CDTF">2014-03-25T10:01:56Z</dcterms:created>
  <dcterms:modified xsi:type="dcterms:W3CDTF">2018-04-04T10:04:22Z</dcterms:modified>
</cp:coreProperties>
</file>