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6" r:id="rId3"/>
    <p:sldId id="391" r:id="rId4"/>
    <p:sldId id="357" r:id="rId5"/>
    <p:sldId id="359" r:id="rId6"/>
    <p:sldId id="360" r:id="rId7"/>
    <p:sldId id="358" r:id="rId8"/>
    <p:sldId id="393" r:id="rId9"/>
    <p:sldId id="394" r:id="rId10"/>
    <p:sldId id="361" r:id="rId11"/>
    <p:sldId id="389" r:id="rId12"/>
    <p:sldId id="362" r:id="rId13"/>
    <p:sldId id="365" r:id="rId14"/>
    <p:sldId id="367" r:id="rId15"/>
    <p:sldId id="378" r:id="rId16"/>
    <p:sldId id="380" r:id="rId17"/>
    <p:sldId id="396" r:id="rId18"/>
    <p:sldId id="382" r:id="rId19"/>
    <p:sldId id="383" r:id="rId20"/>
    <p:sldId id="381" r:id="rId21"/>
    <p:sldId id="384" r:id="rId22"/>
    <p:sldId id="386" r:id="rId23"/>
    <p:sldId id="388" r:id="rId24"/>
    <p:sldId id="385" r:id="rId25"/>
    <p:sldId id="368" r:id="rId26"/>
    <p:sldId id="369" r:id="rId27"/>
    <p:sldId id="377" r:id="rId28"/>
    <p:sldId id="370" r:id="rId29"/>
    <p:sldId id="371" r:id="rId30"/>
    <p:sldId id="372" r:id="rId31"/>
    <p:sldId id="373" r:id="rId32"/>
    <p:sldId id="395" r:id="rId33"/>
    <p:sldId id="374" r:id="rId34"/>
    <p:sldId id="375" r:id="rId35"/>
    <p:sldId id="376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70" d="100"/>
          <a:sy n="70" d="100"/>
        </p:scale>
        <p:origin x="-2226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53</c:v>
                </c:pt>
                <c:pt idx="2">
                  <c:v>97</c:v>
                </c:pt>
                <c:pt idx="3">
                  <c:v>146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Авторы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</c:v>
                </c:pt>
                <c:pt idx="1">
                  <c:v>66</c:v>
                </c:pt>
                <c:pt idx="2">
                  <c:v>108</c:v>
                </c:pt>
                <c:pt idx="3">
                  <c:v>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26528"/>
        <c:axId val="33944704"/>
      </c:barChart>
      <c:catAx>
        <c:axId val="3392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44704"/>
        <c:crosses val="autoZero"/>
        <c:auto val="1"/>
        <c:lblAlgn val="ctr"/>
        <c:lblOffset val="100"/>
        <c:noMultiLvlLbl val="0"/>
      </c:catAx>
      <c:valAx>
        <c:axId val="3394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26528"/>
        <c:crosses val="autoZero"/>
        <c:crossBetween val="between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16335922799389E-2"/>
          <c:y val="5.2187439078460914E-2"/>
          <c:w val="0.72927271299619834"/>
          <c:h val="0.8561365349812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Территории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23</c:v>
                </c:pt>
                <c:pt idx="2">
                  <c:v>26</c:v>
                </c:pt>
                <c:pt idx="3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Нас.пункты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</c:v>
                </c:pt>
                <c:pt idx="1">
                  <c:v>34</c:v>
                </c:pt>
                <c:pt idx="2">
                  <c:v>45</c:v>
                </c:pt>
                <c:pt idx="3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70816"/>
        <c:axId val="33976704"/>
      </c:barChart>
      <c:catAx>
        <c:axId val="3397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76704"/>
        <c:crosses val="autoZero"/>
        <c:auto val="1"/>
        <c:lblAlgn val="ctr"/>
        <c:lblOffset val="100"/>
        <c:noMultiLvlLbl val="0"/>
      </c:catAx>
      <c:valAx>
        <c:axId val="3397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70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0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2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53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8554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7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05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6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9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3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90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508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33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7" name="Picture 7" descr="фон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2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8" descr="буква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88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Rectangle 9"/>
            <p:cNvSpPr>
              <a:spLocks noChangeArrowheads="1"/>
            </p:cNvSpPr>
            <p:nvPr/>
          </p:nvSpPr>
          <p:spPr bwMode="auto">
            <a:xfrm>
              <a:off x="0" y="845"/>
              <a:ext cx="5760" cy="90"/>
            </a:xfrm>
            <a:prstGeom prst="rect">
              <a:avLst/>
            </a:prstGeom>
            <a:solidFill>
              <a:srgbClr val="97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Belinka.project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233169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</a:rPr>
              <a:t>Областной конкурс «Неизвестный Урал»: 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четыре года работы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М. В. Яковлева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СОУНБ им. В. Г. Белинского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Екатеринбург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2428860" y="6381328"/>
            <a:ext cx="4030628" cy="3651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Библиокараван-2016; 05.09.2016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6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Примеры конкурсных работ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5759" y="13648"/>
            <a:ext cx="787695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kern="0" dirty="0" smtClean="0">
                <a:solidFill>
                  <a:srgbClr val="972929"/>
                </a:solidFill>
                <a:latin typeface="Calibri" pitchFamily="34" charset="0"/>
              </a:rPr>
              <a:t>Работы школьников</a:t>
            </a:r>
            <a:endParaRPr lang="ru-RU" b="1" kern="0" dirty="0">
              <a:solidFill>
                <a:srgbClr val="972929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67" y="1156648"/>
            <a:ext cx="2857500" cy="3981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5"/>
            <a:ext cx="4152921" cy="409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226" y="5445224"/>
            <a:ext cx="4926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72929"/>
                </a:solidFill>
              </a:rPr>
              <a:t>«Отчет этнографических экспедиций </a:t>
            </a:r>
            <a:r>
              <a:rPr lang="ru-RU" b="1" dirty="0" smtClean="0">
                <a:solidFill>
                  <a:srgbClr val="972929"/>
                </a:solidFill>
              </a:rPr>
              <a:t/>
            </a:r>
            <a:br>
              <a:rPr lang="ru-RU" b="1" dirty="0" smtClean="0">
                <a:solidFill>
                  <a:srgbClr val="972929"/>
                </a:solidFill>
              </a:rPr>
            </a:br>
            <a:r>
              <a:rPr lang="ru-RU" b="1" dirty="0" smtClean="0">
                <a:solidFill>
                  <a:srgbClr val="972929"/>
                </a:solidFill>
              </a:rPr>
              <a:t>в </a:t>
            </a:r>
            <a:r>
              <a:rPr lang="ru-RU" b="1" dirty="0">
                <a:solidFill>
                  <a:srgbClr val="972929"/>
                </a:solidFill>
              </a:rPr>
              <a:t>села Верхняя и Нижняя Ослянка </a:t>
            </a:r>
            <a:r>
              <a:rPr lang="ru-RU" b="1" dirty="0" smtClean="0">
                <a:solidFill>
                  <a:srgbClr val="972929"/>
                </a:solidFill>
              </a:rPr>
              <a:t/>
            </a:r>
            <a:br>
              <a:rPr lang="ru-RU" b="1" dirty="0" smtClean="0">
                <a:solidFill>
                  <a:srgbClr val="972929"/>
                </a:solidFill>
              </a:rPr>
            </a:br>
            <a:r>
              <a:rPr lang="ru-RU" b="1" dirty="0" smtClean="0">
                <a:solidFill>
                  <a:srgbClr val="972929"/>
                </a:solidFill>
              </a:rPr>
              <a:t>и </a:t>
            </a:r>
            <a:r>
              <a:rPr lang="ru-RU" b="1" dirty="0">
                <a:solidFill>
                  <a:srgbClr val="972929"/>
                </a:solidFill>
              </a:rPr>
              <a:t>деревню Кедровка»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301" y="5288517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72929"/>
                </a:solidFill>
              </a:rPr>
              <a:t>Эммануил Давидович </a:t>
            </a:r>
            <a:r>
              <a:rPr lang="ru-RU" b="1" dirty="0" err="1">
                <a:solidFill>
                  <a:srgbClr val="972929"/>
                </a:solidFill>
              </a:rPr>
              <a:t>Кравчик</a:t>
            </a:r>
            <a:r>
              <a:rPr lang="ru-RU" b="1" dirty="0">
                <a:solidFill>
                  <a:srgbClr val="972929"/>
                </a:solidFill>
              </a:rPr>
              <a:t> – человек, творец (к истории развития научно-технической мысли на Баранчинском заводе)</a:t>
            </a:r>
          </a:p>
        </p:txBody>
      </p:sp>
    </p:spTree>
    <p:extLst>
      <p:ext uri="{BB962C8B-B14F-4D97-AF65-F5344CB8AC3E}">
        <p14:creationId xmlns:p14="http://schemas.microsoft.com/office/powerpoint/2010/main" val="27532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759" y="13648"/>
            <a:ext cx="787695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72929"/>
                </a:solidFill>
                <a:latin typeface="Calibri" pitchFamily="34" charset="0"/>
              </a:rPr>
              <a:t>О войне</a:t>
            </a:r>
            <a:endParaRPr lang="ru-RU" b="1" dirty="0">
              <a:solidFill>
                <a:srgbClr val="972929"/>
              </a:solidFill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73528"/>
            <a:ext cx="6102082" cy="4283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22920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тему войны только в 2015 году было прислано 50 работ. В них - судьбы фронтовиков, история госпиталей, исследования о пропавших без вести, памятники и обелиски, история семьи, письма с фронта, дети о войне – в стихах и рассказах, а </a:t>
            </a:r>
            <a:r>
              <a:rPr lang="ru-RU" dirty="0" smtClean="0"/>
              <a:t>также: что </a:t>
            </a:r>
            <a:r>
              <a:rPr lang="ru-RU" dirty="0"/>
              <a:t>писали </a:t>
            </a:r>
            <a:r>
              <a:rPr lang="ru-RU" dirty="0" smtClean="0"/>
              <a:t>газеты, </a:t>
            </a:r>
            <a:r>
              <a:rPr lang="ru-RU" dirty="0"/>
              <a:t>чем занимались учреждения культуры в годы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7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242" y="210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72929"/>
                </a:solidFill>
                <a:latin typeface="Calibri" pitchFamily="34" charset="0"/>
              </a:rPr>
              <a:t>«Лыжный переход </a:t>
            </a:r>
            <a:r>
              <a:rPr lang="en-US" b="1" dirty="0" smtClean="0">
                <a:solidFill>
                  <a:srgbClr val="972929"/>
                </a:solidFill>
                <a:latin typeface="Calibri" pitchFamily="34" charset="0"/>
              </a:rPr>
              <a:t/>
            </a:r>
            <a:br>
              <a:rPr lang="en-US" b="1" dirty="0" smtClean="0">
                <a:solidFill>
                  <a:srgbClr val="972929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972929"/>
                </a:solidFill>
                <a:latin typeface="Calibri" pitchFamily="34" charset="0"/>
              </a:rPr>
              <a:t>Талица</a:t>
            </a:r>
            <a:r>
              <a:rPr lang="en-US" b="1" dirty="0" smtClean="0">
                <a:solidFill>
                  <a:srgbClr val="972929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972929"/>
                </a:solidFill>
                <a:latin typeface="Calibri" pitchFamily="34" charset="0"/>
              </a:rPr>
              <a:t>-</a:t>
            </a:r>
            <a:r>
              <a:rPr lang="en-US" b="1" dirty="0" smtClean="0">
                <a:solidFill>
                  <a:srgbClr val="972929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972929"/>
                </a:solidFill>
                <a:latin typeface="Calibri" pitchFamily="34" charset="0"/>
              </a:rPr>
              <a:t>Москва</a:t>
            </a:r>
            <a:r>
              <a:rPr lang="ru-RU" b="1" dirty="0">
                <a:solidFill>
                  <a:srgbClr val="972929"/>
                </a:solidFill>
                <a:latin typeface="Calibri" pitchFamily="34" charset="0"/>
              </a:rPr>
              <a:t>. 1935 год»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" y="1412776"/>
            <a:ext cx="7632848" cy="5042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056" y="5667835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Через газетную хронику передан рассказ о лыжном переходе Талица – Москва, организованном физкультурниками </a:t>
            </a:r>
            <a:r>
              <a:rPr lang="ru-RU" dirty="0" err="1"/>
              <a:t>Талицких</a:t>
            </a:r>
            <a:r>
              <a:rPr lang="ru-RU" dirty="0"/>
              <a:t> спиртовых заводов. Команда доставила Народному комиссару А.И. Микояну рапорт о досрочном выполнении производственного плана </a:t>
            </a:r>
            <a:r>
              <a:rPr lang="ru-RU" dirty="0" err="1"/>
              <a:t>Талицких</a:t>
            </a:r>
            <a:r>
              <a:rPr lang="ru-RU" dirty="0"/>
              <a:t> заводов.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246" y="74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72929"/>
                </a:solidFill>
                <a:latin typeface="Calibri" pitchFamily="34" charset="0"/>
              </a:rPr>
              <a:t>«Звезда и смерть </a:t>
            </a:r>
            <a:r>
              <a:rPr lang="ru-RU" b="1" dirty="0" smtClean="0">
                <a:solidFill>
                  <a:srgbClr val="972929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972929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972929"/>
                </a:solidFill>
                <a:latin typeface="Calibri" pitchFamily="34" charset="0"/>
              </a:rPr>
              <a:t>доктора </a:t>
            </a:r>
            <a:r>
              <a:rPr lang="ru-RU" b="1" dirty="0">
                <a:solidFill>
                  <a:srgbClr val="972929"/>
                </a:solidFill>
                <a:latin typeface="Calibri" pitchFamily="34" charset="0"/>
              </a:rPr>
              <a:t>Архиерейского</a:t>
            </a:r>
            <a:r>
              <a:rPr lang="ru-RU" b="1" dirty="0" smtClean="0">
                <a:solidFill>
                  <a:srgbClr val="972929"/>
                </a:solidFill>
                <a:latin typeface="Calibri" pitchFamily="34" charset="0"/>
              </a:rPr>
              <a:t>»</a:t>
            </a:r>
            <a:endParaRPr lang="ru-RU" b="1" dirty="0">
              <a:solidFill>
                <a:srgbClr val="972929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8414"/>
            <a:ext cx="3706368" cy="492556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07440" y="4437112"/>
            <a:ext cx="4392488" cy="1965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972929"/>
                </a:solidFill>
              </a:rPr>
              <a:t>Цитата: «Он </a:t>
            </a:r>
            <a:r>
              <a:rPr lang="ru-RU" sz="2000" b="1" dirty="0">
                <a:solidFill>
                  <a:srgbClr val="972929"/>
                </a:solidFill>
              </a:rPr>
              <a:t>погиб в 33 года, как Иисус Христос. </a:t>
            </a:r>
            <a:r>
              <a:rPr lang="ru-RU" sz="2000" b="1" dirty="0" smtClean="0">
                <a:solidFill>
                  <a:srgbClr val="972929"/>
                </a:solidFill>
              </a:rPr>
              <a:t>И </a:t>
            </a:r>
            <a:r>
              <a:rPr lang="ru-RU" sz="2000" b="1" dirty="0">
                <a:solidFill>
                  <a:srgbClr val="972929"/>
                </a:solidFill>
              </a:rPr>
              <a:t>так же, как Иисус, </a:t>
            </a:r>
            <a:r>
              <a:rPr lang="ru-RU" sz="2000" b="1" dirty="0" smtClean="0">
                <a:solidFill>
                  <a:srgbClr val="972929"/>
                </a:solidFill>
              </a:rPr>
              <a:t>он </a:t>
            </a:r>
            <a:r>
              <a:rPr lang="ru-RU" sz="2000" b="1" dirty="0">
                <a:solidFill>
                  <a:srgbClr val="972929"/>
                </a:solidFill>
              </a:rPr>
              <a:t>любил людей, врачевал их, </a:t>
            </a:r>
            <a:r>
              <a:rPr lang="ru-RU" sz="2000" b="1" dirty="0" smtClean="0">
                <a:solidFill>
                  <a:srgbClr val="972929"/>
                </a:solidFill>
              </a:rPr>
              <a:t>спасал </a:t>
            </a:r>
            <a:r>
              <a:rPr lang="ru-RU" sz="2000" b="1" dirty="0">
                <a:solidFill>
                  <a:srgbClr val="972929"/>
                </a:solidFill>
              </a:rPr>
              <a:t>от смерти»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7440" y="1916832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Рассказ об удивительном хирурге и замечательном человеке, работавшем в 1950-х годах в Покровском (позже – Каменском) районе Свердловской области.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9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dernik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848772"/>
            <a:ext cx="3423894" cy="4783381"/>
          </a:xfrm>
          <a:prstGeom prst="rect">
            <a:avLst/>
          </a:prstGeom>
        </p:spPr>
      </p:pic>
      <p:pic>
        <p:nvPicPr>
          <p:cNvPr id="5" name="Рисунок 4" descr="pulem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486035"/>
            <a:ext cx="2812302" cy="2126586"/>
          </a:xfrm>
          <a:prstGeom prst="rect">
            <a:avLst/>
          </a:prstGeom>
        </p:spPr>
      </p:pic>
      <p:pic>
        <p:nvPicPr>
          <p:cNvPr id="6" name="Рисунок 5" descr="push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758953"/>
            <a:ext cx="2812302" cy="208449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0146" y="54591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972929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«Деревянных дел мастер»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972929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034" y="836712"/>
            <a:ext cx="7888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Георгий Ведерников – мастер из села Городище. 30 лет создает поделки из дерева. От миниатюрных бюстов до зверей в натуральную величину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 eaLnBrk="0" hangingPunct="0">
              <a:defRPr/>
            </a:pPr>
            <a:r>
              <a:rPr lang="ru-RU" sz="44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«</a:t>
            </a:r>
            <a:r>
              <a:rPr lang="ru-RU" sz="4400" b="1" kern="0" dirty="0" err="1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Кенчурка</a:t>
            </a:r>
            <a:r>
              <a:rPr lang="ru-RU" sz="44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: </a:t>
            </a:r>
            <a:r>
              <a:rPr lang="en-US" sz="4400" b="1" kern="0" dirty="0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n-US" sz="4400" b="1" kern="0" dirty="0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ru-RU" sz="4400" b="1" kern="0" dirty="0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Приехать </a:t>
            </a:r>
            <a:r>
              <a:rPr lang="ru-RU" sz="44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и остаться навсегда»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972929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2" y="1143000"/>
            <a:ext cx="7810500" cy="54356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002940" y="5061912"/>
            <a:ext cx="550121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972929"/>
                </a:solidFill>
              </a:rPr>
              <a:t>Цитата: «Вот </a:t>
            </a:r>
            <a:r>
              <a:rPr lang="ru-RU" sz="2400" b="1" dirty="0">
                <a:solidFill>
                  <a:srgbClr val="972929"/>
                </a:solidFill>
              </a:rPr>
              <a:t>они </a:t>
            </a:r>
            <a:r>
              <a:rPr lang="ru-RU" sz="2400" dirty="0">
                <a:solidFill>
                  <a:srgbClr val="972929"/>
                </a:solidFill>
              </a:rPr>
              <a:t>–</a:t>
            </a:r>
            <a:r>
              <a:rPr lang="ru-RU" sz="2400" b="1" dirty="0" smtClean="0">
                <a:solidFill>
                  <a:srgbClr val="972929"/>
                </a:solidFill>
              </a:rPr>
              <a:t> </a:t>
            </a:r>
            <a:r>
              <a:rPr lang="ru-RU" sz="2400" b="1" dirty="0">
                <a:solidFill>
                  <a:srgbClr val="972929"/>
                </a:solidFill>
              </a:rPr>
              <a:t>места, где нет агрессии, хамства и стремления загадить все </a:t>
            </a:r>
            <a:r>
              <a:rPr lang="ru-RU" sz="2400" b="1" dirty="0" smtClean="0">
                <a:solidFill>
                  <a:srgbClr val="972929"/>
                </a:solidFill>
              </a:rPr>
              <a:t>кругом»</a:t>
            </a:r>
            <a:endParaRPr lang="ru-RU" sz="2400" b="1" dirty="0">
              <a:solidFill>
                <a:srgbClr val="97292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86080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err="1"/>
              <a:t>Кенчурка</a:t>
            </a:r>
            <a:r>
              <a:rPr lang="ru-RU" dirty="0"/>
              <a:t> – </a:t>
            </a:r>
            <a:r>
              <a:rPr lang="ru-RU" dirty="0" smtClean="0"/>
              <a:t>деревня в Полевском районе, </a:t>
            </a:r>
            <a:r>
              <a:rPr lang="ru-RU" dirty="0"/>
              <a:t>где нет ни газа, ни водопровода, ни сотовой связи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5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16632"/>
            <a:ext cx="8535892" cy="129614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eaLnBrk="0" hangingPunct="0">
              <a:defRPr/>
            </a:pPr>
            <a:r>
              <a:rPr lang="ru-RU" sz="44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«Жить для других – секрет успеха»</a:t>
            </a:r>
            <a:br>
              <a:rPr lang="ru-RU" sz="44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ru-RU" sz="37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народный театр в деревне </a:t>
            </a:r>
            <a:r>
              <a:rPr lang="ru-RU" sz="3700" b="1" kern="0" dirty="0" err="1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Бердюгина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972929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6264696" cy="4406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2240" y="2276872"/>
            <a:ext cx="2411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Звание «народный» присваивалось (1960-х - 80-х гг.) любительским театрам с постоянной труппой и полноценным репертуаром</a:t>
            </a:r>
          </a:p>
        </p:txBody>
      </p:sp>
    </p:spTree>
    <p:extLst>
      <p:ext uri="{BB962C8B-B14F-4D97-AF65-F5344CB8AC3E}">
        <p14:creationId xmlns:p14="http://schemas.microsoft.com/office/powerpoint/2010/main" val="17556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16632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 eaLnBrk="0" hangingPunct="0">
              <a:defRPr/>
            </a:pPr>
            <a:r>
              <a:rPr lang="ru-RU" sz="44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«Библиотекарь военной </a:t>
            </a:r>
            <a:r>
              <a:rPr lang="ru-RU" sz="4400" b="1" kern="0" dirty="0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закалки»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972929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2837754" cy="36004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635896" y="2577677"/>
            <a:ext cx="5349875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972929"/>
                </a:solidFill>
              </a:rPr>
              <a:t>Цитата: «Вот </a:t>
            </a:r>
            <a:r>
              <a:rPr lang="ru-RU" sz="2400" b="1" dirty="0">
                <a:solidFill>
                  <a:srgbClr val="972929"/>
                </a:solidFill>
              </a:rPr>
              <a:t>так по-простому, без компьютерных технологий, люди работали, радовали читателей, получали удовольствие от своей </a:t>
            </a:r>
            <a:r>
              <a:rPr lang="ru-RU" sz="2400" b="1" dirty="0" smtClean="0">
                <a:solidFill>
                  <a:srgbClr val="972929"/>
                </a:solidFill>
              </a:rPr>
              <a:t>деятельности»</a:t>
            </a:r>
            <a:endParaRPr lang="ru-RU" sz="2400" b="1" dirty="0">
              <a:solidFill>
                <a:srgbClr val="97292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3847" y="1484784"/>
            <a:ext cx="470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 библиотекаре </a:t>
            </a:r>
            <a:r>
              <a:rPr lang="ru-RU" dirty="0"/>
              <a:t>села Александровское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0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0579"/>
            <a:ext cx="7347621" cy="5152703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1663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eaLnBrk="0" hangingPunct="0">
              <a:defRPr/>
            </a:pPr>
            <a:r>
              <a:rPr lang="ru-RU" sz="4400" b="1" kern="0" dirty="0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«История Ария» </a:t>
            </a:r>
            <a:r>
              <a:rPr lang="ru-RU" sz="2900" b="1" kern="0" dirty="0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(160 стр.)</a:t>
            </a:r>
            <a:endParaRPr kumimoji="0" lang="ru-RU" sz="2900" b="1" i="0" u="none" strike="noStrike" kern="0" cap="none" spc="0" normalizeH="0" baseline="0" noProof="0" dirty="0">
              <a:ln>
                <a:noFill/>
              </a:ln>
              <a:solidFill>
                <a:srgbClr val="972929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5085184"/>
            <a:ext cx="8564496" cy="1772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b="1" dirty="0" smtClean="0">
                <a:solidFill>
                  <a:srgbClr val="972929"/>
                </a:solidFill>
              </a:rPr>
              <a:t>Цитата: «Если </a:t>
            </a:r>
            <a:r>
              <a:rPr lang="ru-RU" sz="2300" b="1" dirty="0">
                <a:solidFill>
                  <a:srgbClr val="972929"/>
                </a:solidFill>
              </a:rPr>
              <a:t>язык моей книги покажется Вам, уважаемый читатель, сухим и бедным, прошу меня простить, ведь я не имею специального образования, а пишу потому, что не могу </a:t>
            </a:r>
            <a:r>
              <a:rPr lang="ru-RU" sz="2300" b="1" dirty="0" smtClean="0">
                <a:solidFill>
                  <a:srgbClr val="972929"/>
                </a:solidFill>
              </a:rPr>
              <a:t>молчать…»</a:t>
            </a:r>
            <a:endParaRPr lang="ru-RU" sz="2300" b="1" dirty="0">
              <a:solidFill>
                <a:srgbClr val="97292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5125" y="1388675"/>
            <a:ext cx="1753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История села с </a:t>
            </a:r>
            <a:r>
              <a:rPr lang="ru-RU" dirty="0"/>
              <a:t>основания до наших </a:t>
            </a:r>
            <a:r>
              <a:rPr lang="ru-RU" dirty="0" smtClean="0"/>
              <a:t>дней.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3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alibri" pitchFamily="34" charset="0"/>
              </a:rPr>
              <a:t>О конкурсе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35569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Организатор: 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Свердловская областная универсальная научная библиотека им. В. Г. Белинского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Даты: 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2012; 2013; 2014; 2015 гг.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Аудитория: 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Библиотеки Свердловской области и партнёры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116632"/>
            <a:ext cx="90364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ru-RU" sz="40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«Лобва. Есть ли </a:t>
            </a:r>
            <a:r>
              <a:rPr lang="ru-RU" sz="4000" b="1" kern="0" dirty="0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надежда на </a:t>
            </a:r>
            <a:r>
              <a:rPr lang="ru-RU" sz="40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будущее?</a:t>
            </a:r>
            <a:r>
              <a:rPr lang="ru-RU" sz="36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»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972929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6619245" cy="453528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9726" y="5017624"/>
            <a:ext cx="686936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972929"/>
                </a:solidFill>
              </a:rPr>
              <a:t>Цитата: «И </a:t>
            </a:r>
            <a:r>
              <a:rPr lang="ru-RU" sz="2000" b="1" dirty="0">
                <a:solidFill>
                  <a:srgbClr val="972929"/>
                </a:solidFill>
              </a:rPr>
              <a:t>как хочется </a:t>
            </a:r>
            <a:r>
              <a:rPr lang="ru-RU" sz="2000" b="1" dirty="0" smtClean="0">
                <a:solidFill>
                  <a:srgbClr val="972929"/>
                </a:solidFill>
              </a:rPr>
              <a:t>надеяться, </a:t>
            </a:r>
            <a:r>
              <a:rPr lang="ru-RU" sz="2000" b="1" dirty="0">
                <a:solidFill>
                  <a:srgbClr val="972929"/>
                </a:solidFill>
              </a:rPr>
              <a:t>что политика нашего правительства будет правильной и справедливой по отношению к поселкам, сёлам, деревням и </a:t>
            </a:r>
            <a:r>
              <a:rPr lang="ru-RU" sz="2000" b="1" dirty="0" smtClean="0">
                <a:solidFill>
                  <a:srgbClr val="972929"/>
                </a:solidFill>
              </a:rPr>
              <a:t>людям, </a:t>
            </a:r>
            <a:r>
              <a:rPr lang="ru-RU" sz="2000" b="1" dirty="0">
                <a:solidFill>
                  <a:srgbClr val="972929"/>
                </a:solidFill>
              </a:rPr>
              <a:t>там живущим. Ведь это корни нашей России»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9090" y="1484784"/>
            <a:ext cx="2165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Рабочий поселок Лобва лишился к 2008 году двух градообразующих предприятий.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5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16632"/>
            <a:ext cx="8535892" cy="1296144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lvl="0" algn="ctr" eaLnBrk="0" hangingPunct="0">
              <a:defRPr/>
            </a:pPr>
            <a:r>
              <a:rPr lang="ru-RU" sz="44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«</a:t>
            </a:r>
            <a:r>
              <a:rPr lang="ru-RU" sz="4400" b="1" kern="0" dirty="0" err="1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Бородинка</a:t>
            </a:r>
            <a:r>
              <a:rPr lang="ru-RU" sz="44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. История былого возникновения и полного </a:t>
            </a:r>
            <a:r>
              <a:rPr lang="ru-RU" sz="4400" b="1" kern="0" dirty="0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запустения…»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972929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13" y="1124743"/>
            <a:ext cx="6629772" cy="495121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4725144"/>
            <a:ext cx="8784975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972929"/>
                </a:solidFill>
              </a:rPr>
              <a:t>Цитата: «О </a:t>
            </a:r>
            <a:r>
              <a:rPr lang="ru-RU" sz="2400" b="1" dirty="0">
                <a:solidFill>
                  <a:srgbClr val="972929"/>
                </a:solidFill>
              </a:rPr>
              <a:t>посёлке </a:t>
            </a:r>
            <a:r>
              <a:rPr lang="ru-RU" sz="2400" b="1" dirty="0" err="1">
                <a:solidFill>
                  <a:srgbClr val="972929"/>
                </a:solidFill>
              </a:rPr>
              <a:t>Бородинка</a:t>
            </a:r>
            <a:r>
              <a:rPr lang="ru-RU" sz="2400" b="1" dirty="0">
                <a:solidFill>
                  <a:srgbClr val="972929"/>
                </a:solidFill>
              </a:rPr>
              <a:t> почти никто из наших соотечественников и не знает, а между тем своим именем </a:t>
            </a:r>
            <a:r>
              <a:rPr lang="ru-RU" sz="2400" b="1" dirty="0" err="1">
                <a:solidFill>
                  <a:srgbClr val="972929"/>
                </a:solidFill>
              </a:rPr>
              <a:t>Бородинка</a:t>
            </a:r>
            <a:r>
              <a:rPr lang="ru-RU" sz="2400" b="1" dirty="0">
                <a:solidFill>
                  <a:srgbClr val="972929"/>
                </a:solidFill>
              </a:rPr>
              <a:t> обязана 100-летней победе в Отечественной войне 1812 </a:t>
            </a:r>
            <a:r>
              <a:rPr lang="ru-RU" sz="2400" b="1" dirty="0" smtClean="0">
                <a:solidFill>
                  <a:srgbClr val="972929"/>
                </a:solidFill>
              </a:rPr>
              <a:t>г.»</a:t>
            </a:r>
            <a:endParaRPr lang="ru-RU" sz="2400" b="1" dirty="0">
              <a:solidFill>
                <a:srgbClr val="97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16632"/>
            <a:ext cx="8535892" cy="129614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eaLnBrk="0" hangingPunct="0">
              <a:defRPr/>
            </a:pPr>
            <a:r>
              <a:rPr lang="ru-RU" sz="44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«Урал, глубинка, Родина </a:t>
            </a:r>
            <a:r>
              <a:rPr lang="ru-RU" sz="4400" b="1" kern="0" dirty="0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моя»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972929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9" y="1122992"/>
            <a:ext cx="6255068" cy="469130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95155" y="4797152"/>
            <a:ext cx="6604148" cy="2060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972929"/>
                </a:solidFill>
              </a:rPr>
              <a:t>Цитата: </a:t>
            </a:r>
            <a:r>
              <a:rPr lang="ru-RU" sz="2400" b="1" dirty="0" smtClean="0">
                <a:solidFill>
                  <a:srgbClr val="972929"/>
                </a:solidFill>
              </a:rPr>
              <a:t>«Я </a:t>
            </a:r>
            <a:r>
              <a:rPr lang="ru-RU" sz="2400" b="1" dirty="0">
                <a:solidFill>
                  <a:srgbClr val="972929"/>
                </a:solidFill>
              </a:rPr>
              <a:t>научу тебя любить,</a:t>
            </a:r>
          </a:p>
          <a:p>
            <a:r>
              <a:rPr lang="ru-RU" sz="2400" b="1" dirty="0">
                <a:solidFill>
                  <a:srgbClr val="972929"/>
                </a:solidFill>
              </a:rPr>
              <a:t>Творить добро и верить людям.</a:t>
            </a:r>
          </a:p>
          <a:p>
            <a:r>
              <a:rPr lang="ru-RU" sz="2400" b="1" dirty="0">
                <a:solidFill>
                  <a:srgbClr val="972929"/>
                </a:solidFill>
              </a:rPr>
              <a:t>Гроза прошла, а значит жить</a:t>
            </a:r>
          </a:p>
          <a:p>
            <a:r>
              <a:rPr lang="ru-RU" sz="2400" b="1" dirty="0">
                <a:solidFill>
                  <a:srgbClr val="972929"/>
                </a:solidFill>
              </a:rPr>
              <a:t>Мы дальше непременно будем!»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8225" y="1107879"/>
            <a:ext cx="2555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посвящена Снежане Мелиховой - молодой поэтессе, воспитателю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социально-реабилитационном центре для несовершеннолетних.</a:t>
            </a:r>
          </a:p>
        </p:txBody>
      </p:sp>
    </p:spTree>
    <p:extLst>
      <p:ext uri="{BB962C8B-B14F-4D97-AF65-F5344CB8AC3E}">
        <p14:creationId xmlns:p14="http://schemas.microsoft.com/office/powerpoint/2010/main" val="36057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16632"/>
            <a:ext cx="8535892" cy="129614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eaLnBrk="0" hangingPunct="0">
              <a:defRPr/>
            </a:pPr>
            <a:r>
              <a:rPr lang="ru-RU" sz="44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«Где же ты, ковровая дорожка?»</a:t>
            </a:r>
            <a:br>
              <a:rPr lang="ru-RU" sz="44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ru-RU" sz="33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История </a:t>
            </a:r>
            <a:r>
              <a:rPr lang="ru-RU" sz="3300" b="1" kern="0" dirty="0" err="1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Буткинской</a:t>
            </a:r>
            <a:r>
              <a:rPr lang="ru-RU" sz="33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 ковровой фабрики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972929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672408" cy="5184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653136"/>
            <a:ext cx="4104456" cy="1935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24" y="1772816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селе Бутка работала </a:t>
            </a:r>
            <a:r>
              <a:rPr lang="ru-RU" dirty="0"/>
              <a:t>уникальная фабрика ручного художественного </a:t>
            </a:r>
            <a:r>
              <a:rPr lang="ru-RU" dirty="0" smtClean="0"/>
              <a:t>ковроткачества (с 1972 </a:t>
            </a:r>
            <a:r>
              <a:rPr lang="ru-RU" dirty="0"/>
              <a:t>по </a:t>
            </a:r>
            <a:r>
              <a:rPr lang="ru-RU" dirty="0" smtClean="0"/>
              <a:t>2002 г.) Преемник </a:t>
            </a:r>
            <a:r>
              <a:rPr lang="ru-RU" dirty="0"/>
              <a:t>фабрики – ЗАО Сувенир продержался до 2012 г. </a:t>
            </a:r>
          </a:p>
        </p:txBody>
      </p:sp>
    </p:spTree>
    <p:extLst>
      <p:ext uri="{BB962C8B-B14F-4D97-AF65-F5344CB8AC3E}">
        <p14:creationId xmlns:p14="http://schemas.microsoft.com/office/powerpoint/2010/main" val="33204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16632"/>
            <a:ext cx="8535892" cy="129614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 eaLnBrk="0" hangingPunct="0">
              <a:defRPr/>
            </a:pPr>
            <a:r>
              <a:rPr lang="ru-RU" sz="44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«Не забывается такое никогда»</a:t>
            </a:r>
            <a:br>
              <a:rPr lang="ru-RU" sz="44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ru-RU" sz="29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Детскому </a:t>
            </a:r>
            <a:r>
              <a:rPr lang="ru-RU" sz="2900" b="1" kern="0" dirty="0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лагерю </a:t>
            </a:r>
            <a:r>
              <a:rPr lang="ru-RU" sz="2900" b="1" kern="0" dirty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«Маяк» – 66 </a:t>
            </a:r>
            <a:r>
              <a:rPr lang="ru-RU" sz="2900" b="1" kern="0" dirty="0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лет</a:t>
            </a:r>
            <a:br>
              <a:rPr lang="ru-RU" sz="2900" b="1" kern="0" dirty="0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ru-RU" sz="2900" b="1" kern="0" dirty="0" err="1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Новолялинский</a:t>
            </a:r>
            <a:r>
              <a:rPr lang="ru-RU" sz="2900" b="1" kern="0" dirty="0" smtClean="0">
                <a:solidFill>
                  <a:srgbClr val="972929"/>
                </a:solidFill>
                <a:latin typeface="Calibri" pitchFamily="34" charset="0"/>
                <a:ea typeface="+mj-ea"/>
                <a:cs typeface="+mj-cs"/>
              </a:rPr>
              <a:t> округ</a:t>
            </a:r>
            <a:endParaRPr kumimoji="0" lang="ru-RU" sz="2900" b="1" i="0" u="none" strike="noStrike" kern="0" cap="none" spc="0" normalizeH="0" baseline="0" noProof="0" dirty="0">
              <a:ln>
                <a:noFill/>
              </a:ln>
              <a:solidFill>
                <a:srgbClr val="972929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5399"/>
            <a:ext cx="9144000" cy="3347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157"/>
            <a:ext cx="9144000" cy="3354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157"/>
            <a:ext cx="9144000" cy="3375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098" y="544522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загородном оздоровительном лагере «Маяк» второй год подряд проводится окружной оборонно-спортивный лагерь «Витязь» от Центра патриотического воспитания. И туда приезжают школьники из Беслана, о которых мы вспоминаем </a:t>
            </a:r>
            <a:r>
              <a:rPr lang="ru-RU" dirty="0" smtClean="0"/>
              <a:t>в </a:t>
            </a:r>
            <a:r>
              <a:rPr lang="ru-RU" dirty="0"/>
              <a:t>эти сентябрьские </a:t>
            </a:r>
            <a:r>
              <a:rPr lang="ru-RU" dirty="0" smtClean="0"/>
              <a:t>дни.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0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latin typeface="Calibri" pitchFamily="34" charset="0"/>
              </a:rPr>
              <a:t>Результаты в цифрах: </a:t>
            </a:r>
            <a:br>
              <a:rPr lang="ru-RU" sz="3600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количество работ и авторов</a:t>
            </a:r>
            <a:endParaRPr lang="ru-RU" sz="3600" dirty="0">
              <a:latin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425611"/>
              </p:ext>
            </p:extLst>
          </p:nvPr>
        </p:nvGraphicFramePr>
        <p:xfrm>
          <a:off x="390364" y="1340768"/>
          <a:ext cx="843010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135311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8934" y="55172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протяжении четырёх лет жизни конкурса «Неизвестный Урал» </a:t>
            </a:r>
            <a:r>
              <a:rPr lang="ru-RU" dirty="0" smtClean="0"/>
              <a:t>происходит увеличение </a:t>
            </a:r>
            <a:r>
              <a:rPr lang="ru-RU" dirty="0"/>
              <a:t>числа участников </a:t>
            </a:r>
            <a:r>
              <a:rPr lang="ru-RU" dirty="0" smtClean="0"/>
              <a:t>в </a:t>
            </a:r>
            <a:r>
              <a:rPr lang="ru-RU" dirty="0"/>
              <a:t>геометрической </a:t>
            </a:r>
            <a:r>
              <a:rPr lang="ru-RU" dirty="0" smtClean="0"/>
              <a:t>прогрессии (каждый год в </a:t>
            </a:r>
            <a:r>
              <a:rPr lang="ru-RU" dirty="0"/>
              <a:t>1,5–2 </a:t>
            </a:r>
            <a:r>
              <a:rPr lang="ru-RU" dirty="0" smtClean="0"/>
              <a:t>раза). </a:t>
            </a:r>
            <a:r>
              <a:rPr lang="ru-RU" dirty="0"/>
              <a:t>Если в первый год (2012</a:t>
            </a:r>
            <a:r>
              <a:rPr lang="ru-RU" i="1" dirty="0"/>
              <a:t>) </a:t>
            </a:r>
            <a:r>
              <a:rPr lang="ru-RU" dirty="0"/>
              <a:t>поступило 34 работы от 42 авторов, то в 2015 году было 146 работ от 170 авторов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7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345732"/>
              </p:ext>
            </p:extLst>
          </p:nvPr>
        </p:nvGraphicFramePr>
        <p:xfrm>
          <a:off x="457200" y="1600200"/>
          <a:ext cx="8507288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109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latin typeface="Calibri" pitchFamily="34" charset="0"/>
              </a:rPr>
              <a:t>Результаты в цифрах: </a:t>
            </a:r>
            <a:br>
              <a:rPr lang="ru-RU" sz="4000" dirty="0" smtClean="0">
                <a:latin typeface="Calibri" pitchFamily="34" charset="0"/>
              </a:rPr>
            </a:br>
            <a:r>
              <a:rPr lang="ru-RU" sz="4000" dirty="0" smtClean="0">
                <a:latin typeface="Calibri" pitchFamily="34" charset="0"/>
              </a:rPr>
              <a:t>территории и населенные пункты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9488" y="1268760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593467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Расширяется </a:t>
            </a:r>
            <a:r>
              <a:rPr lang="ru-RU" dirty="0"/>
              <a:t>география конкурсантов</a:t>
            </a:r>
            <a:r>
              <a:rPr lang="ru-RU" dirty="0" smtClean="0"/>
              <a:t>. </a:t>
            </a:r>
            <a:r>
              <a:rPr lang="ru-RU" dirty="0"/>
              <a:t>Число территорий увеличилось с 16 до 39, населённых пунктов – с 32 до 80. </a:t>
            </a:r>
            <a:r>
              <a:rPr lang="ru-RU" b="1" dirty="0"/>
              <a:t>В 2015 году в конкурсе приняли участие 43 сельские библиотеки</a:t>
            </a:r>
            <a:r>
              <a:rPr lang="ru-RU" b="1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8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dirty="0" smtClean="0">
                <a:solidFill>
                  <a:schemeClr val="tx1"/>
                </a:solidFill>
                <a:latin typeface="Calibri" pitchFamily="34" charset="0"/>
              </a:rPr>
              <a:t>Подарки</a:t>
            </a:r>
            <a:endParaRPr lang="ru-RU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" y="1167669"/>
            <a:ext cx="2993133" cy="41764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23" y="1830664"/>
            <a:ext cx="3009867" cy="4257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69" y="2708920"/>
            <a:ext cx="2931335" cy="41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dirty="0" smtClean="0">
                <a:solidFill>
                  <a:schemeClr val="tx1"/>
                </a:solidFill>
                <a:latin typeface="Calibri" pitchFamily="34" charset="0"/>
              </a:rPr>
              <a:t>Подарки</a:t>
            </a:r>
            <a:endParaRPr lang="ru-RU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15616" y="1270509"/>
            <a:ext cx="7180558" cy="4390739"/>
            <a:chOff x="593367" y="1398524"/>
            <a:chExt cx="7976513" cy="53527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67" y="1400556"/>
              <a:ext cx="3780420" cy="535074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398524"/>
              <a:ext cx="3781856" cy="5352780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0" y="1052736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5657671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Каждый участник, независимо от оценки работы, получил в подарок </a:t>
            </a:r>
            <a:r>
              <a:rPr lang="ru-RU" b="1" dirty="0"/>
              <a:t>индивидуальный</a:t>
            </a:r>
            <a:r>
              <a:rPr lang="ru-RU" dirty="0"/>
              <a:t> подарочный плакат. Дизайн </a:t>
            </a:r>
            <a:r>
              <a:rPr lang="ru-RU" dirty="0" smtClean="0"/>
              <a:t>разработан </a:t>
            </a:r>
            <a:r>
              <a:rPr lang="ru-RU" dirty="0"/>
              <a:t>нашими специалистами</a:t>
            </a:r>
            <a:r>
              <a:rPr lang="ru-RU" i="1" dirty="0"/>
              <a:t>. </a:t>
            </a:r>
            <a:r>
              <a:rPr lang="ru-RU" dirty="0" smtClean="0"/>
              <a:t>Центральным </a:t>
            </a:r>
            <a:r>
              <a:rPr lang="ru-RU" dirty="0"/>
              <a:t>элементом дизайна является фрагмент иллюстрации конкретной </a:t>
            </a:r>
            <a:r>
              <a:rPr lang="ru-RU" dirty="0" smtClean="0"/>
              <a:t>работы </a:t>
            </a:r>
            <a:r>
              <a:rPr lang="ru-RU" dirty="0"/>
              <a:t>конкретного автора.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3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984" y="0"/>
            <a:ext cx="8229600" cy="1340768"/>
          </a:xfrm>
        </p:spPr>
        <p:txBody>
          <a:bodyPr/>
          <a:lstStyle/>
          <a:p>
            <a:pPr algn="r"/>
            <a:r>
              <a:rPr lang="ru-RU" sz="3600" dirty="0" smtClean="0">
                <a:latin typeface="Calibri" pitchFamily="34" charset="0"/>
              </a:rPr>
              <a:t>Коллективное фото</a:t>
            </a:r>
            <a:br>
              <a:rPr lang="ru-RU" sz="3600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участников конкурса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7800866" cy="3672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268760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alibri" pitchFamily="34" charset="0"/>
              </a:rPr>
              <a:t>Содержание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конкурса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Calibri" pitchFamily="34" charset="0"/>
              </a:rPr>
              <a:t/>
            </a:r>
            <a:br>
              <a:rPr lang="ru-RU" sz="2800" b="1" dirty="0" smtClean="0">
                <a:latin typeface="Calibri" pitchFamily="34" charset="0"/>
              </a:rPr>
            </a:br>
            <a:r>
              <a:rPr lang="ru-RU" sz="3600" b="1" dirty="0" smtClean="0">
                <a:solidFill>
                  <a:srgbClr val="972929"/>
                </a:solidFill>
                <a:latin typeface="Calibri" pitchFamily="34" charset="0"/>
              </a:rPr>
              <a:t>Неизвестные</a:t>
            </a:r>
            <a:r>
              <a:rPr lang="ru-RU" sz="3600" dirty="0" smtClean="0">
                <a:solidFill>
                  <a:srgbClr val="972929"/>
                </a:solidFill>
                <a:latin typeface="Calibri" pitchFamily="34" charset="0"/>
              </a:rPr>
              <a:t> </a:t>
            </a:r>
            <a:r>
              <a:rPr lang="ru-RU" sz="3600" dirty="0">
                <a:solidFill>
                  <a:srgbClr val="972929"/>
                </a:solidFill>
                <a:latin typeface="Calibri" pitchFamily="34" charset="0"/>
              </a:rPr>
              <a:t>и малоизвестные </a:t>
            </a:r>
            <a:endParaRPr lang="ru-RU" sz="3600" dirty="0" smtClean="0">
              <a:solidFill>
                <a:srgbClr val="972929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972929"/>
                </a:solidFill>
                <a:latin typeface="Calibri" pitchFamily="34" charset="0"/>
              </a:rPr>
              <a:t>факты </a:t>
            </a:r>
            <a:r>
              <a:rPr lang="ru-RU" sz="3600" b="1" dirty="0">
                <a:solidFill>
                  <a:srgbClr val="972929"/>
                </a:solidFill>
                <a:latin typeface="Calibri" pitchFamily="34" charset="0"/>
              </a:rPr>
              <a:t>местной истории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704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latin typeface="Calibri" pitchFamily="34" charset="0"/>
              </a:rPr>
              <a:t>Что говорят участники о конкурсе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85313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Calibri" pitchFamily="34" charset="0"/>
              </a:rPr>
              <a:t>Конкурс - </a:t>
            </a:r>
            <a:r>
              <a:rPr lang="ru-RU" b="1" dirty="0">
                <a:solidFill>
                  <a:srgbClr val="972929"/>
                </a:solidFill>
                <a:latin typeface="Calibri" pitchFamily="34" charset="0"/>
              </a:rPr>
              <a:t>сообщество  единомышленников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со-Участие</a:t>
            </a:r>
            <a:endParaRPr lang="ru-RU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itchFamily="34" charset="0"/>
              </a:rPr>
              <a:t>Возможность восполнить </a:t>
            </a:r>
            <a:r>
              <a:rPr lang="ru-RU" b="1" dirty="0">
                <a:solidFill>
                  <a:srgbClr val="972929"/>
                </a:solidFill>
                <a:latin typeface="Calibri" pitchFamily="34" charset="0"/>
              </a:rPr>
              <a:t>белые пятна </a:t>
            </a:r>
            <a:r>
              <a:rPr lang="ru-RU" dirty="0">
                <a:latin typeface="Calibri" pitchFamily="34" charset="0"/>
              </a:rPr>
              <a:t>нашей </a:t>
            </a:r>
            <a:r>
              <a:rPr lang="ru-RU" dirty="0" smtClean="0">
                <a:latin typeface="Calibri" pitchFamily="34" charset="0"/>
              </a:rPr>
              <a:t>истории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itchFamily="34" charset="0"/>
              </a:rPr>
              <a:t>Возможность создания </a:t>
            </a:r>
            <a:r>
              <a:rPr lang="ru-RU" b="1" dirty="0">
                <a:solidFill>
                  <a:srgbClr val="972929"/>
                </a:solidFill>
                <a:latin typeface="Calibri" pitchFamily="34" charset="0"/>
              </a:rPr>
              <a:t>уникальной базы </a:t>
            </a:r>
            <a:r>
              <a:rPr lang="ru-RU" dirty="0">
                <a:latin typeface="Calibri" pitchFamily="34" charset="0"/>
              </a:rPr>
              <a:t>неопубликованных краеведческих </a:t>
            </a:r>
            <a:r>
              <a:rPr lang="ru-RU" dirty="0" smtClean="0">
                <a:latin typeface="Calibri" pitchFamily="34" charset="0"/>
              </a:rPr>
              <a:t>документов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972929"/>
                </a:solidFill>
                <a:latin typeface="Calibri" pitchFamily="34" charset="0"/>
              </a:rPr>
              <a:t>Мотивация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библиотекарей на дальнейшую исследовательскую </a:t>
            </a:r>
            <a:r>
              <a:rPr lang="ru-RU" dirty="0" smtClean="0">
                <a:latin typeface="Calibri" pitchFamily="34" charset="0"/>
              </a:rPr>
              <a:t>работу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itchFamily="34" charset="0"/>
              </a:rPr>
              <a:t>Возможность </a:t>
            </a:r>
            <a:r>
              <a:rPr lang="ru-RU" dirty="0">
                <a:latin typeface="Calibri" pitchFamily="34" charset="0"/>
              </a:rPr>
              <a:t>взглянуть на мир </a:t>
            </a:r>
            <a:r>
              <a:rPr lang="ru-RU" b="1" dirty="0">
                <a:solidFill>
                  <a:srgbClr val="972929"/>
                </a:solidFill>
                <a:latin typeface="Calibri" pitchFamily="34" charset="0"/>
              </a:rPr>
              <a:t>другими </a:t>
            </a:r>
            <a:r>
              <a:rPr lang="ru-RU" b="1" dirty="0" smtClean="0">
                <a:solidFill>
                  <a:srgbClr val="972929"/>
                </a:solidFill>
                <a:latin typeface="Calibri" pitchFamily="34" charset="0"/>
              </a:rPr>
              <a:t>глазами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itchFamily="34" charset="0"/>
              </a:rPr>
              <a:t>Конкурс - </a:t>
            </a:r>
            <a:r>
              <a:rPr lang="ru-RU" b="1" dirty="0" smtClean="0">
                <a:solidFill>
                  <a:srgbClr val="972929"/>
                </a:solidFill>
                <a:latin typeface="Calibri" pitchFamily="34" charset="0"/>
              </a:rPr>
              <a:t>творческая лаборатория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itchFamily="34" charset="0"/>
              </a:rPr>
              <a:t>Продолжать обязательно!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296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latin typeface="Calibri" pitchFamily="34" charset="0"/>
              </a:rPr>
              <a:t>Наши выводы </a:t>
            </a:r>
            <a:br>
              <a:rPr lang="ru-RU" sz="3600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и анализ 4-летней работы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4131"/>
            <a:ext cx="8229600" cy="515386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600" b="1" dirty="0" smtClean="0">
                <a:solidFill>
                  <a:srgbClr val="972929"/>
                </a:solidFill>
                <a:latin typeface="Calibri" pitchFamily="34" charset="0"/>
              </a:rPr>
              <a:t>Источник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>
                <a:latin typeface="Calibri" pitchFamily="34" charset="0"/>
              </a:rPr>
              <a:t>информации для нынешних и будущих </a:t>
            </a:r>
            <a:r>
              <a:rPr lang="ru-RU" sz="2600" b="1" dirty="0" smtClean="0">
                <a:solidFill>
                  <a:srgbClr val="972929"/>
                </a:solidFill>
                <a:latin typeface="Calibri" pitchFamily="34" charset="0"/>
              </a:rPr>
              <a:t>историков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Calibri" pitchFamily="34" charset="0"/>
              </a:rPr>
              <a:t>Развитие </a:t>
            </a:r>
            <a:r>
              <a:rPr lang="ru-RU" sz="2600" b="1" dirty="0" smtClean="0">
                <a:solidFill>
                  <a:srgbClr val="972929"/>
                </a:solidFill>
                <a:latin typeface="Calibri" pitchFamily="34" charset="0"/>
              </a:rPr>
              <a:t>партнёрских связей </a:t>
            </a:r>
            <a:r>
              <a:rPr lang="ru-RU" sz="2600" dirty="0" smtClean="0">
                <a:latin typeface="Calibri" pitchFamily="34" charset="0"/>
              </a:rPr>
              <a:t>библиотеки: читатели, школы, музеи, местные краеведы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b="1" dirty="0" smtClean="0">
                <a:solidFill>
                  <a:srgbClr val="972929"/>
                </a:solidFill>
                <a:latin typeface="Calibri" pitchFamily="34" charset="0"/>
              </a:rPr>
              <a:t>Эмоциональное</a:t>
            </a:r>
            <a:r>
              <a:rPr lang="ru-RU" sz="2600" dirty="0" smtClean="0">
                <a:latin typeface="Calibri" pitchFamily="34" charset="0"/>
              </a:rPr>
              <a:t> наполнение и искренность авторов создают чтение «для души»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Calibri" pitchFamily="34" charset="0"/>
              </a:rPr>
              <a:t>Продемонстрировано умение творить </a:t>
            </a:r>
            <a:br>
              <a:rPr lang="ru-RU" sz="2600" dirty="0" smtClean="0">
                <a:latin typeface="Calibri" pitchFamily="34" charset="0"/>
              </a:rPr>
            </a:br>
            <a:r>
              <a:rPr lang="ru-RU" sz="2600" dirty="0" smtClean="0">
                <a:latin typeface="Calibri" pitchFamily="34" charset="0"/>
              </a:rPr>
              <a:t>в разнообразных </a:t>
            </a:r>
            <a:r>
              <a:rPr lang="ru-RU" sz="2600" b="1" dirty="0" smtClean="0">
                <a:solidFill>
                  <a:srgbClr val="972929"/>
                </a:solidFill>
                <a:latin typeface="Calibri" pitchFamily="34" charset="0"/>
              </a:rPr>
              <a:t>технологиях</a:t>
            </a:r>
            <a:r>
              <a:rPr lang="ru-RU" sz="2600" dirty="0" smtClean="0">
                <a:latin typeface="Calibri" pitchFamily="34" charset="0"/>
              </a:rPr>
              <a:t> и жанрах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Calibri" pitchFamily="34" charset="0"/>
              </a:rPr>
              <a:t>Выявлены слабые места. </a:t>
            </a:r>
            <a:r>
              <a:rPr lang="ru-RU" sz="2600" b="1" dirty="0" smtClean="0">
                <a:solidFill>
                  <a:srgbClr val="972929"/>
                </a:solidFill>
                <a:latin typeface="Calibri" pitchFamily="34" charset="0"/>
              </a:rPr>
              <a:t>Необходимо обучение</a:t>
            </a:r>
            <a:r>
              <a:rPr lang="ru-RU" sz="2600" dirty="0" smtClean="0">
                <a:latin typeface="Calibri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Calibri" pitchFamily="34" charset="0"/>
              </a:rPr>
              <a:t>Безграничный </a:t>
            </a:r>
            <a:r>
              <a:rPr lang="ru-RU" sz="2600" b="1" dirty="0" smtClean="0">
                <a:solidFill>
                  <a:srgbClr val="972929"/>
                </a:solidFill>
                <a:latin typeface="Calibri" pitchFamily="34" charset="0"/>
              </a:rPr>
              <a:t>творческий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>
                <a:latin typeface="Calibri" pitchFamily="34" charset="0"/>
              </a:rPr>
              <a:t>и </a:t>
            </a:r>
            <a:r>
              <a:rPr lang="ru-RU" sz="2600" dirty="0" smtClean="0">
                <a:latin typeface="Calibri" pitchFamily="34" charset="0"/>
              </a:rPr>
              <a:t>профессиональный </a:t>
            </a:r>
            <a:r>
              <a:rPr lang="ru-RU" sz="2600" b="1" dirty="0" smtClean="0">
                <a:solidFill>
                  <a:srgbClr val="972929"/>
                </a:solidFill>
                <a:latin typeface="Calibri" pitchFamily="34" charset="0"/>
              </a:rPr>
              <a:t>потенциал</a:t>
            </a:r>
            <a:r>
              <a:rPr lang="ru-RU" sz="2600" dirty="0" smtClean="0">
                <a:latin typeface="Calibri" pitchFamily="34" charset="0"/>
              </a:rPr>
              <a:t> библиотечного сообщества</a:t>
            </a:r>
            <a:endParaRPr lang="ru-RU" sz="26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7666" y="1207319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4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81424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latin typeface="Calibri" pitchFamily="34" charset="0"/>
              </a:rPr>
              <a:t>Главный итог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4131"/>
            <a:ext cx="8229600" cy="16528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Calibri" pitchFamily="34" charset="0"/>
              </a:rPr>
              <a:t>Подняли волну интереса к теме среди библиотек Свердловской области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Calibri" pitchFamily="34" charset="0"/>
              </a:rPr>
              <a:t>Разбудили вулкан?...</a:t>
            </a:r>
            <a:endParaRPr lang="ru-RU" sz="26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7666" y="1207319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45" y="2276872"/>
            <a:ext cx="4148555" cy="2645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501008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С 2016 года конкурс передан в руки профессионалов – в отдел краеведческой литературы СОУНБ им. Белинского: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Calibri" panose="020F0502020204030204" pitchFamily="34" charset="0"/>
              </a:rPr>
              <a:t>Изменилось название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Calibri" panose="020F0502020204030204" pitchFamily="34" charset="0"/>
              </a:rPr>
              <a:t>Изменились требования к конкурсным работам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Calibri" panose="020F0502020204030204" pitchFamily="34" charset="0"/>
              </a:rPr>
              <a:t>Проводится предварительное обучение участников конкурса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09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latin typeface="Calibri" pitchFamily="34" charset="0"/>
              </a:rPr>
              <a:t>Публикация в сети: сайты </a:t>
            </a:r>
            <a:r>
              <a:rPr lang="ru-RU" sz="3600" dirty="0" err="1" smtClean="0">
                <a:latin typeface="Calibri" pitchFamily="34" charset="0"/>
              </a:rPr>
              <a:t>Белинки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8" y="1556792"/>
            <a:ext cx="5524532" cy="4608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" y="1052736"/>
            <a:ext cx="4570773" cy="3715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572" y="4611231"/>
            <a:ext cx="5491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Обратная связь на сайтах, где опубликованы конкурсные работы: отзывы</a:t>
            </a:r>
            <a:r>
              <a:rPr lang="ru-RU" sz="2800" dirty="0" smtClean="0">
                <a:latin typeface="Calibri" pitchFamily="34" charset="0"/>
              </a:rPr>
              <a:t>, уточнения, предложения, </a:t>
            </a:r>
            <a:r>
              <a:rPr lang="ru-RU" sz="2800" dirty="0" smtClean="0">
                <a:latin typeface="Calibri" pitchFamily="34" charset="0"/>
              </a:rPr>
              <a:t>просьбы от виртуальных читателей.</a:t>
            </a:r>
            <a:endParaRPr lang="ru-RU" sz="2800" b="1" dirty="0">
              <a:solidFill>
                <a:srgbClr val="972929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36712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7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61" y="215454"/>
            <a:ext cx="8229600" cy="914918"/>
          </a:xfrm>
        </p:spPr>
        <p:txBody>
          <a:bodyPr/>
          <a:lstStyle/>
          <a:p>
            <a:pPr algn="r"/>
            <a:r>
              <a:rPr lang="ru-RU" sz="3600" dirty="0" smtClean="0">
                <a:latin typeface="Calibri" pitchFamily="34" charset="0"/>
              </a:rPr>
              <a:t>Цитаты из конкурсных работ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45432"/>
            <a:ext cx="91440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«Малый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город – это наши лица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 пой худой песни добрым людям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!»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Милые дети, любите Родину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…»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«А значит жизнь продолжается,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 нас все будет хорошо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30372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alibri" pitchFamily="34" charset="0"/>
              </a:rPr>
              <a:t>Контакты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  <a:hlinkClick r:id="rId2"/>
              </a:rPr>
              <a:t>Belinka.project@gmail.com</a:t>
            </a: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</a:rPr>
              <a:t>(343) 350-15-26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3000" dirty="0">
                <a:latin typeface="Calibri" pitchFamily="34" charset="0"/>
              </a:rPr>
              <a:t>Интернет-центр</a:t>
            </a:r>
            <a:br>
              <a:rPr lang="ru-RU" sz="3000" dirty="0">
                <a:latin typeface="Calibri" pitchFamily="34" charset="0"/>
              </a:rPr>
            </a:br>
            <a:r>
              <a:rPr lang="ru-RU" sz="3000" dirty="0">
                <a:latin typeface="Calibri" pitchFamily="34" charset="0"/>
              </a:rPr>
              <a:t>Свердловской областной универсальной научной библиотеки им. В. Г. Белинского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Маргарита Валентиновна Яковлева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alibri" pitchFamily="34" charset="0"/>
              </a:rPr>
              <a:t>Жанры и форматы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Calibri" pitchFamily="34" charset="0"/>
              </a:rPr>
              <a:t>Очерки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Calibri" pitchFamily="34" charset="0"/>
              </a:rPr>
              <a:t>Библиографические пособия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Calibri" pitchFamily="34" charset="0"/>
              </a:rPr>
              <a:t>Исследования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Calibri" pitchFamily="34" charset="0"/>
              </a:rPr>
              <a:t>Записанные воспоминания свидетелей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Calibri" pitchFamily="34" charset="0"/>
              </a:rPr>
              <a:t>Отчеты экспедиций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Calibri" pitchFamily="34" charset="0"/>
              </a:rPr>
              <a:t>Фотоальбомы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Calibri" pitchFamily="34" charset="0"/>
              </a:rPr>
              <a:t>Видеоролики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Calibri" pitchFamily="34" charset="0"/>
              </a:rPr>
              <a:t>Другое</a:t>
            </a:r>
            <a:endParaRPr lang="ru-RU" sz="30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alibri" pitchFamily="34" charset="0"/>
              </a:rPr>
              <a:t>Цели конкурса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Открыть </a:t>
            </a: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свободный доступ </a:t>
            </a:r>
            <a:r>
              <a:rPr lang="ru-RU" sz="2800" dirty="0" smtClean="0">
                <a:latin typeface="Calibri" pitchFamily="34" charset="0"/>
              </a:rPr>
              <a:t>интернет-пользователям к краеведческим данным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Восполнить </a:t>
            </a:r>
            <a:r>
              <a:rPr lang="ru-RU" sz="2800" b="1" dirty="0">
                <a:solidFill>
                  <a:srgbClr val="972929"/>
                </a:solidFill>
                <a:latin typeface="Calibri" pitchFamily="34" charset="0"/>
              </a:rPr>
              <a:t>недостаток фактографической </a:t>
            </a:r>
            <a:r>
              <a:rPr lang="ru-RU" sz="2800" dirty="0" smtClean="0">
                <a:latin typeface="Calibri" pitchFamily="34" charset="0"/>
              </a:rPr>
              <a:t>информации (особенно </a:t>
            </a:r>
            <a:r>
              <a:rPr lang="ru-RU" sz="2800" dirty="0">
                <a:latin typeface="Calibri" pitchFamily="34" charset="0"/>
              </a:rPr>
              <a:t>касающейся малых городов, сёл, </a:t>
            </a:r>
            <a:r>
              <a:rPr lang="ru-RU" sz="2800" dirty="0" smtClean="0">
                <a:latin typeface="Calibri" pitchFamily="34" charset="0"/>
              </a:rPr>
              <a:t>деревень)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Calibri" pitchFamily="34" charset="0"/>
              </a:rPr>
              <a:t>Заинтересовать творческим процессом </a:t>
            </a:r>
            <a:r>
              <a:rPr lang="ru-RU" sz="2800" b="1" dirty="0">
                <a:solidFill>
                  <a:srgbClr val="972929"/>
                </a:solidFill>
                <a:latin typeface="Calibri" pitchFamily="34" charset="0"/>
              </a:rPr>
              <a:t>сельские и поселковые </a:t>
            </a: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библиотеки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Привлечь к созидательной деятельности </a:t>
            </a: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партнёров</a:t>
            </a:r>
            <a:r>
              <a:rPr lang="ru-RU" sz="2800" dirty="0">
                <a:latin typeface="Calibri" pitchFamily="34" charset="0"/>
              </a:rPr>
              <a:t>: краеведов, читателей, обладателей семейных архивов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2255"/>
            <a:ext cx="8229600" cy="840481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latin typeface="Calibri" pitchFamily="34" charset="0"/>
              </a:rPr>
              <a:t>Зачем библиотекам и сообществу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0405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Публикация</a:t>
            </a:r>
            <a:r>
              <a:rPr lang="ru-RU" sz="2800" dirty="0" smtClean="0">
                <a:latin typeface="Calibri" pitchFamily="34" charset="0"/>
              </a:rPr>
              <a:t> краеведческих архивных </a:t>
            </a: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материалов</a:t>
            </a:r>
            <a:r>
              <a:rPr lang="ru-RU" sz="2800" dirty="0" smtClean="0">
                <a:latin typeface="Calibri" pitchFamily="34" charset="0"/>
              </a:rPr>
              <a:t>, собранных за много лет библиотеками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Возможность поделиться </a:t>
            </a: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знаниями</a:t>
            </a:r>
            <a:r>
              <a:rPr lang="ru-RU" sz="2800" dirty="0" smtClean="0">
                <a:latin typeface="Calibri" pitchFamily="34" charset="0"/>
              </a:rPr>
              <a:t> и историческими находками </a:t>
            </a:r>
            <a:r>
              <a:rPr lang="ru-RU" sz="2800" dirty="0">
                <a:latin typeface="Calibri" pitchFamily="34" charset="0"/>
              </a:rPr>
              <a:t>о своей </a:t>
            </a:r>
            <a:r>
              <a:rPr lang="ru-RU" sz="2800" b="1" dirty="0">
                <a:solidFill>
                  <a:srgbClr val="972929"/>
                </a:solidFill>
                <a:latin typeface="Calibri" pitchFamily="34" charset="0"/>
              </a:rPr>
              <a:t>малой родине</a:t>
            </a:r>
            <a:endParaRPr lang="ru-RU" sz="2800" b="1" dirty="0" smtClean="0">
              <a:solidFill>
                <a:srgbClr val="972929"/>
              </a:solidFill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Привлечение общества к </a:t>
            </a: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социальным проблемам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Продвижение региона</a:t>
            </a:r>
            <a:r>
              <a:rPr lang="ru-RU" sz="2800" dirty="0" smtClean="0">
                <a:latin typeface="Calibri" pitchFamily="34" charset="0"/>
              </a:rPr>
              <a:t>, привлечение туристов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Наполнение интернета </a:t>
            </a:r>
            <a:r>
              <a:rPr lang="ru-RU" sz="2800" b="1" dirty="0">
                <a:solidFill>
                  <a:srgbClr val="972929"/>
                </a:solidFill>
                <a:latin typeface="Calibri" pitchFamily="34" charset="0"/>
              </a:rPr>
              <a:t>уникальным контентом</a:t>
            </a: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 </a:t>
            </a:r>
            <a:endParaRPr lang="ru-RU" sz="2800" b="1" dirty="0">
              <a:solidFill>
                <a:srgbClr val="972929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dirty="0" smtClean="0">
                <a:latin typeface="Calibri" pitchFamily="34" charset="0"/>
              </a:rPr>
              <a:t>Номинации 2015 года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88840"/>
            <a:ext cx="8507288" cy="45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Память </a:t>
            </a:r>
            <a:r>
              <a:rPr lang="ru-RU" sz="2800" b="1" dirty="0">
                <a:solidFill>
                  <a:srgbClr val="972929"/>
                </a:solidFill>
                <a:latin typeface="Calibri" pitchFamily="34" charset="0"/>
              </a:rPr>
              <a:t>о войне</a:t>
            </a:r>
            <a:r>
              <a:rPr lang="ru-RU" sz="2800" dirty="0">
                <a:latin typeface="Calibri" pitchFamily="34" charset="0"/>
              </a:rPr>
              <a:t>: к 70-летию Великой Победы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Уникальные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географические, исторические, архитектурные и другие </a:t>
            </a:r>
            <a:r>
              <a:rPr lang="ru-RU" sz="2800" b="1" dirty="0">
                <a:solidFill>
                  <a:srgbClr val="972929"/>
                </a:solidFill>
                <a:latin typeface="Calibri" pitchFamily="34" charset="0"/>
              </a:rPr>
              <a:t>объекты</a:t>
            </a:r>
            <a:r>
              <a:rPr lang="ru-RU" sz="2800" dirty="0">
                <a:latin typeface="Calibri" pitchFamily="34" charset="0"/>
              </a:rPr>
              <a:t> Урала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Наши </a:t>
            </a:r>
            <a:r>
              <a:rPr lang="ru-RU" sz="2800" b="1" dirty="0">
                <a:solidFill>
                  <a:srgbClr val="972929"/>
                </a:solidFill>
                <a:latin typeface="Calibri" pitchFamily="34" charset="0"/>
              </a:rPr>
              <a:t>земляки</a:t>
            </a:r>
            <a:r>
              <a:rPr lang="ru-RU" sz="2800" dirty="0">
                <a:latin typeface="Calibri" pitchFamily="34" charset="0"/>
              </a:rPr>
              <a:t>: достойные личности края, представители уральских родов.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Народное </a:t>
            </a:r>
            <a:r>
              <a:rPr lang="ru-RU" sz="2800" b="1" dirty="0">
                <a:solidFill>
                  <a:srgbClr val="972929"/>
                </a:solidFill>
                <a:latin typeface="Calibri" pitchFamily="34" charset="0"/>
              </a:rPr>
              <a:t>творчество</a:t>
            </a:r>
            <a:r>
              <a:rPr lang="ru-RU" sz="2800" dirty="0">
                <a:latin typeface="Calibri" pitchFamily="34" charset="0"/>
              </a:rPr>
              <a:t>. Художественные промыслы. Традиции. Обряды. Уральский фольклор.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972929"/>
                </a:solidFill>
                <a:latin typeface="Calibri" pitchFamily="34" charset="0"/>
              </a:rPr>
              <a:t>История </a:t>
            </a:r>
            <a:r>
              <a:rPr lang="ru-RU" sz="2800" b="1" dirty="0">
                <a:solidFill>
                  <a:srgbClr val="972929"/>
                </a:solidFill>
                <a:latin typeface="Calibri" pitchFamily="34" charset="0"/>
              </a:rPr>
              <a:t>библиотек</a:t>
            </a:r>
            <a:r>
              <a:rPr lang="ru-RU" sz="2800" dirty="0">
                <a:latin typeface="Calibri" pitchFamily="34" charset="0"/>
              </a:rPr>
              <a:t>, библиотечного и книжного дела региона.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dirty="0" smtClean="0">
                <a:latin typeface="Calibri" pitchFamily="34" charset="0"/>
              </a:rPr>
              <a:t>С любовью о наших людях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88840"/>
            <a:ext cx="8507288" cy="45924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Участники войн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Писатели, поэты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Художники, народные умельцы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Краеведы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Тренеры, спортсмены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Крестьяне, предприниматели, меценаты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Врачи, </a:t>
            </a:r>
            <a:r>
              <a:rPr lang="ru-RU" sz="2800" dirty="0" smtClean="0">
                <a:latin typeface="Calibri" pitchFamily="34" charset="0"/>
              </a:rPr>
              <a:t>учёные</a:t>
            </a:r>
            <a:endParaRPr lang="ru-RU" sz="2800" dirty="0" smtClean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Педагоги, библиотекари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itchFamily="34" charset="0"/>
              </a:rPr>
              <a:t>Композиторы, рок-музыканты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dirty="0" smtClean="0">
                <a:latin typeface="Calibri" pitchFamily="34" charset="0"/>
              </a:rPr>
              <a:t>Как пишут наши конкурсанты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88840"/>
            <a:ext cx="8507288" cy="3080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972929"/>
                </a:solidFill>
                <a:latin typeface="Calibri" pitchFamily="34" charset="0"/>
              </a:rPr>
              <a:t>Без пафоса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972929"/>
                </a:solidFill>
                <a:latin typeface="Calibri" pitchFamily="34" charset="0"/>
              </a:rPr>
              <a:t>Наивно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972929"/>
                </a:solidFill>
                <a:latin typeface="Calibri" pitchFamily="34" charset="0"/>
              </a:rPr>
              <a:t>От души, от сердца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972929"/>
                </a:solidFill>
                <a:latin typeface="Calibri" pitchFamily="34" charset="0"/>
              </a:rPr>
              <a:t>С призывом: «Услышьте нас!»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72008"/>
          </a:xfrm>
          <a:prstGeom prst="rect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</TotalTime>
  <Words>1071</Words>
  <Application>Microsoft Office PowerPoint</Application>
  <PresentationFormat>Экран (4:3)</PresentationFormat>
  <Paragraphs>135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Областной конкурс «Неизвестный Урал»:  четыре года работы</vt:lpstr>
      <vt:lpstr>О конкурсе</vt:lpstr>
      <vt:lpstr>Содержание конкурса</vt:lpstr>
      <vt:lpstr>Жанры и форматы</vt:lpstr>
      <vt:lpstr>Цели конкурса</vt:lpstr>
      <vt:lpstr>Зачем библиотекам и сообществу</vt:lpstr>
      <vt:lpstr>Номинации 2015 года</vt:lpstr>
      <vt:lpstr>С любовью о наших людях</vt:lpstr>
      <vt:lpstr>Как пишут наши конкурсанты</vt:lpstr>
      <vt:lpstr>Примеры конкурсных работ</vt:lpstr>
      <vt:lpstr>Презентация PowerPoint</vt:lpstr>
      <vt:lpstr>О войне</vt:lpstr>
      <vt:lpstr>«Лыжный переход  Талица - Москва. 1935 год»</vt:lpstr>
      <vt:lpstr>«Звезда и смерть  доктора Архиерейского»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в цифрах:  количество работ и авторов</vt:lpstr>
      <vt:lpstr>Результаты в цифрах:  территории и населенные пункты</vt:lpstr>
      <vt:lpstr>Подарки</vt:lpstr>
      <vt:lpstr>Подарки</vt:lpstr>
      <vt:lpstr>Коллективное фото участников конкурса</vt:lpstr>
      <vt:lpstr>Что говорят участники о конкурсе</vt:lpstr>
      <vt:lpstr>Наши выводы  и анализ 4-летней работы</vt:lpstr>
      <vt:lpstr>Главный итог</vt:lpstr>
      <vt:lpstr>Публикация в сети: сайты Белинки</vt:lpstr>
      <vt:lpstr>Цитаты из конкурсных работ</vt:lpstr>
      <vt:lpstr>Контакты</vt:lpstr>
    </vt:vector>
  </TitlesOfParts>
  <Company>SOUNB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rio1a</dc:creator>
  <cp:lastModifiedBy>rita</cp:lastModifiedBy>
  <cp:revision>266</cp:revision>
  <dcterms:created xsi:type="dcterms:W3CDTF">2012-10-29T08:47:01Z</dcterms:created>
  <dcterms:modified xsi:type="dcterms:W3CDTF">2016-09-09T07:06:01Z</dcterms:modified>
</cp:coreProperties>
</file>