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21"/>
  </p:notesMasterIdLst>
  <p:sldIdLst>
    <p:sldId id="256" r:id="rId2"/>
    <p:sldId id="330" r:id="rId3"/>
    <p:sldId id="335" r:id="rId4"/>
    <p:sldId id="325" r:id="rId5"/>
    <p:sldId id="326" r:id="rId6"/>
    <p:sldId id="338" r:id="rId7"/>
    <p:sldId id="328" r:id="rId8"/>
    <p:sldId id="327" r:id="rId9"/>
    <p:sldId id="320" r:id="rId10"/>
    <p:sldId id="319" r:id="rId11"/>
    <p:sldId id="322" r:id="rId12"/>
    <p:sldId id="278" r:id="rId13"/>
    <p:sldId id="336" r:id="rId14"/>
    <p:sldId id="310" r:id="rId15"/>
    <p:sldId id="274" r:id="rId16"/>
    <p:sldId id="313" r:id="rId17"/>
    <p:sldId id="299" r:id="rId18"/>
    <p:sldId id="331" r:id="rId19"/>
    <p:sldId id="34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AB655"/>
    <a:srgbClr val="BFE1C0"/>
    <a:srgbClr val="FFFF99"/>
    <a:srgbClr val="00FF00"/>
    <a:srgbClr val="FFCC00"/>
    <a:srgbClr val="CC00CC"/>
    <a:srgbClr val="4586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877EBE-FF15-4502-9DA5-0D06AEEA88C3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4127A2-39E6-424A-A779-23F410319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5DDBE5-26FF-4F8B-801C-A265B63C3B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F6CC2E-33F6-434C-97AB-C881B3E346A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3F1091B-9D4E-4CC8-9BD0-E18300B8EF28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49383-0658-4963-A8AE-3E30D0D49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FBA3-951D-4A0F-A99A-E208B316DBAB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44769-8402-4DA4-91E1-15CB31F7B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EACE7-52E6-4C3F-B67E-D0996985F60A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0D52-9109-46E8-978F-F87D13167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5B0D-26AE-45F5-BFCB-D7C5D46CC53A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5431-E656-4FE9-A29E-653F680C2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AFD27DE-DF0D-4875-82FE-C98F9748D475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E376-6A98-4965-AEBF-080A7BC51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4EE5-3364-4A34-8E01-DA3B83ADC511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FB51-AC47-4458-AFE2-72469F75D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DAD8-C1D6-49E8-84FE-0CC6F16324C5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162B-8AE1-4F65-92D3-F443BAF43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F07D-39BC-4BEE-AF9F-11A8FBDB35B9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F7A7-5A73-44D5-8765-1A38D05C0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43D0-39A2-4A9D-954C-D7CF9254F3A6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1CED9-66EB-46A3-9067-94B12FEBE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92DDFAB-3008-4133-AF8C-BC1F15A90454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4838-4445-4132-9BE0-6BEE8C096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D79782F-EC61-4BDB-9EC8-3A8C770B03A8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A6A6-B870-4C9C-BA6B-38BBD072A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DCCB39-A1B9-4CDB-9B77-D8F9DA10E972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F59376-56A9-4A57-8DD4-DC4AD369F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18" r:id="rId4"/>
    <p:sldLayoutId id="2147484317" r:id="rId5"/>
    <p:sldLayoutId id="2147484316" r:id="rId6"/>
    <p:sldLayoutId id="2147484315" r:id="rId7"/>
    <p:sldLayoutId id="2147484322" r:id="rId8"/>
    <p:sldLayoutId id="2147484323" r:id="rId9"/>
    <p:sldLayoutId id="2147484314" r:id="rId10"/>
    <p:sldLayoutId id="2147484313" r:id="rId11"/>
  </p:sldLayoutIdLst>
  <p:transition spd="slow">
    <p:wheel spokes="8"/>
  </p:transition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7522" y="1643050"/>
            <a:ext cx="5786478" cy="3600400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Franklin Gothic Demi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ЦЕНТР ОБЩЕСТВЕННОГО ДОСТУПА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050" y="260649"/>
            <a:ext cx="5387430" cy="100811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</a:rPr>
              <a:t>Первоуральское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</a:rPr>
              <a:t> муниципальное бюджетное  учреждение культуры централизованная библиотечная система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Demi" pitchFamily="34" charset="0"/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419475" y="6092825"/>
            <a:ext cx="5724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/>
              <a:t>Первоуральск, 2015</a:t>
            </a:r>
          </a:p>
        </p:txBody>
      </p:sp>
      <p:pic>
        <p:nvPicPr>
          <p:cNvPr id="717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3414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789363"/>
            <a:ext cx="19573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Текст 4"/>
          <p:cNvSpPr>
            <a:spLocks noGrp="1"/>
          </p:cNvSpPr>
          <p:nvPr>
            <p:ph type="body" sz="quarter" idx="13"/>
          </p:nvPr>
        </p:nvSpPr>
        <p:spPr>
          <a:xfrm>
            <a:off x="107950" y="476250"/>
            <a:ext cx="3671888" cy="6192838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>
                <a:solidFill>
                  <a:srgbClr val="C00000"/>
                </a:solidFill>
              </a:rPr>
              <a:t>Постоянное изучение запросов,  информационных потребностей пользователей</a:t>
            </a:r>
            <a:endParaRPr lang="ru-RU" sz="38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smtClean="0">
                <a:solidFill>
                  <a:srgbClr val="C00000"/>
                </a:solidFill>
              </a:rPr>
              <a:t>Создание </a:t>
            </a:r>
            <a:r>
              <a:rPr lang="ru-RU" sz="3800" b="1" dirty="0">
                <a:solidFill>
                  <a:srgbClr val="C00000"/>
                </a:solidFill>
              </a:rPr>
              <a:t>и </a:t>
            </a:r>
            <a:r>
              <a:rPr lang="ru-RU" sz="3800" b="1" dirty="0" smtClean="0">
                <a:solidFill>
                  <a:srgbClr val="C00000"/>
                </a:solidFill>
              </a:rPr>
              <a:t>поддержание </a:t>
            </a:r>
            <a:r>
              <a:rPr lang="ru-RU" sz="3800" b="1" dirty="0">
                <a:solidFill>
                  <a:srgbClr val="C00000"/>
                </a:solidFill>
              </a:rPr>
              <a:t>в актуальном состоянии информационного стенда  для </a:t>
            </a:r>
            <a:r>
              <a:rPr lang="ru-RU" sz="3800" b="1" dirty="0" smtClean="0">
                <a:solidFill>
                  <a:srgbClr val="C00000"/>
                </a:solidFill>
              </a:rPr>
              <a:t>посетителей</a:t>
            </a:r>
            <a:endParaRPr lang="ru-RU" sz="3800" b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1476375" y="476250"/>
            <a:ext cx="766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868" y="4143380"/>
            <a:ext cx="3500462" cy="2167592"/>
          </a:xfrm>
          <a:prstGeom prst="doubleWave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журнале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зафиксировано в  2014 году 2104 обращения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справками, а на 1 ноября 2015 года уже выдано  2103 справки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Новоуральск\отдел и сотрудники\IMG_048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981" r="17981"/>
          <a:stretch>
            <a:fillRect/>
          </a:stretch>
        </p:blipFill>
        <p:spPr bwMode="auto">
          <a:xfrm>
            <a:off x="3571868" y="714356"/>
            <a:ext cx="2786082" cy="191281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оуральск\отдел и сотрудники\IMG_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00174"/>
            <a:ext cx="2000273" cy="26671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571612"/>
            <a:ext cx="3551238" cy="4064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Проведение широкого информирования населения о ресурсах и услугах ЦОД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</p:txBody>
      </p:sp>
      <p:pic>
        <p:nvPicPr>
          <p:cNvPr id="3076" name="Picture 4" descr="C:\Documents and Settings\Admin\Рабочий стол\Новоуральск\отдел и сотрудники\IMG_06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473" r="7473"/>
          <a:stretch>
            <a:fillRect/>
          </a:stretch>
        </p:blipFill>
        <p:spPr bwMode="auto">
          <a:xfrm rot="20879761">
            <a:off x="3524276" y="1391103"/>
            <a:ext cx="2729186" cy="3264143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Новоуральск\отдел и сотрудники\IMG_0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6855" y="3846464"/>
            <a:ext cx="2537145" cy="3011536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Новоуральск\отдел и сотрудники\IMG_0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1393" y="0"/>
            <a:ext cx="2792607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358246" cy="242884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ПРАВОВЫХ ЗНАНИЙ</a:t>
            </a: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sz="4800" dirty="0" smtClean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71612"/>
            <a:ext cx="4714876" cy="4457879"/>
          </a:xfrm>
          <a:prstGeom prst="doubleWave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о правах ребенка 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«Защита прав детей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Мероприятие «Доступно о важном»;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 «Виртуальные прогулки»;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 по  обучению пользования компьютером  пожилых людей;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Выставки социальной и правовой значимости</a:t>
            </a:r>
          </a:p>
          <a:p>
            <a:pPr>
              <a:defRPr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Documents and Settings\Admin\Рабочий стол\Аттестация\семинар 03.07.2015\DSC_2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4341277" cy="4824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8224866" cy="129539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компьютерной грамоты 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пожилых людей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Admin\Рабочий стол\Аттестация\Школа март-2015\DSCF3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6725405" cy="45910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14678" y="4286256"/>
            <a:ext cx="5643602" cy="257174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500174"/>
            <a:ext cx="6000792" cy="33575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24141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СОТРУДНИЧЕСТВО С УЧРЕЖДЕНИЯМИ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ОРГАНИЗАЦИЯМИ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b="31662"/>
          <a:stretch>
            <a:fillRect/>
          </a:stretch>
        </p:blipFill>
        <p:spPr bwMode="auto">
          <a:xfrm>
            <a:off x="285720" y="1571612"/>
            <a:ext cx="5857916" cy="335758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 b="58904"/>
          <a:stretch>
            <a:fillRect/>
          </a:stretch>
        </p:blipFill>
        <p:spPr bwMode="auto">
          <a:xfrm>
            <a:off x="3286116" y="4357694"/>
            <a:ext cx="559899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91550" cy="94125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8" y="1643050"/>
          <a:ext cx="7500989" cy="3643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857"/>
                <a:gridCol w="2338043"/>
                <a:gridCol w="2117379"/>
                <a:gridCol w="2227710"/>
              </a:tblGrid>
              <a:tr h="20366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Число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пользователей ЦОД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78" marR="6857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посещений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78" marR="6857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Дано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справок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78" marR="6857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14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68578" marR="6857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552</a:t>
                      </a:r>
                    </a:p>
                  </a:txBody>
                  <a:tcPr marL="68578" marR="6857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2103</a:t>
                      </a:r>
                    </a:p>
                  </a:txBody>
                  <a:tcPr marL="68578" marR="68578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92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173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605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78" marR="68578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 pitchFamily="18" charset="0"/>
                        </a:rPr>
                        <a:t>2104</a:t>
                      </a:r>
                    </a:p>
                  </a:txBody>
                  <a:tcPr marL="68578" marR="68578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819535" y="387882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3214678" cy="2152608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ВСТРЕЧИ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ПРЕКРАСНЫМ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0" y="2928934"/>
            <a:ext cx="3786182" cy="3929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рогулки по Эрмитажу»;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«Виртуальные экскурсии по Третьяковской  галерее»;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«Памятники литературным героям»;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«Он искал в этих женщинах счастья» любовная лирика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 Есенина  и т. д.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Admin\Рабочий стол\памятники лит. героям\IMG_0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28604"/>
            <a:ext cx="2590784" cy="1943088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памятники лит. героям\IMG_0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3116"/>
            <a:ext cx="3257539" cy="2443154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памятники лит. героям\IMG_0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572008"/>
            <a:ext cx="2662222" cy="19966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4" y="1"/>
            <a:ext cx="3143648" cy="90872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КРАеведение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928802"/>
            <a:ext cx="3428992" cy="3803511"/>
          </a:xfrm>
          <a:prstGeom prst="doubleWave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современных условиях краеведческая работа немыслима без использования электроники.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пользователей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ЦОДа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проводятся множество мероприятий краеведческой тематики  многие из которых публикуются на сайте  ПМБУК «ЦБС»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3306" y="285728"/>
            <a:ext cx="2357454" cy="178595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12" y="285728"/>
            <a:ext cx="2428860" cy="1785950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4876" y="2571744"/>
            <a:ext cx="3286148" cy="1889438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5486" y="4929198"/>
            <a:ext cx="2648514" cy="1604368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0430" y="4857760"/>
            <a:ext cx="2643206" cy="178592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76225" y="-26988"/>
            <a:ext cx="8591550" cy="106680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 ПОЖАЛОВАТЬ!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2500" y="1268413"/>
            <a:ext cx="5616575" cy="5545137"/>
          </a:xfrm>
          <a:prstGeom prst="doubleWave">
            <a:avLst>
              <a:gd name="adj1" fmla="val 6250"/>
              <a:gd name="adj2" fmla="val 1283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006600"/>
                </a:solidFill>
              </a:rPr>
              <a:t>Наши библиотеки в современном информационном пространстве ГО Первоуральск являются одним из важных каналов распространения учебной, гуманитарной,  культурной, технической и правовой информации</a:t>
            </a: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4610">
            <a:off x="140094" y="1126785"/>
            <a:ext cx="2458951" cy="183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2293">
            <a:off x="471136" y="2840656"/>
            <a:ext cx="2428892" cy="182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92459">
            <a:off x="1230106" y="4340053"/>
            <a:ext cx="2643206" cy="19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85786" y="3721473"/>
            <a:ext cx="8078177" cy="15811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prv-lib.ru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15370" cy="2304288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внимания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Зеницкая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Яна Борисовна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743325" y="836613"/>
            <a:ext cx="5121275" cy="147637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Д.А.Медведев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председатель правительства Российской Федерации: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33800" y="3213100"/>
            <a:ext cx="4654550" cy="1800225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 eaLnBrk="1" hangingPunct="1"/>
            <a:r>
              <a:rPr lang="ru-RU" sz="2800" b="1" cap="none" dirty="0">
                <a:solidFill>
                  <a:srgbClr val="006600"/>
                </a:solidFill>
                <a:latin typeface="Calibri" pitchFamily="34" charset="0"/>
              </a:rPr>
              <a:t>«БИБЛИОТЕКИ </a:t>
            </a:r>
            <a:br>
              <a:rPr lang="ru-RU" sz="2800" b="1" cap="none" dirty="0">
                <a:solidFill>
                  <a:srgbClr val="006600"/>
                </a:solidFill>
                <a:latin typeface="Calibri" pitchFamily="34" charset="0"/>
              </a:rPr>
            </a:br>
            <a:r>
              <a:rPr lang="ru-RU" sz="2800" b="1" cap="none" dirty="0">
                <a:solidFill>
                  <a:srgbClr val="006600"/>
                </a:solidFill>
                <a:latin typeface="Calibri" pitchFamily="34" charset="0"/>
              </a:rPr>
              <a:t>В РОССИЙСКОЙ ФЕДЕРАЦИИ ДОЛЖНЫ СТАТЬ </a:t>
            </a:r>
            <a:br>
              <a:rPr lang="ru-RU" sz="2800" b="1" cap="none" dirty="0">
                <a:solidFill>
                  <a:srgbClr val="006600"/>
                </a:solidFill>
                <a:latin typeface="Calibri" pitchFamily="34" charset="0"/>
              </a:rPr>
            </a:br>
            <a:r>
              <a:rPr lang="ru-RU" sz="2800" b="1" cap="none" dirty="0">
                <a:solidFill>
                  <a:srgbClr val="006600"/>
                </a:solidFill>
                <a:latin typeface="Calibri" pitchFamily="34" charset="0"/>
              </a:rPr>
              <a:t>ЦЕНТРОМ ПРОСВЕЩЕНИЯ»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2359025"/>
            <a:ext cx="2974975" cy="5522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2359025"/>
            <a:ext cx="2974975" cy="552291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33800" y="285729"/>
            <a:ext cx="5129543" cy="52768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структуру ПМБУК «ЦБС» входит 18 библиотек: 5 городских библиотек и 13 сельских и поселковых, из них в 9 библиотеках открыты Центры общественного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\\Tetenkina\common\ЯНА\ЦОДы фото\Ф-2\IMG_20150512_114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85992"/>
            <a:ext cx="2286016" cy="2440686"/>
          </a:xfrm>
          <a:prstGeom prst="rect">
            <a:avLst/>
          </a:prstGeom>
          <a:noFill/>
        </p:spPr>
      </p:pic>
      <p:pic>
        <p:nvPicPr>
          <p:cNvPr id="4099" name="Picture 3" descr="\\Tetenkina\common\ЯНА\ЦОДы фото\Ф-2\IMG_20150512_11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500306"/>
            <a:ext cx="2587364" cy="1871653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500570"/>
            <a:ext cx="2286016" cy="21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2"/>
          <p:cNvSpPr>
            <a:spLocks noGrp="1"/>
          </p:cNvSpPr>
          <p:nvPr>
            <p:ph type="title"/>
          </p:nvPr>
        </p:nvSpPr>
        <p:spPr>
          <a:xfrm>
            <a:off x="107950" y="228600"/>
            <a:ext cx="3003550" cy="1255713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ЦЕЛЬ </a:t>
            </a:r>
            <a:b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ДЕЯТЕЛЬНОСТИ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0" y="1571612"/>
            <a:ext cx="3348038" cy="5602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жителям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необходимых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технических средств </a:t>
            </a: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обеспечения доступа к стандартному набору информационных и коммуникационных ресурсов и сервисов сети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 социальной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образовательной, правовой, культурной и научной направленности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85728"/>
            <a:ext cx="2725738" cy="2773363"/>
          </a:xfrm>
          <a:prstGeom prst="rect">
            <a:avLst/>
          </a:prstGeom>
          <a:noFill/>
        </p:spPr>
      </p:pic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3428992" y="2714620"/>
            <a:ext cx="50070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Первоуральск является одним из крупнейших промышленных центров Среднего Урала. Муниципальное образование с подчиненной территорией расположено на рубеже восточных предгорий Урала в юго-западной части Свердловской области, западнее Екатеринбурга на пересечении двух частей света- Европы и Азии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9251275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1715" r="21715"/>
          <a:stretch>
            <a:fillRect/>
          </a:stretch>
        </p:blipFill>
        <p:spPr bwMode="auto">
          <a:xfrm>
            <a:off x="3643306" y="214290"/>
            <a:ext cx="2000264" cy="235723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pr_ilic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929198"/>
            <a:ext cx="4699600" cy="1773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>
          <a:xfrm>
            <a:off x="-36513" y="-26988"/>
            <a:ext cx="3313113" cy="1295401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ЗАДАЧИ ДЕЯТЕЛЬНОСТИ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07950" y="1268413"/>
            <a:ext cx="3392480" cy="558958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услуг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использованию интернет-технологий для получения информации в следующих областях: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официальные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сайты органов государственного управления,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официальные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сайты органов государственной власти региона;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порталы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Государственных услуг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сайты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содержащие юридическую, правовую, социально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значимую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информацию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доступа к учебной, гуманитарной,  культурной и технической информации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бесперебойного функционирования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программно-аппаратных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35751" y="214290"/>
            <a:ext cx="2608249" cy="3435429"/>
          </a:xfrm>
          <a:prstGeom prst="doubleWave">
            <a:avLst>
              <a:gd name="adj1" fmla="val 6250"/>
              <a:gd name="adj2" fmla="val 4971"/>
            </a:avLst>
          </a:prstGeom>
          <a:solidFill>
            <a:schemeClr val="accent2">
              <a:lumMod val="75000"/>
            </a:schemeClr>
          </a:solidFill>
          <a:ln w="31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    За работу ЦОД</a:t>
            </a:r>
          </a:p>
          <a:p>
            <a:pPr>
              <a:defRPr/>
            </a:pPr>
            <a:r>
              <a:rPr lang="ru-RU" b="1" dirty="0"/>
              <a:t>    </a:t>
            </a:r>
            <a:r>
              <a:rPr lang="ru-RU" b="1" dirty="0" smtClean="0"/>
              <a:t>отвечает:</a:t>
            </a:r>
            <a:endParaRPr lang="ru-RU" b="1" dirty="0"/>
          </a:p>
          <a:p>
            <a:pPr>
              <a:defRPr/>
            </a:pPr>
            <a:r>
              <a:rPr lang="ru-RU" b="1" dirty="0"/>
              <a:t>    </a:t>
            </a:r>
            <a:r>
              <a:rPr lang="ru-RU" b="1" dirty="0" smtClean="0"/>
              <a:t>Зав. отделом Информационно-коммуникативных технологий  ПМБУК «ЦБС»</a:t>
            </a:r>
          </a:p>
          <a:p>
            <a:pPr>
              <a:defRPr/>
            </a:pPr>
            <a:r>
              <a:rPr lang="ru-RU" b="1" dirty="0" err="1" smtClean="0"/>
              <a:t>Зеницкая</a:t>
            </a:r>
            <a:r>
              <a:rPr lang="ru-RU" b="1" dirty="0" smtClean="0"/>
              <a:t>  Яна Борисовна</a:t>
            </a:r>
            <a:endParaRPr lang="ru-RU" b="1" dirty="0"/>
          </a:p>
        </p:txBody>
      </p:sp>
      <p:pic>
        <p:nvPicPr>
          <p:cNvPr id="1028" name="Picture 4" descr="C:\Documents and Settings\Admin\Рабочий стол\07629adb97b4c8374bc8f7be5718c33268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9900" y="357166"/>
            <a:ext cx="3193801" cy="278608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e43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5715000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0"/>
            <a:ext cx="74878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деятельности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8572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Центр общественного доступа - это информационная служба, предоставляющая свободный доступ пользователей к социально-значимой информации, организации консультативной помощи по ее поиску.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 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интернет-порталы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государственных и муниципальных услуг;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- сайты органов государственной власти и местного самоуправления;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- сайты государственной автоматизированной системы «Правосудие»;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справочно-правовые системы.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Пользователь, обратившийся  в ЦОД, может найти информацию  о законах, функциях, режиме работы органов исполнительной власти, а также о том, как реализовать свои конституционные права.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Как написать обращение в интернет-приемную президента, губернатора, мэра?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получить бесплатную юридическую консультацию?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зарегистрироваться на Едином портале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5214950"/>
            <a:ext cx="7991475" cy="1349375"/>
          </a:xfrm>
          <a:prstGeom prst="doubleWave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Пользователей ждут 4 персональных компьютера</a:t>
            </a:r>
          </a:p>
          <a:p>
            <a:pPr>
              <a:defRPr/>
            </a:pPr>
            <a:r>
              <a:rPr lang="ru-RU" sz="2000" b="1" dirty="0"/>
              <a:t>Работают два сканера, </a:t>
            </a:r>
            <a:r>
              <a:rPr lang="ru-RU" sz="2000" b="1" dirty="0" smtClean="0"/>
              <a:t>принтер, </a:t>
            </a:r>
            <a:r>
              <a:rPr lang="ru-RU" sz="2000" b="1" dirty="0"/>
              <a:t>копировальный аппарат</a:t>
            </a:r>
          </a:p>
          <a:p>
            <a:pPr>
              <a:defRPr/>
            </a:pPr>
            <a:r>
              <a:rPr lang="ru-RU" sz="2000" b="1" dirty="0" smtClean="0"/>
              <a:t>и</a:t>
            </a:r>
            <a:r>
              <a:rPr lang="ru-RU" sz="2000" b="1" dirty="0" smtClean="0"/>
              <a:t>спользуется </a:t>
            </a:r>
            <a:r>
              <a:rPr lang="ru-RU" sz="2000" b="1" dirty="0"/>
              <a:t>мультимедийный проектор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3676646" cy="3095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b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возможностей по использованию систем телекоммуникаций: электронной почты, социальных </a:t>
            </a:r>
            <a:b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интернет-сетей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endParaRPr lang="ru-RU" sz="2200" dirty="0" smtClean="0">
              <a:solidFill>
                <a:srgbClr val="C00000"/>
              </a:solidFill>
            </a:endParaRP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7451725" y="2393950"/>
            <a:ext cx="13604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Александр Алимирзоев проверяет электронную почту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85720" y="3071810"/>
            <a:ext cx="4000496" cy="3786190"/>
          </a:xfrm>
          <a:prstGeom prst="doubleWave">
            <a:avLst>
              <a:gd name="adj1" fmla="val 6250"/>
              <a:gd name="adj2" fmla="val 368"/>
            </a:avLst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201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зарегистрировано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170</a:t>
            </a: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пользователей компьютера,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552</a:t>
            </a: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посещений, выполненных справок 674.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2015 году на 1 ноября зарегистрировано </a:t>
            </a:r>
            <a:r>
              <a:rPr lang="en-US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2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пользователя </a:t>
            </a: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компьютера, 605 посещений, выполненных справок 480.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2296" name="TextBox 2"/>
          <p:cNvSpPr txBox="1">
            <a:spLocks noChangeArrowheads="1"/>
          </p:cNvSpPr>
          <p:nvPr/>
        </p:nvSpPr>
        <p:spPr bwMode="auto">
          <a:xfrm>
            <a:off x="5459413" y="2205038"/>
            <a:ext cx="2568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Девушки общаются «ВКОНТАКТЕ» </a:t>
            </a:r>
          </a:p>
        </p:txBody>
      </p:sp>
      <p:pic>
        <p:nvPicPr>
          <p:cNvPr id="1026" name="Picture 2" descr="C:\Documents and Settings\Admin\Рабочий стол\Новоуральск\отдел и сотрудники\IMG_0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0042"/>
            <a:ext cx="4178935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28596" y="1"/>
            <a:ext cx="8072494" cy="1571612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порталам Государственных услуг и оказание помощи при работе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ресурсом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t="2268" b="5567"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3816350" cy="2592387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доступа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местным информационным ресурсам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71438" y="3716338"/>
            <a:ext cx="3205162" cy="2944654"/>
          </a:xfrm>
          <a:prstGeom prst="doubleWave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70C0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Сайт администрации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 Первоуральск</a:t>
            </a:r>
          </a:p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Группы социальной      </a:t>
            </a:r>
          </a:p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сети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, «Одноклассники».</a:t>
            </a:r>
          </a:p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Подшивки местных газет</a:t>
            </a:r>
          </a:p>
          <a:p>
            <a:pPr eaLnBrk="1" hangingPunct="1">
              <a:defRPr/>
            </a:pPr>
            <a:endParaRPr lang="ru-RU" b="1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28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t="5000" r="30508"/>
          <a:stretch>
            <a:fillRect/>
          </a:stretch>
        </p:blipFill>
        <p:spPr bwMode="auto">
          <a:xfrm>
            <a:off x="3571868" y="3786190"/>
            <a:ext cx="4429156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3342</TotalTime>
  <Words>519</Words>
  <Application>Microsoft Office PowerPoint</Application>
  <PresentationFormat>Экран (4:3)</PresentationFormat>
  <Paragraphs>96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Soho</vt:lpstr>
      <vt:lpstr>Первоуральское муниципальное бюджетное  учреждение культуры централизованная библиотечная система</vt:lpstr>
      <vt:lpstr>«БИБЛИОТЕКИ  В РОССИЙСКОЙ ФЕДЕРАЦИИ ДОЛЖНЫ СТАТЬ  ЦЕНТРОМ ПРОСВЕЩЕНИЯ»</vt:lpstr>
      <vt:lpstr>В структуру ПМБУК «ЦБС» входит 18 библиотек: 5 городских библиотек и 13 сельских и поселковых, из них в 9 библиотеках открыты Центры общественного доступа  </vt:lpstr>
      <vt:lpstr>ЦЕЛЬ  ДЕЯТЕЛЬНОСТИ</vt:lpstr>
      <vt:lpstr>ЗАДАЧИ ДЕЯТЕЛЬНОСТИ</vt:lpstr>
      <vt:lpstr>Слайд 6</vt:lpstr>
      <vt:lpstr>Обеспечение  возможностей по использованию систем телекоммуникаций: электронной почты, социальных  интернет-сетей </vt:lpstr>
      <vt:lpstr>Слайд 8</vt:lpstr>
      <vt:lpstr>Обеспечение доступа  к местным информационным ресурсам</vt:lpstr>
      <vt:lpstr>Слайд 10</vt:lpstr>
      <vt:lpstr>Проведение широкого информирования населения о ресурсах и услугах ЦОД  </vt:lpstr>
      <vt:lpstr>     ФОРМИРОВАНИЕ ПРАВОВЫХ ЗНАНИЙ </vt:lpstr>
      <vt:lpstr> Школа компьютерной грамоты   для пожилых людей</vt:lpstr>
      <vt:lpstr>СОТРУДНИЧЕСТВО С УЧРЕЖДЕНИЯМИ  И ОРГАНИЗАЦИЯМИ</vt:lpstr>
      <vt:lpstr>Основные показатели</vt:lpstr>
      <vt:lpstr> ВСТРЕЧИ  С ПРЕКРАСНЫМ</vt:lpstr>
      <vt:lpstr>КРАеведение</vt:lpstr>
      <vt:lpstr>ДОБРО ПОЖАЛОВАТЬ!</vt:lpstr>
      <vt:lpstr>Спасибо за внимания!  © Зеницкая Яна Борисовна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Admin</cp:lastModifiedBy>
  <cp:revision>278</cp:revision>
  <dcterms:created xsi:type="dcterms:W3CDTF">2012-05-15T08:21:35Z</dcterms:created>
  <dcterms:modified xsi:type="dcterms:W3CDTF">2015-11-10T07:36:12Z</dcterms:modified>
</cp:coreProperties>
</file>