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7"/>
  </p:notesMasterIdLst>
  <p:handoutMasterIdLst>
    <p:handoutMasterId r:id="rId28"/>
  </p:handoutMasterIdLst>
  <p:sldIdLst>
    <p:sldId id="258" r:id="rId2"/>
    <p:sldId id="382" r:id="rId3"/>
    <p:sldId id="361" r:id="rId4"/>
    <p:sldId id="367" r:id="rId5"/>
    <p:sldId id="383" r:id="rId6"/>
    <p:sldId id="373" r:id="rId7"/>
    <p:sldId id="370" r:id="rId8"/>
    <p:sldId id="369" r:id="rId9"/>
    <p:sldId id="368" r:id="rId10"/>
    <p:sldId id="364" r:id="rId11"/>
    <p:sldId id="360" r:id="rId12"/>
    <p:sldId id="296" r:id="rId13"/>
    <p:sldId id="387" r:id="rId14"/>
    <p:sldId id="366" r:id="rId15"/>
    <p:sldId id="374" r:id="rId16"/>
    <p:sldId id="384" r:id="rId17"/>
    <p:sldId id="386" r:id="rId18"/>
    <p:sldId id="388" r:id="rId19"/>
    <p:sldId id="389" r:id="rId20"/>
    <p:sldId id="390" r:id="rId21"/>
    <p:sldId id="391" r:id="rId22"/>
    <p:sldId id="392" r:id="rId23"/>
    <p:sldId id="393" r:id="rId24"/>
    <p:sldId id="394" r:id="rId25"/>
    <p:sldId id="395" r:id="rId26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808000"/>
    <a:srgbClr val="FFCC99"/>
    <a:srgbClr val="444200"/>
    <a:srgbClr val="666633"/>
    <a:srgbClr val="996600"/>
    <a:srgbClr val="0BD723"/>
    <a:srgbClr val="71C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0" autoAdjust="0"/>
    <p:restoredTop sz="92584" autoAdjust="0"/>
  </p:normalViewPr>
  <p:slideViewPr>
    <p:cSldViewPr>
      <p:cViewPr varScale="1">
        <p:scale>
          <a:sx n="81" d="100"/>
          <a:sy n="81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3132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600"/>
              <a:t>количество библиотечных пунктов в динамике</a:t>
            </a:r>
          </a:p>
        </c:rich>
      </c:tx>
      <c:layout>
        <c:manualLayout>
          <c:xMode val="edge"/>
          <c:yMode val="edge"/>
          <c:x val="0.18133333333333335"/>
          <c:y val="3.7037037037037035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015507436570427"/>
          <c:y val="0.19480351414406533"/>
          <c:w val="0.53427690288713914"/>
          <c:h val="0.68921660834062404"/>
        </c:manualLayout>
      </c:layout>
      <c:bar3DChart>
        <c:barDir val="col"/>
        <c:grouping val="stacked"/>
        <c:varyColors val="0"/>
        <c:ser>
          <c:idx val="0"/>
          <c:order val="0"/>
          <c:tx>
            <c:v>количество библиотечных пунктов</c:v>
          </c:tx>
          <c:invertIfNegative val="0"/>
          <c:cat>
            <c:numRef>
              <c:f>Лист2!$C$7:$G$7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Лист2!$C$8:$G$8</c:f>
              <c:numCache>
                <c:formatCode>General</c:formatCode>
                <c:ptCount val="5"/>
                <c:pt idx="0">
                  <c:v>40</c:v>
                </c:pt>
                <c:pt idx="1">
                  <c:v>41</c:v>
                </c:pt>
                <c:pt idx="2">
                  <c:v>50</c:v>
                </c:pt>
                <c:pt idx="3">
                  <c:v>67</c:v>
                </c:pt>
                <c:pt idx="4">
                  <c:v>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1297024"/>
        <c:axId val="85332480"/>
        <c:axId val="0"/>
      </c:bar3DChart>
      <c:catAx>
        <c:axId val="111297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5332480"/>
        <c:crosses val="autoZero"/>
        <c:auto val="1"/>
        <c:lblAlgn val="ctr"/>
        <c:lblOffset val="100"/>
        <c:noMultiLvlLbl val="0"/>
      </c:catAx>
      <c:valAx>
        <c:axId val="85332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12970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Лист3!$B$5:$F$5</c:f>
              <c:strCache>
                <c:ptCount val="5"/>
                <c:pt idx="0">
                  <c:v>первый год</c:v>
                </c:pt>
                <c:pt idx="1">
                  <c:v>до 3-х лет</c:v>
                </c:pt>
                <c:pt idx="2">
                  <c:v>4 – 9 лет</c:v>
                </c:pt>
                <c:pt idx="3">
                  <c:v>10 – 15 лет</c:v>
                </c:pt>
                <c:pt idx="4">
                  <c:v>больше 15 лет</c:v>
                </c:pt>
              </c:strCache>
            </c:strRef>
          </c:cat>
          <c:val>
            <c:numRef>
              <c:f>Лист3!$B$6:$F$6</c:f>
              <c:numCache>
                <c:formatCode>0.00%</c:formatCode>
                <c:ptCount val="5"/>
                <c:pt idx="0">
                  <c:v>6.0999999999999999E-2</c:v>
                </c:pt>
                <c:pt idx="1">
                  <c:v>0.14299999999999999</c:v>
                </c:pt>
                <c:pt idx="2">
                  <c:v>0.28599999999999998</c:v>
                </c:pt>
                <c:pt idx="3">
                  <c:v>0.10199999999999999</c:v>
                </c:pt>
                <c:pt idx="4">
                  <c:v>0.40799999999999997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5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600"/>
              <a:t>количество мероприятий по видам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855742126843792E-2"/>
          <c:y val="0.14791196017382874"/>
          <c:w val="0.54775002389915328"/>
          <c:h val="0.75250700326134279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200" b="1" i="1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Лист1!$B$6:$I$6</c:f>
              <c:strCache>
                <c:ptCount val="8"/>
                <c:pt idx="0">
                  <c:v>часы информации</c:v>
                </c:pt>
                <c:pt idx="1">
                  <c:v>беседы, обзоры</c:v>
                </c:pt>
                <c:pt idx="2">
                  <c:v>праздничные программы</c:v>
                </c:pt>
                <c:pt idx="3">
                  <c:v>литературно-музыкальные композиции</c:v>
                </c:pt>
                <c:pt idx="4">
                  <c:v>мастер-классы, выставки декоративно-прикладного искусства</c:v>
                </c:pt>
                <c:pt idx="5">
                  <c:v>презентации книги, творческие встречи</c:v>
                </c:pt>
                <c:pt idx="6">
                  <c:v>игровые программы</c:v>
                </c:pt>
                <c:pt idx="7">
                  <c:v>киновечера</c:v>
                </c:pt>
              </c:strCache>
            </c:strRef>
          </c:cat>
          <c:val>
            <c:numRef>
              <c:f>Лист1!$B$7:$I$7</c:f>
              <c:numCache>
                <c:formatCode>General</c:formatCode>
                <c:ptCount val="8"/>
                <c:pt idx="0">
                  <c:v>75</c:v>
                </c:pt>
                <c:pt idx="1">
                  <c:v>293</c:v>
                </c:pt>
                <c:pt idx="2">
                  <c:v>125</c:v>
                </c:pt>
                <c:pt idx="3">
                  <c:v>77</c:v>
                </c:pt>
                <c:pt idx="4">
                  <c:v>30</c:v>
                </c:pt>
                <c:pt idx="5">
                  <c:v>11</c:v>
                </c:pt>
                <c:pt idx="6">
                  <c:v>36</c:v>
                </c:pt>
                <c:pt idx="7">
                  <c:v>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4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68B66CA-9FC3-43DD-AB11-738853D5B640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2EED9E9-138B-4EA3-A723-A31F187117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068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761" y="0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BFE01FA3-90F5-4265-AF0B-C4CEE92EB6E8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117" y="4722694"/>
            <a:ext cx="5408930" cy="447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662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761" y="9443662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35308D1-B299-4CC0-87F0-19ECE07D25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00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00034" y="2714620"/>
            <a:ext cx="7851648" cy="1828800"/>
          </a:xfrm>
          <a:prstGeom prst="rect">
            <a:avLst/>
          </a:prstGeo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00034" y="4572008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1EC7C-7603-4350-9E1A-F5C739EA851F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ED985-4517-45B7-AFA4-ED673DB969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68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785926"/>
            <a:ext cx="668655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92653-4777-4401-B467-6C353696DCEF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8CF2A-6116-4E0F-A607-CBBF7E152E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15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78A42-F128-42D0-B4A9-01BC7D51253E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085BE-1E6D-4958-BDC8-03FEBD3118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729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F0E09-7419-4EC0-B547-A5AA8129FA5B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BD602-6CE1-479E-B411-1B3802CEDE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018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3071813"/>
            <a:ext cx="8229600" cy="2466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2BBDF-DADA-4456-8413-DB3F4577813F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2106A-2AE5-444E-B953-9CE82A15F7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450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ED400-2544-4B33-8FA4-CDC843875128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F2F42-A72E-42C3-9843-BD2257138F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489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3CDCB-36EC-4976-BCC3-7D2F53242AFC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80305-2BA7-4FDE-8FA8-74EFFC1C49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823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3786190"/>
            <a:ext cx="4038600" cy="257745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786190"/>
            <a:ext cx="4038600" cy="2568734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ED786-09E4-4D99-A37E-12D27BC6E3E4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9624A-9CB9-4823-820D-A363513BB6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09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500306"/>
            <a:ext cx="8229600" cy="92868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3429000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3438" y="3429000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4143380"/>
            <a:ext cx="4040188" cy="221694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4143380"/>
            <a:ext cx="4041775" cy="221694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226FF-6410-488F-983D-09ABFCB97C89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0E117-8003-4B66-862D-178EFF5115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989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643182"/>
            <a:ext cx="8305800" cy="11430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66748-BB3C-4E13-8039-FCA867E2CD7B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9CB0D-665B-423F-BD91-BC6DD8FA0B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547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F77B2-877D-445A-B5CD-E9E7803926E9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2F2F4-06D0-4357-BDC9-C2014EDF41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892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7F40C-D857-4580-B37E-039776E85C9D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E9E2C-61B5-4633-BAD3-4E9A6FB4ED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471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D4E87-7493-4147-8ABE-30744ECFD5AE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21F59-E009-42BF-B66B-2A75EAA83E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30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9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5816600"/>
            <a:ext cx="9169400" cy="104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20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5753100"/>
            <a:ext cx="9156701" cy="104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Полилиния 18"/>
          <p:cNvSpPr>
            <a:spLocks/>
          </p:cNvSpPr>
          <p:nvPr userDrawn="1"/>
        </p:nvSpPr>
        <p:spPr bwMode="auto">
          <a:xfrm rot="10800000">
            <a:off x="-9525" y="6221413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90000"/>
              <a:lumOff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90000"/>
              <a:lumOff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17463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solidFill>
            <a:schemeClr val="tx2">
              <a:lumMod val="90000"/>
              <a:lumOff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31" name="Текст 29"/>
          <p:cNvSpPr>
            <a:spLocks noGrp="1"/>
          </p:cNvSpPr>
          <p:nvPr>
            <p:ph type="body" idx="1"/>
          </p:nvPr>
        </p:nvSpPr>
        <p:spPr bwMode="auto">
          <a:xfrm>
            <a:off x="500063" y="3071813"/>
            <a:ext cx="8229600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6CCDBB-C044-48BD-AE6D-EDCF1B71C743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56B762-0B73-4169-8D6F-CD989EB29E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5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pic>
        <p:nvPicPr>
          <p:cNvPr id="1036" name="Picture 17" descr="C:\Documents and Settings\Администратор\Рабочий стол\Без имени-1.png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8" y="57150"/>
            <a:ext cx="1733550" cy="191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4116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8" r:id="rId9"/>
    <p:sldLayoutId id="2147484124" r:id="rId10"/>
    <p:sldLayoutId id="2147484125" r:id="rId11"/>
    <p:sldLayoutId id="2147484126" r:id="rId12"/>
    <p:sldLayoutId id="214748412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2060848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/>
              <a:t>Формирование новой культурной модели развития библиотечного обслуживания инвалидов в Свердловской области: </a:t>
            </a:r>
            <a:endParaRPr lang="ru-RU" sz="2400" b="1" i="1" dirty="0" smtClean="0"/>
          </a:p>
          <a:p>
            <a:pPr algn="ctr"/>
            <a:r>
              <a:rPr lang="ru-RU" sz="2400" b="1" i="1" dirty="0" smtClean="0"/>
              <a:t>2014 </a:t>
            </a:r>
            <a:r>
              <a:rPr lang="ru-RU" sz="2400" b="1" i="1" dirty="0"/>
              <a:t>год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30361" y="4509120"/>
            <a:ext cx="74888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i="1" dirty="0"/>
              <a:t>Арсентьева Виктория Валерьевна,</a:t>
            </a:r>
            <a:endParaRPr lang="ru-RU" dirty="0"/>
          </a:p>
          <a:p>
            <a:pPr algn="r"/>
            <a:r>
              <a:rPr lang="ru-RU" i="1" dirty="0"/>
              <a:t>заместитель директора по научно-методической работе Свердловской областной специальной библиотеки для слепых</a:t>
            </a:r>
            <a:endParaRPr lang="ru-RU" dirty="0"/>
          </a:p>
        </p:txBody>
      </p:sp>
    </p:spTree>
  </p:cSld>
  <p:clrMapOvr>
    <a:masterClrMapping/>
  </p:clrMapOvr>
  <p:transition advTm="12282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1052736"/>
            <a:ext cx="65527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/>
              <a:t>Использование </a:t>
            </a:r>
            <a:r>
              <a:rPr lang="ru-RU" sz="2000" b="1" i="1" dirty="0"/>
              <a:t>особых форм обслуживания: организация кружков громкого чтения и др.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636912"/>
            <a:ext cx="8496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Кружки громкого чтения – традиционная, проверенная годами форма работы с инвалидами по зрению в библиотеках. Не потеряла она своей актуальности и в современном обществе.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Так</a:t>
            </a:r>
            <a:r>
              <a:rPr lang="ru-RU" dirty="0"/>
              <a:t>, 19 муниципальных </a:t>
            </a:r>
            <a:r>
              <a:rPr lang="ru-RU" dirty="0" smtClean="0"/>
              <a:t>библиотек Свердловской области </a:t>
            </a:r>
            <a:r>
              <a:rPr lang="ru-RU" dirty="0"/>
              <a:t>в практике своей работы с незрячими пользователями используют коллективные и индивидуальные громкие чтения современной художественной литературы, статей из журналов и газет и пр. </a:t>
            </a:r>
            <a:endParaRPr lang="ru-RU" dirty="0" smtClean="0"/>
          </a:p>
          <a:p>
            <a:pPr algn="just"/>
            <a:r>
              <a:rPr lang="ru-RU" dirty="0" smtClean="0"/>
              <a:t>Услугами </a:t>
            </a:r>
            <a:r>
              <a:rPr lang="ru-RU" dirty="0"/>
              <a:t>библиотекаря – чтеца в 2014 г. воспользовалось </a:t>
            </a:r>
            <a:r>
              <a:rPr lang="ru-RU" b="1" i="1" dirty="0"/>
              <a:t>548 людей с проблемами зрения.     </a:t>
            </a:r>
          </a:p>
        </p:txBody>
      </p:sp>
    </p:spTree>
    <p:extLst>
      <p:ext uri="{BB962C8B-B14F-4D97-AF65-F5344CB8AC3E}">
        <p14:creationId xmlns:p14="http://schemas.microsoft.com/office/powerpoint/2010/main" val="47143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1124744"/>
            <a:ext cx="52920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/>
              <a:t>Деятельность в сфере «социальных практик»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276872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На территории Свердловской области при муниципальных библиотеках работает </a:t>
            </a:r>
            <a:r>
              <a:rPr lang="ru-RU" b="1" i="1" dirty="0"/>
              <a:t>свыше 30 программ и проектов</a:t>
            </a:r>
            <a:r>
              <a:rPr lang="ru-RU" dirty="0"/>
              <a:t>, которые своей задачей ставят повышение уровня жизни людей старшего поколения и инвалидов.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Работу </a:t>
            </a:r>
            <a:r>
              <a:rPr lang="ru-RU" dirty="0"/>
              <a:t>муниципальных библиотек Свердловской области в сфере социальных практик можно охарактеризовать </a:t>
            </a:r>
            <a:r>
              <a:rPr lang="ru-RU" b="1" i="1" dirty="0"/>
              <a:t>следующими категориями</a:t>
            </a:r>
            <a:r>
              <a:rPr lang="ru-RU" dirty="0"/>
              <a:t>:</a:t>
            </a:r>
          </a:p>
          <a:p>
            <a:pPr algn="just"/>
            <a:r>
              <a:rPr lang="ru-RU" dirty="0"/>
              <a:t>- практически каждая библиотека активно работает в сфере социального проектирования, если говорить о таких целевых категориях пользователей, как пенсионеры и инвалиды;</a:t>
            </a:r>
          </a:p>
          <a:p>
            <a:pPr algn="just"/>
            <a:r>
              <a:rPr lang="ru-RU" dirty="0"/>
              <a:t>- формы работы при реализации социальных программ, проектов, циклов мероприятий носят, в основе своей, традиционный характер,  это выражается как в названии проектов, так и формах их реализации.</a:t>
            </a:r>
          </a:p>
        </p:txBody>
      </p:sp>
    </p:spTree>
    <p:extLst>
      <p:ext uri="{BB962C8B-B14F-4D97-AF65-F5344CB8AC3E}">
        <p14:creationId xmlns:p14="http://schemas.microsoft.com/office/powerpoint/2010/main" val="21899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50363977"/>
              </p:ext>
            </p:extLst>
          </p:nvPr>
        </p:nvGraphicFramePr>
        <p:xfrm>
          <a:off x="2627784" y="980728"/>
          <a:ext cx="612068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9512" y="2204863"/>
            <a:ext cx="230425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Всего в рамках реализации программно-проектной деятельности библиотек социальной направленности организовано и проведено </a:t>
            </a:r>
            <a:r>
              <a:rPr lang="ru-RU" sz="1600" b="1" i="1" dirty="0"/>
              <a:t>более 600 </a:t>
            </a:r>
            <a:r>
              <a:rPr lang="ru-RU" sz="1600" dirty="0"/>
              <a:t>информационных и культурно-досуговых мероприятий.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55776" y="1124744"/>
            <a:ext cx="6336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/>
              <a:t>Кинозал в библиотеке: </a:t>
            </a:r>
            <a:r>
              <a:rPr lang="ru-RU" sz="2000" b="1" dirty="0" err="1"/>
              <a:t>тифлокомментирование</a:t>
            </a:r>
            <a:r>
              <a:rPr lang="ru-RU" sz="2000" b="1" dirty="0"/>
              <a:t> как новая социальная и адресная услуга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132856"/>
            <a:ext cx="86093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/>
              <a:t>Цель организации «доступных» просмотров:</a:t>
            </a:r>
            <a:endParaRPr lang="ru-RU" b="1" i="1" dirty="0"/>
          </a:p>
          <a:p>
            <a:pPr algn="just"/>
            <a:r>
              <a:rPr lang="ru-RU" dirty="0"/>
              <a:t>-    снятие визуальных барьеров для людей с проблемами </a:t>
            </a:r>
            <a:r>
              <a:rPr lang="ru-RU" dirty="0" smtClean="0"/>
              <a:t>зрения; </a:t>
            </a:r>
            <a:endParaRPr lang="ru-RU" dirty="0"/>
          </a:p>
          <a:p>
            <a:pPr algn="just"/>
            <a:r>
              <a:rPr lang="ru-RU" dirty="0"/>
              <a:t>- доступность к получению информации, в частности в области </a:t>
            </a:r>
            <a:r>
              <a:rPr lang="ru-RU" dirty="0" smtClean="0"/>
              <a:t>киноискусства;</a:t>
            </a:r>
            <a:endParaRPr lang="ru-RU" dirty="0"/>
          </a:p>
          <a:p>
            <a:pPr algn="just"/>
            <a:r>
              <a:rPr lang="ru-RU" dirty="0"/>
              <a:t>-  интеграция в общество зрячих людей через полноценное обсуждение новинок кино.</a:t>
            </a:r>
          </a:p>
          <a:p>
            <a:pPr algn="just"/>
            <a:r>
              <a:rPr lang="ru-RU" dirty="0"/>
              <a:t>	</a:t>
            </a:r>
            <a:endParaRPr lang="ru-RU" dirty="0" smtClean="0"/>
          </a:p>
          <a:p>
            <a:pPr algn="just"/>
            <a:r>
              <a:rPr lang="ru-RU" b="1" i="1" dirty="0" smtClean="0"/>
              <a:t>Коллекция </a:t>
            </a:r>
            <a:r>
              <a:rPr lang="ru-RU" b="1" i="1" dirty="0"/>
              <a:t>фильмов с </a:t>
            </a:r>
            <a:r>
              <a:rPr lang="ru-RU" b="1" i="1" dirty="0" err="1"/>
              <a:t>тифлокомментированием</a:t>
            </a:r>
            <a:r>
              <a:rPr lang="ru-RU" b="1" i="1" dirty="0"/>
              <a:t> из фонда Свердловской областной специальной библиотеки для слепых: </a:t>
            </a:r>
            <a:r>
              <a:rPr lang="ru-RU" dirty="0"/>
              <a:t>«Адмирал», «Хоттабыч», «Князь Владимир», «</a:t>
            </a:r>
            <a:r>
              <a:rPr lang="ru-RU" dirty="0" err="1"/>
              <a:t>Шрек</a:t>
            </a:r>
            <a:r>
              <a:rPr lang="ru-RU" dirty="0"/>
              <a:t>», «Пестрые сумерки», «Легенда №17», «Гарри Потер и философский камень», «Гостья из будущего», «Добро пожаловать», «Запах женщины», «Мы из будущего», «На ощупь», «Пестрые сумерки», «Реальная сказка», «Тариф Новогодний», «</a:t>
            </a:r>
            <a:r>
              <a:rPr lang="ru-RU" dirty="0" err="1"/>
              <a:t>Форрест</a:t>
            </a:r>
            <a:r>
              <a:rPr lang="ru-RU" dirty="0"/>
              <a:t> </a:t>
            </a:r>
            <a:r>
              <a:rPr lang="ru-RU" dirty="0" err="1"/>
              <a:t>Гамп</a:t>
            </a:r>
            <a:r>
              <a:rPr lang="ru-RU" dirty="0"/>
              <a:t>», «Холодное сердце». </a:t>
            </a:r>
          </a:p>
        </p:txBody>
      </p:sp>
    </p:spTree>
    <p:extLst>
      <p:ext uri="{BB962C8B-B14F-4D97-AF65-F5344CB8AC3E}">
        <p14:creationId xmlns:p14="http://schemas.microsoft.com/office/powerpoint/2010/main" val="83409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5856" y="1196752"/>
            <a:ext cx="50202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 smtClean="0"/>
              <a:t>«Книга </a:t>
            </a:r>
            <a:r>
              <a:rPr lang="ru-RU" sz="2000" b="1" i="1" dirty="0"/>
              <a:t>и чтение в жизни </a:t>
            </a:r>
            <a:r>
              <a:rPr lang="ru-RU" sz="2000" b="1" i="1" dirty="0" smtClean="0"/>
              <a:t>инвалидов»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132856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В </a:t>
            </a:r>
            <a:r>
              <a:rPr lang="ru-RU" b="1" i="1" dirty="0"/>
              <a:t>Центральной городской библиотеке г. Камышлова</a:t>
            </a:r>
            <a:r>
              <a:rPr lang="ru-RU" dirty="0"/>
              <a:t>, которая на протяжении уже многих лет активно работает с инвалидами, пожилыми людьми, сиротами и другими социально незащищенными слоями населения, для улучшения работы был проведен опрос изучения читательских вкусов данной категории пользователей. По результатам опроса можно сделать вывод, что </a:t>
            </a:r>
            <a:r>
              <a:rPr lang="ru-RU" b="1" i="1" dirty="0"/>
              <a:t>«читательский формуляр» </a:t>
            </a:r>
            <a:r>
              <a:rPr lang="ru-RU" b="1" i="1" dirty="0" smtClean="0"/>
              <a:t>инвалидов </a:t>
            </a:r>
            <a:r>
              <a:rPr lang="ru-RU" b="1" i="1" dirty="0"/>
              <a:t>и пенсионеров (жанровые предпочтения) ничем не отличается от «обычного читательского формуляра»</a:t>
            </a:r>
            <a:r>
              <a:rPr lang="ru-RU" dirty="0"/>
              <a:t>: выбор книги зависит от возраста, образования и жизненных обстоятельств.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/>
              <a:t>Проводить такие исследования полезно для библиотек, занимающихся обслуживанием социально незащищенных слоев населения, но еще полезнее сделать такие исследования </a:t>
            </a:r>
            <a:r>
              <a:rPr lang="ru-RU" b="1" i="1" dirty="0"/>
              <a:t>«открытыми» для общества в целях преодоления стереотипов, предвзятых мнений и предрассудков. </a:t>
            </a:r>
          </a:p>
        </p:txBody>
      </p:sp>
    </p:spTree>
    <p:extLst>
      <p:ext uri="{BB962C8B-B14F-4D97-AF65-F5344CB8AC3E}">
        <p14:creationId xmlns:p14="http://schemas.microsoft.com/office/powerpoint/2010/main" val="429406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47864" y="1124744"/>
            <a:ext cx="50037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000" b="1" dirty="0"/>
              <a:t>«Инвалидам равные </a:t>
            </a:r>
            <a:r>
              <a:rPr lang="ru-RU" sz="2000" b="1" dirty="0" smtClean="0"/>
              <a:t>возможности…»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3264" y="2060848"/>
            <a:ext cx="8640960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/>
              <a:t>С развитием Интернет библиотеки получили новую категорию пользователей – виртуальных. Развивая дистанционный доступ к источникам информации, библиотеки создают виртуальные пространства, на которых успешно функционируют все библиотечные технологии. </a:t>
            </a:r>
            <a:endParaRPr lang="ru-RU" sz="1700" dirty="0" smtClean="0"/>
          </a:p>
          <a:p>
            <a:pPr algn="just"/>
            <a:r>
              <a:rPr lang="ru-RU" sz="1700" b="1" i="1" dirty="0" smtClean="0"/>
              <a:t>Крайне </a:t>
            </a:r>
            <a:r>
              <a:rPr lang="ru-RU" sz="1700" b="1" i="1" dirty="0"/>
              <a:t>важно развивать это направление при работе с  инвалидами, учитывая фактор их </a:t>
            </a:r>
            <a:r>
              <a:rPr lang="ru-RU" sz="1700" b="1" i="1" dirty="0" err="1"/>
              <a:t>маломобильности</a:t>
            </a:r>
            <a:r>
              <a:rPr lang="ru-RU" sz="1700" b="1" i="1" dirty="0"/>
              <a:t> и метеозависимости</a:t>
            </a:r>
            <a:r>
              <a:rPr lang="ru-RU" sz="1700" b="1" i="1" dirty="0" smtClean="0"/>
              <a:t>.</a:t>
            </a:r>
          </a:p>
          <a:p>
            <a:pPr algn="just"/>
            <a:endParaRPr lang="ru-RU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/>
              <a:t>На </a:t>
            </a:r>
            <a:r>
              <a:rPr lang="en-US" sz="1700" dirty="0"/>
              <a:t>web</a:t>
            </a:r>
            <a:r>
              <a:rPr lang="ru-RU" sz="1700" dirty="0"/>
              <a:t>-сайте Центральной городской библиотеки  </a:t>
            </a:r>
            <a:r>
              <a:rPr lang="ru-RU" sz="1700" b="1" i="1" dirty="0"/>
              <a:t>г. Нижнего Тагила</a:t>
            </a:r>
            <a:r>
              <a:rPr lang="ru-RU" sz="1700" dirty="0"/>
              <a:t> выделен специальный раздел для людей с проблемами зрения </a:t>
            </a:r>
            <a:r>
              <a:rPr lang="ru-RU" sz="1700" b="1" i="1" dirty="0"/>
              <a:t>«Инвалидам по зрению</a:t>
            </a:r>
            <a:r>
              <a:rPr lang="ru-RU" sz="1700" b="1" i="1" dirty="0" smtClean="0"/>
              <a:t>»</a:t>
            </a:r>
            <a:r>
              <a:rPr lang="ru-RU" sz="1700" dirty="0"/>
              <a:t>.</a:t>
            </a:r>
            <a:endParaRPr lang="ru-RU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/>
              <a:t>Выбрав раздел </a:t>
            </a:r>
            <a:r>
              <a:rPr lang="ru-RU" sz="1700" b="1" i="1" dirty="0"/>
              <a:t>«Инвалиды по зрению»</a:t>
            </a:r>
            <a:r>
              <a:rPr lang="ru-RU" sz="1700" dirty="0"/>
              <a:t> на </a:t>
            </a:r>
            <a:r>
              <a:rPr lang="en-US" sz="1700" dirty="0"/>
              <a:t>web</a:t>
            </a:r>
            <a:r>
              <a:rPr lang="ru-RU" sz="1700" dirty="0"/>
              <a:t>-сайте Центральной городской библиотеки </a:t>
            </a:r>
            <a:r>
              <a:rPr lang="ru-RU" sz="1700" b="1" i="1" dirty="0"/>
              <a:t>г. Полевского</a:t>
            </a:r>
            <a:r>
              <a:rPr lang="ru-RU" sz="1700" dirty="0"/>
              <a:t>, удаленные пользователи библиотеки переходят к чтению информации в  режиме «Версия для слепых</a:t>
            </a:r>
            <a:r>
              <a:rPr lang="ru-RU" sz="1700" dirty="0" smtClean="0"/>
              <a:t>».</a:t>
            </a:r>
          </a:p>
          <a:p>
            <a:pPr algn="just"/>
            <a:r>
              <a:rPr lang="ru-RU" sz="1700" dirty="0"/>
              <a:t>В целом, </a:t>
            </a:r>
            <a:r>
              <a:rPr lang="ru-RU" sz="1700" b="1" i="1" dirty="0"/>
              <a:t>19 муниципальных библиотек </a:t>
            </a:r>
            <a:r>
              <a:rPr lang="ru-RU" sz="1700" dirty="0"/>
              <a:t>Свердловской области имеют на </a:t>
            </a:r>
            <a:r>
              <a:rPr lang="en-US" sz="1700" dirty="0"/>
              <a:t>web</a:t>
            </a:r>
            <a:r>
              <a:rPr lang="ru-RU" sz="1700" dirty="0"/>
              <a:t>-сайтах информацию по работе с инвалидами.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971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772816"/>
            <a:ext cx="864096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i="1" dirty="0"/>
              <a:t>В 2012 г. появился новый ГОСТ Р 52872-2012 </a:t>
            </a:r>
            <a:r>
              <a:rPr lang="ru-RU" sz="1600" dirty="0"/>
              <a:t>«Интернет-ресурсы. Требования доступности для инвалидов по зрению», который конкретизировал и детализировал основные требования ГОСТ Р 52872-2007</a:t>
            </a:r>
            <a:r>
              <a:rPr lang="ru-RU" sz="1600" dirty="0" smtClean="0"/>
              <a:t>.</a:t>
            </a:r>
          </a:p>
          <a:p>
            <a:pPr algn="just"/>
            <a:endParaRPr lang="ru-RU" sz="1600" dirty="0"/>
          </a:p>
          <a:p>
            <a:pPr algn="just"/>
            <a:r>
              <a:rPr lang="ru-RU" sz="1600" b="1" i="1" dirty="0"/>
              <a:t>Элементы </a:t>
            </a:r>
            <a:r>
              <a:rPr lang="en-US" sz="1600" b="1" i="1" dirty="0"/>
              <a:t>web</a:t>
            </a:r>
            <a:r>
              <a:rPr lang="ru-RU" sz="1600" b="1" i="1" dirty="0"/>
              <a:t>-сайта, влияющие на доступность электронного ресурса инвалидам по зрению: </a:t>
            </a:r>
            <a:endParaRPr lang="ru-RU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/>
              <a:t>формирование альтернативных текстовых страниц без графических и фото изображений; а если таковые имеются – необходимы обязательные текстовые подписи;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/>
              <a:t>соблюдение контраста, шрифтов без засечек, недопустимо использование курсивного шрифта и подчеркивания; использование стандартных настроек «Размер шрифта», «Цвет фона»;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/>
              <a:t>соблюдение логической структуры ресурса и единообразия в расположении элементов навигации на всех страницах </a:t>
            </a:r>
            <a:r>
              <a:rPr lang="en-US" sz="1600" dirty="0"/>
              <a:t>web</a:t>
            </a:r>
            <a:r>
              <a:rPr lang="ru-RU" sz="1600" dirty="0"/>
              <a:t>-сайта: навигация встроена таким образом, что пользователю не приходится проходить через большое число ссылок, чтобы выйти на нужную страницу.  На каждой странице </a:t>
            </a:r>
            <a:r>
              <a:rPr lang="en-US" sz="1600" dirty="0"/>
              <a:t>web</a:t>
            </a:r>
            <a:r>
              <a:rPr lang="ru-RU" sz="1600" dirty="0"/>
              <a:t>-сайта установлена ссылка на стартовую страницу; таким образом, незрячий пользователь может вернуться к началу и заново начать поиск необходимой ему информации.</a:t>
            </a:r>
          </a:p>
          <a:p>
            <a:pPr algn="just"/>
            <a:r>
              <a:rPr lang="ru-RU" sz="1600" dirty="0"/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47864" y="959187"/>
            <a:ext cx="50037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000" b="1" dirty="0"/>
              <a:t>«Инвалидам равные </a:t>
            </a:r>
            <a:r>
              <a:rPr lang="ru-RU" sz="2000" b="1" dirty="0" smtClean="0"/>
              <a:t>возможности…»</a:t>
            </a:r>
            <a:r>
              <a:rPr lang="ru-RU" sz="2000" dirty="0" smtClean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5336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63622" y="1086762"/>
            <a:ext cx="37735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000" b="1" dirty="0"/>
              <a:t>«Чтобы мир добрее стал…»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204864"/>
            <a:ext cx="82809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В </a:t>
            </a:r>
            <a:r>
              <a:rPr lang="ru-RU" dirty="0" smtClean="0"/>
              <a:t>Конвенции ООН о правах инвалидов, ратифицированной Российской Федерацией в мае 2012 г.,  </a:t>
            </a:r>
            <a:r>
              <a:rPr lang="ru-RU" dirty="0"/>
              <a:t>признается, что некоторые лица подвергаются дискриминации не только на основании инвалидности, но и </a:t>
            </a:r>
            <a:r>
              <a:rPr lang="ru-RU" b="1" i="1" dirty="0"/>
              <a:t>по возрастному признаку.</a:t>
            </a:r>
            <a:r>
              <a:rPr lang="ru-RU" dirty="0"/>
              <a:t> Именно поэтому в Конвенцию включена отдельная статья, посвященная особой категории лиц, а именно </a:t>
            </a:r>
            <a:r>
              <a:rPr lang="ru-RU" b="1" i="1" dirty="0"/>
              <a:t>детям – инвалидам </a:t>
            </a:r>
            <a:r>
              <a:rPr lang="ru-RU" i="1" dirty="0"/>
              <a:t>(Статья 7).  </a:t>
            </a:r>
            <a:endParaRPr lang="ru-RU" i="1" dirty="0" smtClean="0"/>
          </a:p>
          <a:p>
            <a:pPr algn="just"/>
            <a:r>
              <a:rPr lang="ru-RU" dirty="0"/>
              <a:t>Государства-участники принимают все необходимые меры для обеспечения полного осуществления детьми-инвалидами всех прав человека и основных свобод наравне с другими детьми.</a:t>
            </a:r>
          </a:p>
          <a:p>
            <a:pPr algn="just"/>
            <a:endParaRPr lang="ru-RU" i="1" dirty="0"/>
          </a:p>
          <a:p>
            <a:pPr algn="just"/>
            <a:r>
              <a:rPr lang="ru-RU" dirty="0" smtClean="0"/>
              <a:t>В связи с этим социальные проекты библиотек, направленные на культурную реабилитацию ребенка – инвалида, становятся особенно значимыми.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481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63622" y="1086762"/>
            <a:ext cx="37735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000" b="1" dirty="0"/>
              <a:t>«Чтобы мир добрее стал…»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988840"/>
            <a:ext cx="856895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/>
              <a:t>Проект  </a:t>
            </a:r>
            <a:r>
              <a:rPr lang="ru-RU" sz="1700" b="1" i="1" dirty="0"/>
              <a:t>«Волшебный песок» (ЦГБ г. Нижний Тагил):</a:t>
            </a:r>
            <a:r>
              <a:rPr lang="ru-RU" sz="1700" dirty="0"/>
              <a:t> социализация детей-инвалидов через занятия в технике песочной терапии. Социальный адрес проекта: дети-инвалиды по зрению (дошкольники, начальная школа), с диагнозом детский церебральный паралич, с синдромом Дауна, задержкой умственного развития. Результаты  арт-процесса в виде рисунков и песочных композиций детей нашли своё отражение в фотовыставке «Песочные шедевры».</a:t>
            </a:r>
          </a:p>
          <a:p>
            <a:pPr algn="just"/>
            <a:endParaRPr lang="ru-RU" sz="1700" dirty="0" smtClean="0"/>
          </a:p>
          <a:p>
            <a:pPr algn="just"/>
            <a:r>
              <a:rPr lang="ru-RU" sz="1700" dirty="0" smtClean="0"/>
              <a:t>Проект </a:t>
            </a:r>
            <a:r>
              <a:rPr lang="ru-RU" sz="1700" b="1" i="1" dirty="0"/>
              <a:t>«Лапа в ладошке» (ЦГБ, г. Нижний Тагил):</a:t>
            </a:r>
            <a:r>
              <a:rPr lang="ru-RU" sz="1700" dirty="0"/>
              <a:t> психолого-педагогическая помощь детям, содействие их социализации, социальной реабилитации через общение с животными. Социальный адрес проекта: </a:t>
            </a:r>
            <a:r>
              <a:rPr lang="ru-RU" sz="1700" dirty="0" smtClean="0"/>
              <a:t>дети </a:t>
            </a:r>
            <a:r>
              <a:rPr lang="ru-RU" sz="1700" dirty="0"/>
              <a:t>– инвалиды по зрению, с диагнозом ДЦП, синдромом Дауна, задержкой психического развития, а также дети, испытывающие трудности в чтении, из неполных, малоимущих, многодетных семей, опекаемые дети. Дети, привлеченные к занятиям в рамках проекта, стали активнее реагировать на изменения в окружающей среде, движения у детей с ДЦП стали более координированными. Родители  отмечают улучшения в написании букв у детей с ДЦП и легкой степенью олигофрении. </a:t>
            </a:r>
          </a:p>
        </p:txBody>
      </p:sp>
    </p:spTree>
    <p:extLst>
      <p:ext uri="{BB962C8B-B14F-4D97-AF65-F5344CB8AC3E}">
        <p14:creationId xmlns:p14="http://schemas.microsoft.com/office/powerpoint/2010/main" val="208870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63622" y="1086762"/>
            <a:ext cx="37735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000" b="1" dirty="0"/>
              <a:t>«Чтобы мир добрее стал…»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2730" y="1916832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Долгосрочный социальный проект </a:t>
            </a:r>
            <a:r>
              <a:rPr lang="ru-RU" sz="1600" b="1" i="1" dirty="0"/>
              <a:t>«Чтобы мир стал добрее…» (ЦДБ, г. Дегтярск)</a:t>
            </a:r>
            <a:r>
              <a:rPr lang="ru-RU" sz="1600" dirty="0"/>
              <a:t>:</a:t>
            </a:r>
            <a:r>
              <a:rPr lang="ru-RU" sz="1600" b="1" i="1" dirty="0"/>
              <a:t> </a:t>
            </a:r>
            <a:r>
              <a:rPr lang="ru-RU" sz="1600" dirty="0"/>
              <a:t>помощь в социальной реабилитации детей с отклонениями в развитии, снятие коммуникативной проблемы с помощью привития навыков общения с книгой; организация работы в помощь образованию, проведению досуга, навыков общения с окружающим миром. Принцип работы: индивидуальный подход к личности ребенка. Комплекс мероприятий включает в себя: всевозможные конкурсы, дни открытых дверей в библиотеке для «особенных» детей, коллективные творческие дела, календарные праздники, выставки детских личных коллекций «Мир увлечений твоего сверстника», вечера общения. </a:t>
            </a:r>
            <a:endParaRPr lang="ru-RU" sz="1600" dirty="0" smtClean="0"/>
          </a:p>
          <a:p>
            <a:pPr algn="just"/>
            <a:endParaRPr lang="ru-RU" sz="1600" dirty="0"/>
          </a:p>
          <a:p>
            <a:pPr algn="just"/>
            <a:r>
              <a:rPr lang="ru-RU" sz="1600" dirty="0"/>
              <a:t>Детское литературное объединение </a:t>
            </a:r>
            <a:r>
              <a:rPr lang="ru-RU" sz="1600" b="1" i="1" dirty="0"/>
              <a:t>«Звонкая строка» (ЦДБ, г. Верхняя Пышма)</a:t>
            </a:r>
            <a:r>
              <a:rPr lang="ru-RU" sz="1600" dirty="0"/>
              <a:t>: создание условий для развития творческого потенциала незрячего ребенка. На занятиях происходит разбор стихотворений известных поэтов – классиков, а затем детей приглашают в «творческую мастерскую» для самостоятельной работы с рифмами (подобрать рифму, найти пропавшую рифму, написать стихи на заданные рифмы). По итогам занятий в литературном объединении выпускается сборник стихов «Солнечное настроение», куда входят и стихи учащихся специальной (коррекционной) школы для слепых и слабовидящих детей. </a:t>
            </a:r>
          </a:p>
        </p:txBody>
      </p:sp>
    </p:spTree>
    <p:extLst>
      <p:ext uri="{BB962C8B-B14F-4D97-AF65-F5344CB8AC3E}">
        <p14:creationId xmlns:p14="http://schemas.microsoft.com/office/powerpoint/2010/main" val="130622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276872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Библиотечно-библиографическое обслуживание инвалидов по зрению и других категорий при муниципальных библиотеках Свердловской области происходит на основании договоров на организацию библиотечных пунктов Свердловской областной специальной библиотеки для слепых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 </a:t>
            </a:r>
            <a:endParaRPr lang="ru-RU" dirty="0"/>
          </a:p>
          <a:p>
            <a:pPr algn="just"/>
            <a:r>
              <a:rPr lang="ru-RU" dirty="0"/>
              <a:t>На </a:t>
            </a:r>
            <a:r>
              <a:rPr lang="ru-RU" b="1" i="1" dirty="0"/>
              <a:t>01.01. 2015 г. </a:t>
            </a:r>
            <a:r>
              <a:rPr lang="ru-RU" dirty="0"/>
              <a:t>Свердловской областной специальной библиотекой для слепых заключено </a:t>
            </a:r>
            <a:r>
              <a:rPr lang="ru-RU" b="1" i="1" dirty="0"/>
              <a:t>88 </a:t>
            </a:r>
            <a:r>
              <a:rPr lang="ru-RU" b="1" i="1" dirty="0" smtClean="0"/>
              <a:t>договоров</a:t>
            </a:r>
            <a:r>
              <a:rPr lang="ru-RU" dirty="0" smtClean="0"/>
              <a:t> </a:t>
            </a:r>
            <a:r>
              <a:rPr lang="ru-RU" dirty="0"/>
              <a:t>с муниципальными библиотеками Свердловской области на организацию библиотечных пунктов. Муниципальные библиотеки Свердловской области с каждым годом проявляют всё большую активность в организации обслуживания инвалидов, что связано, в первую очередь, с реализацией на территории Российской Федерации Федеральной программы «Доступная среда».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1052736"/>
            <a:ext cx="65527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/>
              <a:t>Организация библиотечно-библиографического обслуживания инвалидов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04462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63622" y="1086762"/>
            <a:ext cx="37735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000" b="1" dirty="0"/>
              <a:t>«Чтобы мир добрее стал…»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1273" y="2132856"/>
            <a:ext cx="8712968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b="1" i="1" dirty="0"/>
              <a:t>В</a:t>
            </a:r>
            <a:r>
              <a:rPr lang="ru-RU" sz="1700" dirty="0"/>
              <a:t> </a:t>
            </a:r>
            <a:r>
              <a:rPr lang="ru-RU" sz="1700" b="1" i="1" dirty="0"/>
              <a:t>Центральной городской библиотеке </a:t>
            </a:r>
            <a:r>
              <a:rPr lang="ru-RU" sz="1700" b="1" i="1" dirty="0" err="1"/>
              <a:t>Ивдельского</a:t>
            </a:r>
            <a:r>
              <a:rPr lang="ru-RU" sz="1700" b="1" i="1" dirty="0"/>
              <a:t> городского округа</a:t>
            </a:r>
            <a:r>
              <a:rPr lang="ru-RU" sz="1700" dirty="0"/>
              <a:t> дети – инвалиды принимают активное участие в мероприятиях, организованных для здоровых детей: конкурс рисунков на асфальте к Дню города. Важность таких мероприятий обусловлена внедрением принципов инклюзии в современное молодежное пространство на территории Российской Федерации. </a:t>
            </a:r>
          </a:p>
          <a:p>
            <a:pPr algn="just"/>
            <a:r>
              <a:rPr lang="ru-RU" sz="1700" dirty="0"/>
              <a:t> </a:t>
            </a:r>
          </a:p>
          <a:p>
            <a:pPr algn="just"/>
            <a:r>
              <a:rPr lang="ru-RU" sz="1700" dirty="0"/>
              <a:t>Анализируя деятельность библиотечных учреждений </a:t>
            </a:r>
            <a:r>
              <a:rPr lang="ru-RU" sz="1700" dirty="0" smtClean="0"/>
              <a:t>с детьми – инвалидами можно сделать </a:t>
            </a:r>
            <a:r>
              <a:rPr lang="ru-RU" sz="1700" b="1" i="1" dirty="0" smtClean="0"/>
              <a:t>вывод</a:t>
            </a:r>
            <a:r>
              <a:rPr lang="ru-RU" sz="1700" dirty="0" smtClean="0"/>
              <a:t>: </a:t>
            </a:r>
            <a:r>
              <a:rPr lang="ru-RU" sz="1700" dirty="0"/>
              <a:t>если систематически проводить с ребятами комплексную, целенаправленную информационно-воспитательную работу, создающую «эмоциональный климат», «психологическую среду», у детей – инвалидов повышается уровень знаний, появляются новые умения, развиваются воображение и творческое мышление, снижается тревожность и неуверенность в себе.  В целом это способствует появлению у детей - инвалидов ориентации на настоящее время и перспективы для будущей жизни, появляются мечты и желания.</a:t>
            </a:r>
          </a:p>
          <a:p>
            <a:pPr algn="just"/>
            <a:r>
              <a:rPr lang="ru-RU" sz="17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0188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10146" y="1140713"/>
            <a:ext cx="50638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000" b="1" dirty="0"/>
              <a:t>«3</a:t>
            </a:r>
            <a:r>
              <a:rPr lang="en-US" sz="2000" b="1" dirty="0"/>
              <a:t>D</a:t>
            </a:r>
            <a:r>
              <a:rPr lang="ru-RU" sz="2000" b="1" dirty="0"/>
              <a:t>: для дома, для души, для досуга»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916832"/>
            <a:ext cx="864096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/>
              <a:t>Общение – базовая потребность любого человека. Дефицит общения – одна из самых серьезных проблем для современного человека, и для людей с проблемами зрения особенно. Во многом помогают решить проблему клубы, которые действуют при библиотеках.</a:t>
            </a:r>
          </a:p>
          <a:p>
            <a:pPr algn="just"/>
            <a:r>
              <a:rPr lang="ru-RU" sz="1700" dirty="0"/>
              <a:t>Всего в 2014 г. на территории Свердловской области при муниципальных библиотеках работала </a:t>
            </a:r>
            <a:r>
              <a:rPr lang="ru-RU" sz="1700" b="1" i="1" dirty="0"/>
              <a:t>27 клубных объединений</a:t>
            </a:r>
            <a:r>
              <a:rPr lang="ru-RU" sz="1700" dirty="0"/>
              <a:t>, членами которых стали </a:t>
            </a:r>
            <a:r>
              <a:rPr lang="ru-RU" sz="1700" b="1" i="1" dirty="0"/>
              <a:t>514 человек</a:t>
            </a:r>
            <a:r>
              <a:rPr lang="ru-RU" sz="1700" dirty="0"/>
              <a:t>,  инвалидов по зрению, слуху, общим заболеваниям.</a:t>
            </a:r>
          </a:p>
          <a:p>
            <a:pPr algn="just"/>
            <a:r>
              <a:rPr lang="ru-RU" sz="1700" dirty="0"/>
              <a:t>Можно отметить ту же </a:t>
            </a:r>
            <a:r>
              <a:rPr lang="ru-RU" sz="1700" b="1" i="1" dirty="0"/>
              <a:t>тенденцию</a:t>
            </a:r>
            <a:r>
              <a:rPr lang="ru-RU" sz="1700" dirty="0"/>
              <a:t>, что и при разработке проектов и программ для данной категории пользователей библиотек: традиционные названия соответствуют традиционным направлениям в работе. Несмотря на модные тенденции, многие пенсионеры и инвалиды пожилого возраста (а именно они являются читателями библиотек) предпочитают экстремальному хобби спокойный отдых в кругу друзей. Их привлекают неторопливые разговоры, обсуждение книг, встречи с гостями, совместные прогулки. Такие кружки называются непритязательно и ностальгически: «Золотая осень», «Серебряная нить», «Золотая пора», «</a:t>
            </a:r>
            <a:r>
              <a:rPr lang="ru-RU" sz="1700" dirty="0" err="1"/>
              <a:t>Долголет</a:t>
            </a:r>
            <a:r>
              <a:rPr lang="ru-RU" sz="1700" dirty="0"/>
              <a:t>», «Глаза души» и пр.  </a:t>
            </a:r>
          </a:p>
        </p:txBody>
      </p:sp>
    </p:spTree>
    <p:extLst>
      <p:ext uri="{BB962C8B-B14F-4D97-AF65-F5344CB8AC3E}">
        <p14:creationId xmlns:p14="http://schemas.microsoft.com/office/powerpoint/2010/main" val="328038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23928" y="1196752"/>
            <a:ext cx="3414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/>
              <a:t>В рамках Года культуры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11841" y="2276872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В течение 2014 г. Свердловская областная специальная библиотека для слепых организовала </a:t>
            </a:r>
            <a:r>
              <a:rPr lang="ru-RU" b="1" i="1" dirty="0"/>
              <a:t>ряд передвижных книжных выставок специальных форматов для инвалидов по зрению</a:t>
            </a:r>
            <a:r>
              <a:rPr lang="ru-RU" dirty="0"/>
              <a:t>.  Выставки работали в муниципальных библиотеках Свердловской области по заявкам территорий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b="1" i="1" dirty="0"/>
              <a:t>Передвижная книжная выставка «Чтение в любом формате»</a:t>
            </a:r>
            <a:r>
              <a:rPr lang="ru-RU" dirty="0"/>
              <a:t> работала в </a:t>
            </a:r>
            <a:r>
              <a:rPr lang="ru-RU" b="1" i="1" dirty="0"/>
              <a:t>5 муниципальных библиотеках</a:t>
            </a:r>
            <a:r>
              <a:rPr lang="ru-RU" dirty="0"/>
              <a:t> Свердловской области: МКУК «</a:t>
            </a:r>
            <a:r>
              <a:rPr lang="ru-RU" dirty="0" err="1"/>
              <a:t>Сухоложская</a:t>
            </a:r>
            <a:r>
              <a:rPr lang="ru-RU" dirty="0"/>
              <a:t> ЦБС», Березовского МКУК «ЦБС», МБУК «ЦБС» </a:t>
            </a:r>
            <a:r>
              <a:rPr lang="ru-RU" dirty="0" err="1"/>
              <a:t>Верхнесалдинского</a:t>
            </a:r>
            <a:r>
              <a:rPr lang="ru-RU" dirty="0"/>
              <a:t> городского округа, МКУК «ЦБС» </a:t>
            </a:r>
            <a:r>
              <a:rPr lang="ru-RU" dirty="0" err="1"/>
              <a:t>Серовского</a:t>
            </a:r>
            <a:r>
              <a:rPr lang="ru-RU" dirty="0"/>
              <a:t> городского округа, Первоуральского МБУК «ЦБС».  Количество посещений выставки составило </a:t>
            </a:r>
            <a:r>
              <a:rPr lang="ru-RU" b="1" i="1" dirty="0"/>
              <a:t>450 чел.,</a:t>
            </a:r>
            <a:r>
              <a:rPr lang="ru-RU" dirty="0"/>
              <a:t> количество обзоров (бесед) – </a:t>
            </a:r>
            <a:r>
              <a:rPr lang="ru-RU" b="1" i="1" dirty="0"/>
              <a:t>22</a:t>
            </a:r>
            <a:r>
              <a:rPr lang="ru-RU" dirty="0"/>
              <a:t>, количество книговыдач – </a:t>
            </a:r>
            <a:r>
              <a:rPr lang="ru-RU" b="1" i="1" dirty="0"/>
              <a:t>1 217 экз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76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23928" y="1196752"/>
            <a:ext cx="3414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/>
              <a:t>В рамках Года культуры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916832"/>
            <a:ext cx="872160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b="1" i="1" dirty="0"/>
              <a:t>Передвижная книжная выставка «Новые горизонты доступного чтения»</a:t>
            </a:r>
            <a:r>
              <a:rPr lang="ru-RU" sz="1700" dirty="0"/>
              <a:t> работала в </a:t>
            </a:r>
            <a:r>
              <a:rPr lang="ru-RU" sz="1700" b="1" i="1" dirty="0"/>
              <a:t>8 муниципальных библиотеках</a:t>
            </a:r>
            <a:r>
              <a:rPr lang="ru-RU" sz="1700" dirty="0"/>
              <a:t> Свердловской области: МБУК «ЦБС» городского округа Красноуральск, МБУ «Центральная городская библиотека» г. Лесной, МБУК «Верхнетагильская городская библиотека», МКУ «Управление культуры, молодежной политики и информации» г. Богданович, МКУ «ЦБС» </a:t>
            </a:r>
            <a:r>
              <a:rPr lang="ru-RU" sz="1700" dirty="0" err="1"/>
              <a:t>Пышминского</a:t>
            </a:r>
            <a:r>
              <a:rPr lang="ru-RU" sz="1700" dirty="0"/>
              <a:t> городского округа, МКУК </a:t>
            </a:r>
            <a:r>
              <a:rPr lang="ru-RU" sz="1700" dirty="0" err="1"/>
              <a:t>Ачитский</a:t>
            </a:r>
            <a:r>
              <a:rPr lang="ru-RU" sz="1700" dirty="0"/>
              <a:t> городской округ «ЦБС», МКУК «Районное социально-культурное объединение Туринская ЦБС», </a:t>
            </a:r>
            <a:r>
              <a:rPr lang="ru-RU" sz="1700" dirty="0" err="1"/>
              <a:t>Ревдинский</a:t>
            </a:r>
            <a:r>
              <a:rPr lang="ru-RU" sz="1700" dirty="0"/>
              <a:t> ПО ВОС.  Количество посещений выставки составило </a:t>
            </a:r>
            <a:r>
              <a:rPr lang="ru-RU" sz="1700" b="1" i="1" dirty="0"/>
              <a:t>1 013 чел.,</a:t>
            </a:r>
            <a:r>
              <a:rPr lang="ru-RU" sz="1700" dirty="0"/>
              <a:t> количество обзоров (бесед) – </a:t>
            </a:r>
            <a:r>
              <a:rPr lang="ru-RU" sz="1700" b="1" i="1" dirty="0"/>
              <a:t>56,</a:t>
            </a:r>
            <a:r>
              <a:rPr lang="ru-RU" sz="1700" dirty="0"/>
              <a:t> количество книговыдач – </a:t>
            </a:r>
            <a:r>
              <a:rPr lang="ru-RU" sz="1700" b="1" i="1" dirty="0"/>
              <a:t>639 экз.</a:t>
            </a:r>
            <a:endParaRPr lang="ru-RU" sz="1700" dirty="0"/>
          </a:p>
          <a:p>
            <a:pPr algn="just"/>
            <a:endParaRPr lang="ru-RU" sz="1700" b="1" i="1" dirty="0" smtClean="0"/>
          </a:p>
          <a:p>
            <a:pPr algn="just"/>
            <a:r>
              <a:rPr lang="ru-RU" sz="1700" b="1" i="1" dirty="0" smtClean="0"/>
              <a:t>Передвижная </a:t>
            </a:r>
            <a:r>
              <a:rPr lang="ru-RU" sz="1700" b="1" i="1" dirty="0"/>
              <a:t>выставка тактильных рукодельных книг «Загадки бабушки Федоры»</a:t>
            </a:r>
            <a:r>
              <a:rPr lang="ru-RU" sz="1700" dirty="0"/>
              <a:t> работала в </a:t>
            </a:r>
            <a:r>
              <a:rPr lang="ru-RU" sz="1700" b="1" i="1" dirty="0"/>
              <a:t>4 муниципальных библиотеках</a:t>
            </a:r>
            <a:r>
              <a:rPr lang="ru-RU" sz="1700" dirty="0"/>
              <a:t> Свердловской области: МКУ «ЦБС» г. Реж, МБУК «Публичная библиотека» </a:t>
            </a:r>
            <a:r>
              <a:rPr lang="ru-RU" sz="1700" dirty="0" err="1"/>
              <a:t>Новоуральского</a:t>
            </a:r>
            <a:r>
              <a:rPr lang="ru-RU" sz="1700" dirty="0"/>
              <a:t> городского округа, МБУК «ЦБС» </a:t>
            </a:r>
            <a:r>
              <a:rPr lang="ru-RU" sz="1700" dirty="0" err="1"/>
              <a:t>Асбестовского</a:t>
            </a:r>
            <a:r>
              <a:rPr lang="ru-RU" sz="1700" dirty="0"/>
              <a:t> городского округа, </a:t>
            </a:r>
            <a:r>
              <a:rPr lang="ru-RU" sz="1700" dirty="0" err="1"/>
              <a:t>Ревдинском</a:t>
            </a:r>
            <a:r>
              <a:rPr lang="ru-RU" sz="1700" dirty="0"/>
              <a:t> ПО ВОС. Количество посещений выставки составило </a:t>
            </a:r>
            <a:r>
              <a:rPr lang="ru-RU" sz="1700" b="1" i="1" dirty="0"/>
              <a:t>1 441 чел.,</a:t>
            </a:r>
            <a:r>
              <a:rPr lang="ru-RU" sz="1700" dirty="0"/>
              <a:t> количество обзоров (бесед) – </a:t>
            </a:r>
            <a:r>
              <a:rPr lang="ru-RU" sz="1700" b="1" i="1" dirty="0"/>
              <a:t>166,</a:t>
            </a:r>
            <a:r>
              <a:rPr lang="ru-RU" sz="1700" dirty="0"/>
              <a:t> количество книговыдач – </a:t>
            </a:r>
            <a:r>
              <a:rPr lang="ru-RU" sz="1700" b="1" i="1" dirty="0"/>
              <a:t>6 010 экз.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338290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23928" y="1196752"/>
            <a:ext cx="3414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/>
              <a:t>В рамках Года культуры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503" y="1988840"/>
            <a:ext cx="8823557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b="1" i="1" dirty="0"/>
              <a:t>Областной профессиональный конкурс</a:t>
            </a:r>
            <a:r>
              <a:rPr lang="ru-RU" sz="1700" dirty="0"/>
              <a:t> на лучшую работу в области продвижения чтения краеведческой литературы </a:t>
            </a:r>
            <a:r>
              <a:rPr lang="ru-RU" sz="1700" b="1" i="1" dirty="0"/>
              <a:t>«Край в формате «ТИФЛО»</a:t>
            </a:r>
            <a:r>
              <a:rPr lang="ru-RU" sz="1700" dirty="0"/>
              <a:t> проводился </a:t>
            </a:r>
            <a:r>
              <a:rPr lang="ru-RU" sz="1700" b="1" i="1" dirty="0"/>
              <a:t>в целях</a:t>
            </a:r>
            <a:r>
              <a:rPr lang="ru-RU" sz="1700" dirty="0"/>
              <a:t> создания и пропаганды литературы краеведческого содержания среди инвалидов по зрению Свердловской области через реализацию библиотечных издательских проектов и программ</a:t>
            </a:r>
            <a:r>
              <a:rPr lang="ru-RU" sz="1700" dirty="0" smtClean="0"/>
              <a:t>.</a:t>
            </a:r>
          </a:p>
          <a:p>
            <a:pPr algn="just"/>
            <a:endParaRPr lang="ru-RU" sz="1700" dirty="0"/>
          </a:p>
          <a:p>
            <a:pPr algn="just"/>
            <a:r>
              <a:rPr lang="ru-RU" sz="1700" b="1" i="1" dirty="0"/>
              <a:t>В</a:t>
            </a:r>
            <a:r>
              <a:rPr lang="ru-RU" sz="1700" dirty="0"/>
              <a:t> </a:t>
            </a:r>
            <a:r>
              <a:rPr lang="ru-RU" sz="1700" b="1" i="1" dirty="0"/>
              <a:t>номинации «Лучшее издание краеведческого содержания»</a:t>
            </a:r>
            <a:r>
              <a:rPr lang="ru-RU" sz="1700" dirty="0"/>
              <a:t> (издания, адаптированные для чтения людям с проблемами зрения) приняло участие </a:t>
            </a:r>
            <a:r>
              <a:rPr lang="ru-RU" sz="1700" b="1" i="1" dirty="0"/>
              <a:t>9 муниципальных библиотек</a:t>
            </a:r>
            <a:r>
              <a:rPr lang="ru-RU" sz="1700" dirty="0"/>
              <a:t> Свердловской области, подготовивших своей базе и в тесном сотрудничестве с партнерами «говорящие» книги на </a:t>
            </a:r>
            <a:r>
              <a:rPr lang="en-US" sz="1700" dirty="0"/>
              <a:t>CD</a:t>
            </a:r>
            <a:r>
              <a:rPr lang="ru-RU" sz="1700" dirty="0"/>
              <a:t> и тактильные рукодельные книги.</a:t>
            </a:r>
          </a:p>
          <a:p>
            <a:pPr algn="just"/>
            <a:r>
              <a:rPr lang="ru-RU" sz="1700" b="1" i="1" dirty="0" smtClean="0"/>
              <a:t>В </a:t>
            </a:r>
            <a:r>
              <a:rPr lang="ru-RU" sz="1700" b="1" i="1" dirty="0"/>
              <a:t>номинации «Технология формирования краеведческого любопытства»</a:t>
            </a:r>
            <a:r>
              <a:rPr lang="ru-RU" sz="1700" dirty="0"/>
              <a:t> было представлено </a:t>
            </a:r>
            <a:r>
              <a:rPr lang="ru-RU" sz="1700" b="1" i="1" dirty="0"/>
              <a:t>4 работы</a:t>
            </a:r>
            <a:r>
              <a:rPr lang="ru-RU" sz="1700" dirty="0"/>
              <a:t>: </a:t>
            </a:r>
            <a:r>
              <a:rPr lang="ru-RU" sz="1700" dirty="0" err="1"/>
              <a:t>тифлокраеведческий</a:t>
            </a:r>
            <a:r>
              <a:rPr lang="ru-RU" sz="1700" dirty="0"/>
              <a:t> проект, </a:t>
            </a:r>
            <a:r>
              <a:rPr lang="ru-RU" sz="1700" dirty="0" err="1"/>
              <a:t>крупношрифтовые</a:t>
            </a:r>
            <a:r>
              <a:rPr lang="ru-RU" sz="1700" dirty="0"/>
              <a:t> библиографические издания, а также сценарии радиопередач.</a:t>
            </a:r>
          </a:p>
          <a:p>
            <a:pPr algn="just"/>
            <a:r>
              <a:rPr lang="ru-RU" sz="1700" dirty="0"/>
              <a:t>Всего в  конкурсе приняли участие </a:t>
            </a:r>
            <a:r>
              <a:rPr lang="ru-RU" sz="1700" b="1" i="1" dirty="0"/>
              <a:t>13 территорий</a:t>
            </a:r>
            <a:r>
              <a:rPr lang="ru-RU" sz="1700" dirty="0"/>
              <a:t>, было представлено </a:t>
            </a:r>
            <a:r>
              <a:rPr lang="ru-RU" sz="1700" b="1" i="1" dirty="0"/>
              <a:t>26 работ</a:t>
            </a:r>
            <a:r>
              <a:rPr lang="ru-RU" sz="1700" dirty="0"/>
              <a:t>; количество участников – </a:t>
            </a:r>
            <a:r>
              <a:rPr lang="ru-RU" sz="1700" b="1" i="1" dirty="0"/>
              <a:t>44 чел.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44754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23728" y="1052736"/>
            <a:ext cx="65527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/>
              <a:t>Организация библиотечно-библиографического обслуживания инвалидов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5859" y="2492896"/>
            <a:ext cx="8424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/>
              <a:t>«Очень важно, чтобы библиотекари, независимо от места работы, осознавали не только социальную значимость обслуживания инвалидов, но и свою органичную причастность к этому процессу, не рассматривали его как некую дополнительную обязанность, сверх – нагрузку…»</a:t>
            </a:r>
          </a:p>
          <a:p>
            <a:pPr algn="r"/>
            <a:endParaRPr lang="ru-RU" sz="1600" i="1" dirty="0" smtClean="0"/>
          </a:p>
          <a:p>
            <a:pPr algn="r"/>
            <a:endParaRPr lang="ru-RU" sz="1600" i="1" dirty="0" smtClean="0"/>
          </a:p>
          <a:p>
            <a:pPr algn="r"/>
            <a:r>
              <a:rPr lang="ru-RU" sz="1600" i="1" dirty="0" smtClean="0"/>
              <a:t>Захарова </a:t>
            </a:r>
            <a:r>
              <a:rPr lang="ru-RU" sz="1600" i="1" dirty="0"/>
              <a:t>Елена Васильевна,</a:t>
            </a:r>
          </a:p>
          <a:p>
            <a:pPr algn="r"/>
            <a:r>
              <a:rPr lang="ru-RU" sz="1600" i="1" dirty="0"/>
              <a:t>заместитель директора </a:t>
            </a:r>
            <a:endParaRPr lang="ru-RU" sz="1600" i="1" dirty="0" smtClean="0"/>
          </a:p>
          <a:p>
            <a:pPr algn="r"/>
            <a:r>
              <a:rPr lang="ru-RU" sz="1600" i="1" dirty="0" smtClean="0"/>
              <a:t>Российской </a:t>
            </a:r>
            <a:r>
              <a:rPr lang="ru-RU" sz="1600" i="1" dirty="0"/>
              <a:t>государственной библиотеки для слепых (г. Москва)</a:t>
            </a:r>
          </a:p>
        </p:txBody>
      </p:sp>
    </p:spTree>
    <p:extLst>
      <p:ext uri="{BB962C8B-B14F-4D97-AF65-F5344CB8AC3E}">
        <p14:creationId xmlns:p14="http://schemas.microsoft.com/office/powerpoint/2010/main" val="245652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1052736"/>
            <a:ext cx="65527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/>
              <a:t>Организация библиотечно-библиографического обслуживания инвалидов</a:t>
            </a:r>
            <a:endParaRPr lang="ru-RU" sz="2000" b="1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263198111"/>
              </p:ext>
            </p:extLst>
          </p:nvPr>
        </p:nvGraphicFramePr>
        <p:xfrm>
          <a:off x="323528" y="2276872"/>
          <a:ext cx="4248472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733810763"/>
              </p:ext>
            </p:extLst>
          </p:nvPr>
        </p:nvGraphicFramePr>
        <p:xfrm>
          <a:off x="4788024" y="3068960"/>
          <a:ext cx="406794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4522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348880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/>
              <a:t>Работа по организации доступной библиотечной среды</a:t>
            </a:r>
            <a:r>
              <a:rPr lang="ru-RU" dirty="0"/>
              <a:t> для инвалидов по зрению и качественного получения услуг по доступу к информации </a:t>
            </a:r>
            <a:r>
              <a:rPr lang="ru-RU" dirty="0" smtClean="0"/>
              <a:t>в 2014 г. строилась </a:t>
            </a:r>
            <a:r>
              <a:rPr lang="ru-RU" b="1" i="1" dirty="0"/>
              <a:t>по нескольким направлениям</a:t>
            </a:r>
            <a:r>
              <a:rPr lang="ru-RU" dirty="0"/>
              <a:t>:</a:t>
            </a:r>
            <a:endParaRPr lang="ru-RU" dirty="0"/>
          </a:p>
          <a:p>
            <a:pPr algn="just"/>
            <a:r>
              <a:rPr lang="ru-RU" dirty="0"/>
              <a:t>- организация специализированной библиотечной среды: выделение отдельных зон, секторов, кафедр;</a:t>
            </a:r>
          </a:p>
          <a:p>
            <a:pPr algn="just"/>
            <a:r>
              <a:rPr lang="ru-RU" dirty="0"/>
              <a:t>- нестационарные формы обслуживания пользователей: обслуживание  по месту жительства, передвижные библиотеки в помещениях больниц, Домов интернатов для престарелых и инвалидов и др.;</a:t>
            </a:r>
          </a:p>
          <a:p>
            <a:pPr algn="just"/>
            <a:r>
              <a:rPr lang="ru-RU" dirty="0"/>
              <a:t>- применение вспомогательных технических средств при обслуживании пользователей;</a:t>
            </a:r>
          </a:p>
          <a:p>
            <a:pPr algn="just"/>
            <a:r>
              <a:rPr lang="ru-RU" dirty="0"/>
              <a:t>- использование особых форм обслуживания: организация кружков громкого чтения и др.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1052736"/>
            <a:ext cx="65527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/>
              <a:t>Организация библиотечно-библиографического обслуживания инвалидов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75496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980728"/>
            <a:ext cx="67687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/>
              <a:t>Организация </a:t>
            </a:r>
            <a:r>
              <a:rPr lang="ru-RU" sz="2000" b="1" i="1" dirty="0"/>
              <a:t>специализированной библиотечной среды: выделение отдельных зон, секторов, кафедр</a:t>
            </a:r>
            <a:endParaRPr lang="ru-RU" sz="2000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204864"/>
            <a:ext cx="8640960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/>
              <a:t>Наличие структурных подразделений для работы инвалидами (кафедры выдачи литературы, отделы, секторы, службы) имеют </a:t>
            </a:r>
            <a:r>
              <a:rPr lang="ru-RU" sz="1700" b="1" i="1" dirty="0"/>
              <a:t>более 15 муниципальных библиотек</a:t>
            </a:r>
            <a:r>
              <a:rPr lang="ru-RU" sz="1700" dirty="0"/>
              <a:t> Свердловской области.  </a:t>
            </a:r>
            <a:endParaRPr lang="ru-RU" sz="1700" dirty="0" smtClean="0"/>
          </a:p>
          <a:p>
            <a:pPr algn="just"/>
            <a:endParaRPr lang="ru-RU" sz="1700" dirty="0"/>
          </a:p>
          <a:p>
            <a:pPr algn="just"/>
            <a:r>
              <a:rPr lang="ru-RU" sz="1700" dirty="0" smtClean="0"/>
              <a:t>Помимо </a:t>
            </a:r>
            <a:r>
              <a:rPr lang="ru-RU" sz="1700" dirty="0"/>
              <a:t>книгообмена данные структурные подразделения организуют выставки книг специальных форматов для людей с проблемами зрения (выставка детских аудиокниг «Над миром сказок пролетая» в ЦГБ г. Первоуральска), проводятся конкурсы и различные мероприятия для людей с проблемами зрения.  В ЦРБ г. Богданович на кафедре, обслуживающей инвалидов, информационные издания по проблемам инвалидов и инвалидности, выделены под заголовком «Информационный пандус». </a:t>
            </a:r>
            <a:endParaRPr lang="ru-RU" sz="1700" dirty="0" smtClean="0"/>
          </a:p>
          <a:p>
            <a:pPr algn="just"/>
            <a:endParaRPr lang="ru-RU" sz="1700" dirty="0"/>
          </a:p>
          <a:p>
            <a:pPr algn="just"/>
            <a:r>
              <a:rPr lang="ru-RU" sz="1700" dirty="0" smtClean="0"/>
              <a:t>Таким </a:t>
            </a:r>
            <a:r>
              <a:rPr lang="ru-RU" sz="1700" dirty="0"/>
              <a:t>образом,  для читателей муниципальных библиотек – инвалидов по зрению – созданы комфортные и доступные способы получения информации и проведения досуга. </a:t>
            </a:r>
          </a:p>
        </p:txBody>
      </p:sp>
    </p:spTree>
    <p:extLst>
      <p:ext uri="{BB962C8B-B14F-4D97-AF65-F5344CB8AC3E}">
        <p14:creationId xmlns:p14="http://schemas.microsoft.com/office/powerpoint/2010/main" val="123099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39752" y="908720"/>
            <a:ext cx="64087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/>
              <a:t>Нестационарные </a:t>
            </a:r>
            <a:r>
              <a:rPr lang="ru-RU" sz="2000" b="1" i="1" dirty="0"/>
              <a:t>формы обслуживания </a:t>
            </a:r>
            <a:r>
              <a:rPr lang="ru-RU" sz="2000" b="1" i="1" dirty="0" smtClean="0"/>
              <a:t>пользователей</a:t>
            </a:r>
            <a:endParaRPr lang="ru-RU" sz="20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878815"/>
            <a:ext cx="885698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/>
              <a:t>Нестационарное обслуживание незрячих пользователей в Свердловской области осуществляется через обслуживание  по месту жительства, организацию передвижных  библиотек в помещениях больниц, центрах реабилитации, Домах интернатов для престарелых и инвалидов и даже в государственных аптечных пунктах (Невьянская ЦБС). </a:t>
            </a:r>
          </a:p>
          <a:p>
            <a:pPr algn="just"/>
            <a:r>
              <a:rPr lang="ru-RU" sz="1700" dirty="0"/>
              <a:t>Для осуществления нестационарного обслуживания библиотеками привлекаются волонтеры для проведения многочисленных акций: </a:t>
            </a:r>
            <a:r>
              <a:rPr lang="ru-RU" sz="1700" dirty="0" err="1"/>
              <a:t>Полдневская</a:t>
            </a:r>
            <a:r>
              <a:rPr lang="ru-RU" sz="1700" dirty="0"/>
              <a:t> сельская библиотека провела акции «Принеси книгу пенсионеру» (в рамках Месячника пенсионера) и «От сердца к сердцу» (к Международному Дню инвалида).  Суворовский клуб – библиотека в форме тимуровских рейдов провела акцию «Книга в дом» (</a:t>
            </a:r>
            <a:r>
              <a:rPr lang="ru-RU" sz="1700" dirty="0" err="1"/>
              <a:t>Богдановический</a:t>
            </a:r>
            <a:r>
              <a:rPr lang="ru-RU" sz="1700" dirty="0"/>
              <a:t> район).</a:t>
            </a:r>
          </a:p>
          <a:p>
            <a:pPr algn="just"/>
            <a:r>
              <a:rPr lang="ru-RU" sz="1700" dirty="0"/>
              <a:t> </a:t>
            </a:r>
          </a:p>
          <a:p>
            <a:pPr algn="just"/>
            <a:r>
              <a:rPr lang="ru-RU" sz="1700" dirty="0"/>
              <a:t>Всего в  Свердловской области надомное (</a:t>
            </a:r>
            <a:r>
              <a:rPr lang="ru-RU" sz="1700" dirty="0" err="1"/>
              <a:t>внестационарное</a:t>
            </a:r>
            <a:r>
              <a:rPr lang="ru-RU" sz="1700" dirty="0"/>
              <a:t>) обслуживание незрячих пользователей осуществляют  </a:t>
            </a:r>
            <a:r>
              <a:rPr lang="ru-RU" sz="1700" b="1" i="1" dirty="0"/>
              <a:t>27 муниципальных библиотек.</a:t>
            </a:r>
            <a:r>
              <a:rPr lang="ru-RU" sz="1700" dirty="0"/>
              <a:t> Количество читателей намного абонемента – </a:t>
            </a:r>
            <a:r>
              <a:rPr lang="ru-RU" sz="1700" b="1" i="1" dirty="0"/>
              <a:t>156 чел.,</a:t>
            </a:r>
            <a:r>
              <a:rPr lang="ru-RU" sz="1700" dirty="0"/>
              <a:t> в течение года библиотечные работники посетили их 1 045 раз и выдали 4 590 экземпляров книг.    </a:t>
            </a:r>
          </a:p>
        </p:txBody>
      </p:sp>
    </p:spTree>
    <p:extLst>
      <p:ext uri="{BB962C8B-B14F-4D97-AF65-F5344CB8AC3E}">
        <p14:creationId xmlns:p14="http://schemas.microsoft.com/office/powerpoint/2010/main" val="311412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67744" y="764704"/>
            <a:ext cx="65527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/>
              <a:t>Применение </a:t>
            </a:r>
            <a:r>
              <a:rPr lang="ru-RU" sz="2000" b="1" i="1" dirty="0"/>
              <a:t>вспомогательных технических средств при обслуживании </a:t>
            </a:r>
            <a:r>
              <a:rPr lang="ru-RU" sz="2000" b="1" i="1" dirty="0" smtClean="0"/>
              <a:t>незрячих пользователей</a:t>
            </a:r>
            <a:endParaRPr lang="ru-RU" sz="20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6192" y="1916832"/>
            <a:ext cx="8784976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/>
              <a:t>Учитывая всё возрастающую роль </a:t>
            </a:r>
            <a:r>
              <a:rPr lang="ru-RU" sz="1700" dirty="0" err="1"/>
              <a:t>тифлотехнических</a:t>
            </a:r>
            <a:r>
              <a:rPr lang="ru-RU" sz="1700" dirty="0"/>
              <a:t> средств реабилитации среди инвалидов по зрению и современные требования по созданию доступности информации к библиотекам, занимающимся обслуживанием незрячих пользователей, применение вспомогательных технических средств (оборудование для чтения плоскопечатных текстов и «говорящих» книг)  является важной составляющей при организации работы по данному направлению. </a:t>
            </a:r>
          </a:p>
          <a:p>
            <a:pPr algn="just"/>
            <a:r>
              <a:rPr lang="ru-RU" sz="1700" dirty="0"/>
              <a:t>Лидером среди муниципальных библиотек Свердловской области по предоставлению незрячим пользователям услуг с использованием вспомогательных технических средств является </a:t>
            </a:r>
            <a:r>
              <a:rPr lang="ru-RU" sz="1700" b="1" i="1" dirty="0"/>
              <a:t>ЦГБ г. Нижний Тагил</a:t>
            </a:r>
            <a:r>
              <a:rPr lang="ru-RU" sz="1700" dirty="0"/>
              <a:t>. В отделе правовой, электронной информации и сервиса для незрячих и слабовидящих пользователей,  оказываются следующие бесплатные услуги</a:t>
            </a:r>
            <a:r>
              <a:rPr lang="ru-RU" sz="1700" dirty="0" smtClean="0"/>
              <a:t>: перевод </a:t>
            </a:r>
            <a:r>
              <a:rPr lang="ru-RU" sz="1700" dirty="0"/>
              <a:t>электронной информации в </a:t>
            </a:r>
            <a:r>
              <a:rPr lang="ru-RU" sz="1700" dirty="0" err="1"/>
              <a:t>аудиоформат</a:t>
            </a:r>
            <a:r>
              <a:rPr lang="ru-RU" sz="1700" dirty="0"/>
              <a:t>; запись аудиофайлов на </a:t>
            </a:r>
            <a:r>
              <a:rPr lang="ru-RU" sz="1700" dirty="0" err="1"/>
              <a:t>флеш</a:t>
            </a:r>
            <a:r>
              <a:rPr lang="ru-RU" sz="1700" dirty="0"/>
              <a:t>-карты для </a:t>
            </a:r>
            <a:r>
              <a:rPr lang="ru-RU" sz="1700" dirty="0" err="1"/>
              <a:t>тифлофлэшплееров</a:t>
            </a:r>
            <a:r>
              <a:rPr lang="ru-RU" sz="1700" dirty="0"/>
              <a:t> в защищенном формате </a:t>
            </a:r>
            <a:r>
              <a:rPr lang="en-US" sz="1700" dirty="0"/>
              <a:t>LKF</a:t>
            </a:r>
            <a:r>
              <a:rPr lang="ru-RU" sz="1700" dirty="0"/>
              <a:t>,  печать на </a:t>
            </a:r>
            <a:r>
              <a:rPr lang="ru-RU" sz="1700" dirty="0" err="1"/>
              <a:t>брайлевском</a:t>
            </a:r>
            <a:r>
              <a:rPr lang="ru-RU" sz="1700" dirty="0"/>
              <a:t> принтере; печать тактильной графики;   консультации и помощь при работе на устройстве для сканирования и чтения книг “</a:t>
            </a:r>
            <a:r>
              <a:rPr lang="en-US" sz="1700" dirty="0"/>
              <a:t>SARA</a:t>
            </a:r>
            <a:r>
              <a:rPr lang="ru-RU" sz="1700" dirty="0"/>
              <a:t>” и др</a:t>
            </a:r>
            <a:r>
              <a:rPr lang="ru-RU" sz="1700" dirty="0" smtClean="0"/>
              <a:t>. Количество </a:t>
            </a:r>
            <a:r>
              <a:rPr lang="ru-RU" sz="1700" dirty="0"/>
              <a:t>инвалидов по зрению, обратившихся с запросом на получение вышеперечисленных услуг – </a:t>
            </a:r>
            <a:r>
              <a:rPr lang="ru-RU" sz="1700" b="1" i="1" dirty="0"/>
              <a:t>43 чел.</a:t>
            </a:r>
          </a:p>
          <a:p>
            <a:pPr algn="just"/>
            <a:r>
              <a:rPr lang="ru-RU" sz="17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763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764704"/>
            <a:ext cx="65527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/>
              <a:t>Применение </a:t>
            </a:r>
            <a:r>
              <a:rPr lang="ru-RU" sz="2000" b="1" i="1" dirty="0"/>
              <a:t>вспомогательных технических средств при обслуживании </a:t>
            </a:r>
            <a:r>
              <a:rPr lang="ru-RU" sz="2000" b="1" i="1" dirty="0" smtClean="0"/>
              <a:t>незрячих пользователей</a:t>
            </a:r>
            <a:endParaRPr lang="ru-RU" sz="2000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916832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В 2014 г. Свердловской областной специальной библиотекой для слепых были приобретены новые приборы для чтения книг специальных форматов (</a:t>
            </a:r>
            <a:r>
              <a:rPr lang="ru-RU" sz="1600" dirty="0" err="1"/>
              <a:t>тифлофлэшплееры</a:t>
            </a:r>
            <a:r>
              <a:rPr lang="ru-RU" sz="1600" dirty="0"/>
              <a:t>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48472" y="287807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200" b="1" i="1" dirty="0" err="1"/>
              <a:t>Тифлофлэшплеер</a:t>
            </a:r>
            <a:r>
              <a:rPr lang="ru-RU" sz="1200" b="1" i="1" dirty="0"/>
              <a:t> «СОЛО – 1»  </a:t>
            </a:r>
            <a:r>
              <a:rPr lang="ru-RU" sz="1200" i="1" dirty="0">
                <a:solidFill>
                  <a:srgbClr val="000000"/>
                </a:solidFill>
              </a:rPr>
              <a:t>имеет встроенный </a:t>
            </a:r>
            <a:r>
              <a:rPr lang="en-US" sz="1200" i="1" dirty="0">
                <a:solidFill>
                  <a:srgbClr val="000000"/>
                </a:solidFill>
              </a:rPr>
              <a:t>FM</a:t>
            </a:r>
            <a:r>
              <a:rPr lang="ru-RU" sz="1200" i="1" dirty="0">
                <a:solidFill>
                  <a:srgbClr val="000000"/>
                </a:solidFill>
              </a:rPr>
              <a:t>-приемник, встроенный диктофон, имеет возможность соединения с Интернет.  Клавиатура управления – кнопочная. Все кнопки управления снабжены речевым информатором и тактильными обозначениями в виде рельефно-точечного шрифта по системе Брайля.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48472" y="4365104"/>
            <a:ext cx="47160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i="1" dirty="0"/>
              <a:t>ТФП «</a:t>
            </a:r>
            <a:r>
              <a:rPr lang="en-US" sz="1200" b="1" i="1" dirty="0"/>
              <a:t>Victor Reader Stratus H</a:t>
            </a:r>
            <a:r>
              <a:rPr lang="ru-RU" sz="1200" b="1" i="1" dirty="0"/>
              <a:t>12» и ТФП «</a:t>
            </a:r>
            <a:r>
              <a:rPr lang="en-US" sz="1200" b="1" i="1" dirty="0"/>
              <a:t>Victor Reader Stream</a:t>
            </a:r>
            <a:r>
              <a:rPr lang="ru-RU" sz="1200" b="1" i="1" dirty="0"/>
              <a:t>» (стационарная и мобильная версии) - </a:t>
            </a:r>
            <a:r>
              <a:rPr lang="ru-RU" sz="1200" b="1" i="1" dirty="0" smtClean="0"/>
              <a:t>о</a:t>
            </a:r>
            <a:r>
              <a:rPr lang="ru-RU" sz="1200" i="1" dirty="0" smtClean="0"/>
              <a:t>бе </a:t>
            </a:r>
            <a:r>
              <a:rPr lang="ru-RU" sz="1200" i="1" dirty="0"/>
              <a:t>модели имеют крупные, хорошо различимые, высококонтрастные клавиши, встроенный динамик,  разъем для наушников, а также озвученные элементы управления, что делает их самыми удобными из всех плееров. «</a:t>
            </a:r>
            <a:r>
              <a:rPr lang="en-US" sz="1200" i="1" dirty="0"/>
              <a:t>Victor Reader</a:t>
            </a:r>
            <a:r>
              <a:rPr lang="ru-RU" sz="1200" i="1" dirty="0"/>
              <a:t>» поддерживает дополнительные носители информации, такие как USB флэш память и SD карта. </a:t>
            </a:r>
          </a:p>
        </p:txBody>
      </p:sp>
      <p:pic>
        <p:nvPicPr>
          <p:cNvPr id="6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12976"/>
            <a:ext cx="3672408" cy="2502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368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485" y="2564904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В настоящее время библиотека располагает  </a:t>
            </a:r>
            <a:r>
              <a:rPr lang="ru-RU" b="1" i="1" dirty="0"/>
              <a:t>фондом специализированных аппаратов</a:t>
            </a:r>
            <a:r>
              <a:rPr lang="ru-RU" dirty="0"/>
              <a:t> для чтения книг людям с проблемами зрения (</a:t>
            </a:r>
            <a:r>
              <a:rPr lang="ru-RU" dirty="0" err="1"/>
              <a:t>тифлофлэшплееры</a:t>
            </a:r>
            <a:r>
              <a:rPr lang="ru-RU" dirty="0"/>
              <a:t>) в количестве </a:t>
            </a:r>
            <a:r>
              <a:rPr lang="ru-RU" b="1" i="1" dirty="0"/>
              <a:t>96 шт.</a:t>
            </a:r>
            <a:r>
              <a:rPr lang="ru-RU" dirty="0"/>
              <a:t>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/>
              <a:t>Настоящий фонд специализированных аппаратов предназначен для </a:t>
            </a:r>
            <a:r>
              <a:rPr lang="ru-RU" b="1" i="1" dirty="0"/>
              <a:t>развития услуг прокатных пунктов</a:t>
            </a:r>
            <a:r>
              <a:rPr lang="ru-RU" dirty="0"/>
              <a:t>, что будет способствовать  обеспечению принципа свободного и равного доступа к библиотечным фондам и информации для инвалидов по зрению.  Открытие прокатных пунктов планируется  как при Свердловской областной специальной библиотеке для слепых и ее филиалах, так и при муниципальных библиотеках Свердловской области, занимающихся обслуживанием инвалидов по зрению (2015 год).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67744" y="764704"/>
            <a:ext cx="65527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/>
              <a:t>Применение </a:t>
            </a:r>
            <a:r>
              <a:rPr lang="ru-RU" sz="2000" b="1" i="1" dirty="0"/>
              <a:t>вспомогательных технических средств при обслуживании </a:t>
            </a:r>
            <a:r>
              <a:rPr lang="ru-RU" sz="2000" b="1" i="1" dirty="0" smtClean="0"/>
              <a:t>незрячих пользователей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211951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2">
  <a:themeElements>
    <a:clrScheme name="Другая 5">
      <a:dk1>
        <a:srgbClr val="FFFFFF"/>
      </a:dk1>
      <a:lt1>
        <a:srgbClr val="12055F"/>
      </a:lt1>
      <a:dk2>
        <a:srgbClr val="FFFFFF"/>
      </a:dk2>
      <a:lt2>
        <a:srgbClr val="12055F"/>
      </a:lt2>
      <a:accent1>
        <a:srgbClr val="FFFFFF"/>
      </a:accent1>
      <a:accent2>
        <a:srgbClr val="190785"/>
      </a:accent2>
      <a:accent3>
        <a:srgbClr val="190785"/>
      </a:accent3>
      <a:accent4>
        <a:srgbClr val="FFFFFF"/>
      </a:accent4>
      <a:accent5>
        <a:srgbClr val="00B0F0"/>
      </a:accent5>
      <a:accent6>
        <a:srgbClr val="FFFFFF"/>
      </a:accent6>
      <a:hlink>
        <a:srgbClr val="DDD8FC"/>
      </a:hlink>
      <a:folHlink>
        <a:srgbClr val="AA9DF9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8423</TotalTime>
  <Words>2731</Words>
  <Application>Microsoft Office PowerPoint</Application>
  <PresentationFormat>Экран (4:3)</PresentationFormat>
  <Paragraphs>121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SOSBS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Administrator</dc:creator>
  <cp:lastModifiedBy>kab102</cp:lastModifiedBy>
  <cp:revision>474</cp:revision>
  <cp:lastPrinted>2014-12-03T09:51:37Z</cp:lastPrinted>
  <dcterms:created xsi:type="dcterms:W3CDTF">2011-10-07T05:21:35Z</dcterms:created>
  <dcterms:modified xsi:type="dcterms:W3CDTF">2015-04-28T11:19:54Z</dcterms:modified>
</cp:coreProperties>
</file>