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84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6" r:id="rId12"/>
    <p:sldId id="278" r:id="rId13"/>
    <p:sldId id="277" r:id="rId14"/>
    <p:sldId id="269" r:id="rId15"/>
    <p:sldId id="270" r:id="rId16"/>
    <p:sldId id="271" r:id="rId17"/>
    <p:sldId id="272" r:id="rId18"/>
    <p:sldId id="273" r:id="rId19"/>
    <p:sldId id="279" r:id="rId20"/>
    <p:sldId id="274" r:id="rId21"/>
    <p:sldId id="275" r:id="rId22"/>
    <p:sldId id="280" r:id="rId23"/>
    <p:sldId id="285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8634" autoAdjust="0"/>
  </p:normalViewPr>
  <p:slideViewPr>
    <p:cSldViewPr>
      <p:cViewPr>
        <p:scale>
          <a:sx n="66" d="100"/>
          <a:sy n="66" d="100"/>
        </p:scale>
        <p:origin x="-129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4C2D2-2D68-40EB-87F0-9095F7075949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90E84-2891-4862-96FE-8F5D70B8F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90E84-2891-4862-96FE-8F5D70B8F47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968F080-A9D8-46E6-AE72-9C247A451E8D}" type="datetimeFigureOut">
              <a:rPr lang="ru-RU" smtClean="0"/>
              <a:pPr/>
              <a:t>28.08.2015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183AD25-1C2F-42A5-8587-58842F228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657d365a409e480be977cc84899f3bb8.jpg"/>
          <p:cNvPicPr>
            <a:picLocks noChangeAspect="1" noChangeArrowheads="1"/>
          </p:cNvPicPr>
          <p:nvPr/>
        </p:nvPicPr>
        <p:blipFill>
          <a:blip r:embed="rId2" cstate="print"/>
          <a:srcRect l="23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1988840"/>
            <a:ext cx="9144000" cy="18002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Georgia" pitchFamily="18" charset="0"/>
              </a:rPr>
              <a:t>Подчинив законам военного времени</a:t>
            </a:r>
            <a:endParaRPr lang="ru-RU" sz="54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5105400"/>
            <a:ext cx="9144000" cy="1752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13795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>
                <a:tab pos="3324225" algn="l"/>
              </a:tabLst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Когда война – </a:t>
            </a:r>
          </a:p>
          <a:p>
            <a:pPr marL="0" marR="0" lvl="0" indent="0" algn="ctr" defTabSz="13795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>
                <a:tab pos="3324225" algn="l"/>
              </a:tabLst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                Она, война, для всех…</a:t>
            </a:r>
          </a:p>
          <a:p>
            <a:pPr marL="0" marR="0" lvl="0" indent="0" algn="ctr" defTabSz="13795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>
                <a:tab pos="3324225" algn="l"/>
              </a:tabLst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                                        А. Булычева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1027" name="Picture 3" descr="C:\Users\Пользователь\Desktop\BvVekPI.png"/>
          <p:cNvPicPr>
            <a:picLocks noChangeAspect="1" noChangeArrowheads="1"/>
          </p:cNvPicPr>
          <p:nvPr/>
        </p:nvPicPr>
        <p:blipFill>
          <a:blip r:embed="rId3" cstate="print"/>
          <a:srcRect l="829" t="-6748" r="5716" b="3273"/>
          <a:stretch>
            <a:fillRect/>
          </a:stretch>
        </p:blipFill>
        <p:spPr bwMode="auto">
          <a:xfrm>
            <a:off x="6195864" y="0"/>
            <a:ext cx="2080866" cy="222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Batang" pitchFamily="18" charset="-127"/>
                <a:cs typeface="Aharoni" pitchFamily="2" charset="-79"/>
              </a:rPr>
              <a:t>Герои-алапаевцы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Batang" pitchFamily="18" charset="-127"/>
              <a:cs typeface="Aharoni" pitchFamily="2" charset="-79"/>
            </a:endParaRPr>
          </a:p>
        </p:txBody>
      </p:sp>
      <p:pic>
        <p:nvPicPr>
          <p:cNvPr id="9" name="Picture 4" descr="C:\Users\1\Desktop\газеты старые\209_1802\IMG_2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340768"/>
            <a:ext cx="2500330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1\Desktop\газеты старые\209_1802\IMG_2616.JPG"/>
          <p:cNvPicPr>
            <a:picLocks noChangeAspect="1" noChangeArrowheads="1"/>
          </p:cNvPicPr>
          <p:nvPr/>
        </p:nvPicPr>
        <p:blipFill>
          <a:blip r:embed="rId4" cstate="print"/>
          <a:srcRect b="5957"/>
          <a:stretch>
            <a:fillRect/>
          </a:stretch>
        </p:blipFill>
        <p:spPr bwMode="auto">
          <a:xfrm>
            <a:off x="6084168" y="1052735"/>
            <a:ext cx="2857499" cy="2746374"/>
          </a:xfrm>
          <a:prstGeom prst="rect">
            <a:avLst/>
          </a:prstGeom>
          <a:noFill/>
        </p:spPr>
      </p:pic>
      <p:pic>
        <p:nvPicPr>
          <p:cNvPr id="11" name="Picture 5" descr="C:\Users\1\Desktop\газеты старые\209_1802\IMG_2618.JPG"/>
          <p:cNvPicPr>
            <a:picLocks noChangeAspect="1" noChangeArrowheads="1"/>
          </p:cNvPicPr>
          <p:nvPr/>
        </p:nvPicPr>
        <p:blipFill>
          <a:blip r:embed="rId5" cstate="print"/>
          <a:srcRect t="1748" r="11849" b="65077"/>
          <a:stretch>
            <a:fillRect/>
          </a:stretch>
        </p:blipFill>
        <p:spPr bwMode="auto">
          <a:xfrm>
            <a:off x="6372200" y="3933055"/>
            <a:ext cx="2297439" cy="2511149"/>
          </a:xfrm>
          <a:prstGeom prst="rect">
            <a:avLst/>
          </a:prstGeom>
          <a:noFill/>
        </p:spPr>
      </p:pic>
      <p:pic>
        <p:nvPicPr>
          <p:cNvPr id="12" name="Picture 2" descr="\\METODICH-NVB\Users\Public\Краеведение\06.07.2015\IMG_2771.JPG"/>
          <p:cNvPicPr>
            <a:picLocks noChangeAspect="1" noChangeArrowheads="1"/>
          </p:cNvPicPr>
          <p:nvPr/>
        </p:nvPicPr>
        <p:blipFill>
          <a:blip r:embed="rId6" cstate="print"/>
          <a:srcRect l="10361" r="12433"/>
          <a:stretch>
            <a:fillRect/>
          </a:stretch>
        </p:blipFill>
        <p:spPr bwMode="auto">
          <a:xfrm rot="21101861">
            <a:off x="322546" y="1117932"/>
            <a:ext cx="2961216" cy="4682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1\Desktop\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8184" y="4657958"/>
            <a:ext cx="2699792" cy="20886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    …Неизменно в обычный час гудит гудок. Рабочие и служащие спешат на заводы. В  этот же час передают и утреннее очередное сообщение Информбюро. Те, у кого нет радиорепродуктора дома, иногда задерживаются у открытых окон радиоузла, лесозага и прочих учреждений. Они ловят каждое слово, каждую весть с фронта. И становится обидно за тупость начальника отдела связи Глухих, который до сих пор не может установить в городе хотя бы один динамик для общего пользования. Но люди в эти дни живут фронтом, живут результатами борьбы с врагом. И те, у кого в квартире нет радио, приспосабливаются: они слушают вести с фронта или у раскрытых окон чужих квартир, или на работе до второго гудка.  1941г.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    Город и окраины города радиофицированы. Радиофицированы и все рабочие посёлки. Слышимость радио хорошая.  Через Алапаевский радиоузел систематически организовано выступление руководителей предприятий, организаций. С докладами по радио выступают секретари ГК ВКП(б) тов. Косых,  Голубев, председатели 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колхозов…   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1944 г.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Ответственный редактор радиовещания 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П. Ветлугин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Кинотеатры 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1" name="Текст 7"/>
          <p:cNvSpPr txBox="1">
            <a:spLocks/>
          </p:cNvSpPr>
          <p:nvPr/>
        </p:nvSpPr>
        <p:spPr>
          <a:xfrm>
            <a:off x="4499992" y="1628800"/>
            <a:ext cx="4644008" cy="129614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0" lvl="0" indent="-41148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Кино-театр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«КИМ»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находился на </a:t>
            </a:r>
          </a:p>
          <a:p>
            <a:pPr marL="548640" lvl="0" indent="-41148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ул. Р.Люксембург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12" name="Текст 6"/>
          <p:cNvSpPr txBox="1">
            <a:spLocks/>
          </p:cNvSpPr>
          <p:nvPr/>
        </p:nvSpPr>
        <p:spPr>
          <a:xfrm>
            <a:off x="0" y="1628800"/>
            <a:ext cx="4499992" cy="14618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◊ Кино-театр «Заря» находился на ул. Пушкина, работал до 1942 г.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13" name="Picture 2" descr="C:\Users\1\Desktop\культура в войне\муз школа\Изображение 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24944"/>
            <a:ext cx="431543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1\Desktop\Документы\Алапаевск в фотографиях\АЛАПАЕВСК\Старый Алапаевск 2\Изображение 039.jpg"/>
          <p:cNvPicPr>
            <a:picLocks noChangeAspect="1" noChangeArrowheads="1"/>
          </p:cNvPicPr>
          <p:nvPr/>
        </p:nvPicPr>
        <p:blipFill>
          <a:blip r:embed="rId4" cstate="print"/>
          <a:srcRect b="9843"/>
          <a:stretch>
            <a:fillRect/>
          </a:stretch>
        </p:blipFill>
        <p:spPr bwMode="auto">
          <a:xfrm>
            <a:off x="179512" y="2924944"/>
            <a:ext cx="447522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1\Desktop\1942 газеты\IMG_27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2130">
            <a:off x="375524" y="1173827"/>
            <a:ext cx="324036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C:\Users\1\Desktop\1942 газеты\IMG_27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4307">
            <a:off x="4503797" y="867152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1\Desktop\1942 газеты\IMG_27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929066"/>
            <a:ext cx="4429156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1"/>
            <a:ext cx="9144000" cy="836711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Афиши 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Клуб Металлургов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8" name="Picture 3" descr="C:\Users\Пользователь\Documents\Краеведение\мемориальная доска на ДК\IMG_2789 - копия.JPG"/>
          <p:cNvPicPr>
            <a:picLocks noChangeAspect="1" noChangeArrowheads="1"/>
          </p:cNvPicPr>
          <p:nvPr/>
        </p:nvPicPr>
        <p:blipFill>
          <a:blip r:embed="rId3" cstate="print"/>
          <a:srcRect l="5259" t="2197" r="5337" b="3304"/>
          <a:stretch>
            <a:fillRect/>
          </a:stretch>
        </p:blipFill>
        <p:spPr bwMode="auto">
          <a:xfrm>
            <a:off x="683568" y="764704"/>
            <a:ext cx="24482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1\Desktop\культура в войне\муз школа\ячмьжхщн3ц12 (37)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933056"/>
            <a:ext cx="3838831" cy="2767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563888" y="692697"/>
            <a:ext cx="5580112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just"/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</a:t>
            </a:r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С началом войны в клубе был организован призывной пункт</a:t>
            </a:r>
          </a:p>
          <a:p>
            <a:pPr marL="174625" indent="-174625" algn="just"/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Из отчёта председателя  завкома АМЗ Криворук: </a:t>
            </a:r>
          </a:p>
          <a:p>
            <a:pPr marL="174625" indent="-174625" algn="just"/>
            <a:r>
              <a:rPr lang="ru-RU" sz="1900" i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«Драмкружок разросся  в настоящий драмколлектив из 35 человек, который под руководством артистки тов. Адринской  поставил «Славу» Гусева, готовит ряд одноактных пьес. «Славой» он участвует в декаде искусства Урала. Имеется детский кружок художественной самодеятельности, который подразделяется на драматический и хореографический. При клубе созданы курсы английского языка, организована агитхудожественная бригада, которая вместе с литературно-художественным кружком пойдёт в цеха, столовые,  общежития  со своими скетчами, юмористическими рассказами и частушками.» 1942 г.</a:t>
            </a:r>
            <a:endParaRPr lang="ru-RU" sz="1900" b="1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marL="174625" indent="-174625" algn="just"/>
            <a:r>
              <a:rPr lang="ru-RU" dirty="0" smtClean="0">
                <a:latin typeface="Georgia" pitchFamily="18" charset="0"/>
              </a:rPr>
              <a:t> 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</p:spPr>
        <p:txBody>
          <a:bodyPr vert="horz" anchor="ctr">
            <a:normAutofit fontScale="97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Николаевский драматический театр им. В.Чкалова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8" name="Picture 2" descr="C:\Users\1\Desktop\культура в войне\театр\dram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196752"/>
            <a:ext cx="4929188" cy="309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1\Desktop\газеты старые\Станкозавод\IMG_1400.jpg"/>
          <p:cNvPicPr>
            <a:picLocks noChangeAspect="1" noChangeArrowheads="1"/>
          </p:cNvPicPr>
          <p:nvPr/>
        </p:nvPicPr>
        <p:blipFill>
          <a:blip r:embed="rId4" cstate="print"/>
          <a:srcRect t="36142" r="7101"/>
          <a:stretch>
            <a:fillRect/>
          </a:stretch>
        </p:blipFill>
        <p:spPr bwMode="auto">
          <a:xfrm rot="21371701">
            <a:off x="290675" y="1324135"/>
            <a:ext cx="2522845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1\Desktop\газеты старые\Станкозавод\IMG_1398.jpg"/>
          <p:cNvPicPr>
            <a:picLocks noChangeAspect="1" noChangeArrowheads="1"/>
          </p:cNvPicPr>
          <p:nvPr/>
        </p:nvPicPr>
        <p:blipFill>
          <a:blip r:embed="rId5" cstate="print"/>
          <a:srcRect l="2461" t="3609" r="4429" b="3094"/>
          <a:stretch>
            <a:fillRect/>
          </a:stretch>
        </p:blipFill>
        <p:spPr bwMode="auto">
          <a:xfrm rot="21300294">
            <a:off x="2874922" y="4267928"/>
            <a:ext cx="2594224" cy="2481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1\Desktop\газеты старые\Станкозавод\IMG_1402.jpg"/>
          <p:cNvPicPr>
            <a:picLocks noChangeAspect="1" noChangeArrowheads="1"/>
          </p:cNvPicPr>
          <p:nvPr/>
        </p:nvPicPr>
        <p:blipFill>
          <a:blip r:embed="rId3" cstate="print"/>
          <a:srcRect b="8120"/>
          <a:stretch>
            <a:fillRect/>
          </a:stretch>
        </p:blipFill>
        <p:spPr bwMode="auto">
          <a:xfrm>
            <a:off x="5004048" y="836712"/>
            <a:ext cx="3956050" cy="537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 6"/>
          <p:cNvSpPr txBox="1">
            <a:spLocks/>
          </p:cNvSpPr>
          <p:nvPr/>
        </p:nvSpPr>
        <p:spPr>
          <a:xfrm>
            <a:off x="0" y="692696"/>
            <a:ext cx="4788024" cy="61653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61938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◊ За 27 месяцев пребывания на уральской земле театр выпустил 27 премьер, отыграл 400 спектаклей.</a:t>
            </a:r>
          </a:p>
          <a:p>
            <a:pPr marL="261938" lvl="0" indent="-174625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Собрано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108 тыс. рублей   на постройку самолёта «Николаевский театр».</a:t>
            </a:r>
          </a:p>
          <a:p>
            <a:pPr marL="261938" lvl="0" indent="-174625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Театр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выступает в посёлках Верхняя Синячиха, Зыряновка и  Нейво–Шайтанка.</a:t>
            </a:r>
          </a:p>
          <a:p>
            <a:pPr marL="261938" lvl="0" indent="-174625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26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апреля 1944 года театр вернулся в освобождённый Николаев.</a:t>
            </a:r>
          </a:p>
          <a:p>
            <a:pPr marL="261938" lvl="0" indent="-174625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Сейчас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это Николаевский Академический Художественный русский драматический театр. (Украина)</a:t>
            </a:r>
          </a:p>
          <a:p>
            <a:pPr marL="261938" lvl="0" indent="-174625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В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сентябре 1945 г. в Алапаевске открылся  драмтеатр, на базе  областного Оборонного театра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anchor="ctr">
            <a:normAutofit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Театральный</a:t>
            </a:r>
            <a:r>
              <a:rPr kumimoji="0" lang="ru-RU" sz="4000" b="1" i="0" u="none" strike="noStrike" kern="1200" cap="none" spc="0" normalizeH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  </a:t>
            </a: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сезон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0" y="1524000"/>
            <a:ext cx="3008313" cy="4602163"/>
          </a:xfrm>
        </p:spPr>
        <p:txBody>
          <a:bodyPr/>
          <a:lstStyle/>
          <a:p>
            <a:r>
              <a:rPr lang="ru-RU" dirty="0" smtClean="0"/>
              <a:t>Хор </a:t>
            </a:r>
            <a:r>
              <a:rPr lang="ru-RU" dirty="0" err="1" smtClean="0"/>
              <a:t>Станкостроя</a:t>
            </a:r>
            <a:r>
              <a:rPr lang="ru-RU" dirty="0" smtClean="0"/>
              <a:t> занимался в </a:t>
            </a:r>
            <a:r>
              <a:rPr lang="ru-RU" dirty="0" err="1" smtClean="0"/>
              <a:t>общежитии,т.к</a:t>
            </a:r>
            <a:r>
              <a:rPr lang="ru-RU" dirty="0" smtClean="0"/>
              <a:t>. клуба не было</a:t>
            </a:r>
            <a:endParaRPr lang="ru-RU" dirty="0"/>
          </a:p>
        </p:txBody>
      </p:sp>
      <p:pic>
        <p:nvPicPr>
          <p:cNvPr id="6" name="Рисунок 5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Городской смотр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художественной самодеятельности </a:t>
            </a:r>
            <a:endParaRPr kumimoji="0" lang="ru-RU" sz="3600" b="1" i="0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3419872" y="1004887"/>
            <a:ext cx="5724128" cy="5853113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Созданы хоровые коллективы: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3538" lvl="0" indent="-276225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Уралмашстрой – 20 человек; ФЗО №1 – 15; Станкозавод – 30; РУ №38 – 40; Зыряновский рудник мужской хор – 20; Шайтанский завод – 20. В клубе металлургов хор девушек – 70 человек, учащихся ФЗО №6 – 60 человек и пополнен хор клуба до 85 человек.</a:t>
            </a:r>
          </a:p>
          <a:p>
            <a:pPr marL="363538" lvl="0" indent="-276225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3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Городской смотр прошёл 17-18 февраля 1945 года. Участников – 415 человек. Репертуар  - о героике советского народа, отечественной войне, песни народов Советского Союза, произведения классиков, производственные песни.</a:t>
            </a:r>
          </a:p>
          <a:p>
            <a:pPr marL="363538" lvl="0" indent="-276225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3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смотре много зрителей, до 1000 человек, зал вмещает 740, стояли на балконе и даже в оркестровой яме</a:t>
            </a:r>
            <a:endParaRPr kumimoji="0" lang="ru-RU" sz="3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C:\Users\1\Desktop\dsc03608.jpg"/>
          <p:cNvPicPr>
            <a:picLocks noChangeAspect="1" noChangeArrowheads="1"/>
          </p:cNvPicPr>
          <p:nvPr/>
        </p:nvPicPr>
        <p:blipFill>
          <a:blip r:embed="rId3" cstate="print"/>
          <a:srcRect r="19692"/>
          <a:stretch>
            <a:fillRect/>
          </a:stretch>
        </p:blipFill>
        <p:spPr bwMode="auto">
          <a:xfrm>
            <a:off x="179512" y="2132856"/>
            <a:ext cx="3300321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Б</a:t>
            </a:r>
            <a:r>
              <a:rPr kumimoji="0" lang="ru-RU" sz="40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иблиотеки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0" y="836712"/>
            <a:ext cx="3779912" cy="36004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0" lvl="0" indent="-41148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Районная библиотека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10" name="Picture 2" descr="C:\Users\1\Desktop\проект\Проект - 0003.jpg"/>
          <p:cNvPicPr>
            <a:picLocks noChangeAspect="1" noChangeArrowheads="1"/>
          </p:cNvPicPr>
          <p:nvPr/>
        </p:nvPicPr>
        <p:blipFill>
          <a:blip r:embed="rId3" cstate="print"/>
          <a:srcRect l="6060" t="9449" r="6734"/>
          <a:stretch>
            <a:fillRect/>
          </a:stretch>
        </p:blipFill>
        <p:spPr bwMode="auto">
          <a:xfrm>
            <a:off x="0" y="1340768"/>
            <a:ext cx="3851920" cy="250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1\Desktop\проект\Проект - 0002.jpg"/>
          <p:cNvPicPr>
            <a:picLocks noChangeAspect="1" noChangeArrowheads="1"/>
          </p:cNvPicPr>
          <p:nvPr/>
        </p:nvPicPr>
        <p:blipFill>
          <a:blip r:embed="rId4" cstate="print"/>
          <a:srcRect r="8874"/>
          <a:stretch>
            <a:fillRect/>
          </a:stretch>
        </p:blipFill>
        <p:spPr bwMode="auto">
          <a:xfrm>
            <a:off x="-1" y="3861048"/>
            <a:ext cx="3806207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3563888" y="1196752"/>
            <a:ext cx="5580112" cy="5661247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363538" lvl="0" indent="-227013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7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</a:t>
            </a:r>
            <a:r>
              <a:rPr kumimoji="0" lang="ru-RU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 Районная библиотека по ул. Володарского. Так стала называться с 1923 года городская библиотека, с подчинением ей библиотек сёл  Толмачёво, Мелкозёрово, Верхней Алапаихи, Нейво-Алапаихи, Верхней Синячихи.</a:t>
            </a:r>
          </a:p>
          <a:p>
            <a:pPr marL="363538" lvl="0" indent="-227013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endParaRPr kumimoji="0" lang="ru-RU" sz="7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  <a:p>
            <a:pPr marL="363538" lvl="0" indent="-227013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7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</a:t>
            </a:r>
            <a:r>
              <a:rPr kumimoji="0" lang="ru-RU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 Детская библиотека по ул. Ленина, которая разместилась в доме, где жили раньше Чайковские. (Здесь де размещалась музыкальная школа, Дом пионеров). Возглавляла библиотеку  Матвеева. В 1943 году исполком горсовета отмечал слабую работу библиотеки. </a:t>
            </a:r>
            <a:r>
              <a:rPr kumimoji="0" lang="ru-RU" sz="7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«Обязать зав. детской библиотекой. тов. Матвееву и директоров школ практиковать в библиотеках наряду с выдачей книг проведение бесед, лекций, докладов и читательских конференций, привлекая для этого учительский актив». </a:t>
            </a:r>
          </a:p>
          <a:p>
            <a:pPr marL="363538" lvl="0" indent="-227013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endParaRPr kumimoji="0" lang="ru-RU" sz="7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  <a:p>
            <a:pPr marL="363538" lvl="0" indent="-227013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7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Работала библиотека Клуба металлургов, техническая библиотека на металлургическом заводе, школьные библиотеки и библиотека парткабинета.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8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Пользователь\Desktop\презентация.jpg"/>
          <p:cNvPicPr/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0" y="0"/>
            <a:ext cx="9144000" cy="112474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Новые сведения о центральной городской библиотеке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0" name="Текст 6"/>
          <p:cNvSpPr txBox="1">
            <a:spLocks/>
          </p:cNvSpPr>
          <p:nvPr/>
        </p:nvSpPr>
        <p:spPr>
          <a:xfrm>
            <a:off x="0" y="1124745"/>
            <a:ext cx="3851920" cy="144016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174625" lvl="0" indent="-38100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Городская библиотека открылась в октябре 1945 года.</a:t>
            </a:r>
          </a:p>
          <a:p>
            <a:pPr marL="174625" lvl="0" indent="-38100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Директором назначена Порохина Зоя Васильевна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11" name="Picture 2" descr="C:\Users\1\Desktop\Решение - 0003.jpg"/>
          <p:cNvPicPr>
            <a:picLocks noChangeAspect="1" noChangeArrowheads="1"/>
          </p:cNvPicPr>
          <p:nvPr/>
        </p:nvPicPr>
        <p:blipFill>
          <a:blip r:embed="rId4" cstate="print"/>
          <a:srcRect b="58930"/>
          <a:stretch>
            <a:fillRect/>
          </a:stretch>
        </p:blipFill>
        <p:spPr bwMode="auto">
          <a:xfrm>
            <a:off x="0" y="2492895"/>
            <a:ext cx="4067944" cy="194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1\Desktop\проект\Проект - 0004.jpg"/>
          <p:cNvPicPr>
            <a:picLocks noChangeAspect="1" noChangeArrowheads="1"/>
          </p:cNvPicPr>
          <p:nvPr/>
        </p:nvPicPr>
        <p:blipFill>
          <a:blip r:embed="rId5" cstate="print"/>
          <a:srcRect b="8880"/>
          <a:stretch>
            <a:fillRect/>
          </a:stretch>
        </p:blipFill>
        <p:spPr bwMode="auto">
          <a:xfrm>
            <a:off x="0" y="4437112"/>
            <a:ext cx="4067944" cy="244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одержимое 5"/>
          <p:cNvSpPr txBox="1">
            <a:spLocks/>
          </p:cNvSpPr>
          <p:nvPr/>
        </p:nvSpPr>
        <p:spPr>
          <a:xfrm>
            <a:off x="4032250" y="1052736"/>
            <a:ext cx="5111750" cy="5805264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363538" lvl="0" indent="-363538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 отчёта отдела агитации и пропаганды Алапаевского ГК ВКП(б) от 18 июля 1945 г. за апрель-июнь 1945года: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3538" lvl="0" indent="-363538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Библиотек Наркомпроса – 3, 1 – детская и 1 ведомственная при клубе.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Городская библиотека только организуется, т.к. до разделения Алапаевского сельского района в городе была районная библиотека, книжный фонд которой при разделении района был разделён между вновь организованными Коптеловским и Синячихинским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Из общего фонда литературы было выделено для города 3000 экз., из них художественной 128, политической 1540 и др. отделов 1332. Библиотека не имеет достаточного оборудования. Сейчас приобретаются столы и стулья.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В 1941 году  в Алапаевск были эвакуированы шесть заводов, пять цехов, Ленинградский станкостроительный институт и техникум, Ленинградский детдом </a:t>
            </a: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6" name="Picture 2" descr="C:\Users\1\Desktop\ВОЙНА\фото война\658x0_28Babus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852936"/>
            <a:ext cx="4191625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1\Desktop\ВОЙНА\фото войн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492896"/>
            <a:ext cx="3709581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Aharoni" pitchFamily="2" charset="-79"/>
              </a:rPr>
              <a:t>Главная книга войны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Aharoni" pitchFamily="2" charset="-79"/>
            </a:endParaRPr>
          </a:p>
        </p:txBody>
      </p:sp>
      <p:pic>
        <p:nvPicPr>
          <p:cNvPr id="8" name="Picture 2" descr="C:\Users\1\Desktop\84225.jpg"/>
          <p:cNvPicPr>
            <a:picLocks noChangeAspect="1" noChangeArrowheads="1"/>
          </p:cNvPicPr>
          <p:nvPr/>
        </p:nvPicPr>
        <p:blipFill>
          <a:blip r:embed="rId3" cstate="print"/>
          <a:srcRect l="12291" t="14879" r="11555" b="6059"/>
          <a:stretch>
            <a:fillRect/>
          </a:stretch>
        </p:blipFill>
        <p:spPr bwMode="auto">
          <a:xfrm rot="20940887">
            <a:off x="307298" y="2132766"/>
            <a:ext cx="3266672" cy="2543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779912" y="764705"/>
            <a:ext cx="53640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На каждом предприятии были созданы кружки по изучению книги. Городской отдел агитации и пропаганды  ВКП(б)ежемесячно отчитывался перед обкомом о работе с книгой.</a:t>
            </a:r>
          </a:p>
          <a:p>
            <a:pPr algn="just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 1943 году город получил 900 экземпляров книги. </a:t>
            </a:r>
          </a:p>
          <a:p>
            <a:pPr algn="just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Всего в годы войны её тираж составил 19 миллионов экземпляров.</a:t>
            </a:r>
          </a:p>
          <a:p>
            <a:pPr algn="just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Книга выходила на всех языках народов СССР.</a:t>
            </a:r>
          </a:p>
          <a:p>
            <a:pPr algn="just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Доклад тов. Сталина «О 26 –ой годовщине Великой октябрьской социалистической революции» в количестве 30 экз. на таджикском языке передан на лесосеки. Все таджики были безграмотны!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Детская музыкальная школа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0" y="1772816"/>
            <a:ext cx="3707904" cy="36004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61938" lvl="0" indent="-261938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Школа была открыта в 1935 году. </a:t>
            </a:r>
          </a:p>
          <a:p>
            <a:pPr marL="261938" lvl="0" indent="-261938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годы войны перешла на хозрасчёт. </a:t>
            </a:r>
          </a:p>
          <a:p>
            <a:pPr marL="261938" lvl="0" indent="-261938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1945 г. работают курсы общего музыкального образования для взрослых  и курсы баянистов для работающих в сельских клубах.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3" descr="C:\Users\1\Desktop\культура в войне\муз школа\Рисунок1.png"/>
          <p:cNvPicPr>
            <a:picLocks noChangeAspect="1" noChangeArrowheads="1"/>
          </p:cNvPicPr>
          <p:nvPr/>
        </p:nvPicPr>
        <p:blipFill>
          <a:blip r:embed="rId3" cstate="print"/>
          <a:srcRect b="15102"/>
          <a:stretch>
            <a:fillRect/>
          </a:stretch>
        </p:blipFill>
        <p:spPr bwMode="auto">
          <a:xfrm>
            <a:off x="3851920" y="836712"/>
            <a:ext cx="5111750" cy="2668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1\Desktop\газеты старые\209_1802\IMG_2586.JPG"/>
          <p:cNvPicPr>
            <a:picLocks noChangeAspect="1" noChangeArrowheads="1"/>
          </p:cNvPicPr>
          <p:nvPr/>
        </p:nvPicPr>
        <p:blipFill>
          <a:blip r:embed="rId4" cstate="print"/>
          <a:srcRect t="3047" b="4063"/>
          <a:stretch>
            <a:fillRect/>
          </a:stretch>
        </p:blipFill>
        <p:spPr bwMode="auto">
          <a:xfrm>
            <a:off x="3707904" y="3573016"/>
            <a:ext cx="528584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\Desktop\культура в войне\муз школ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571744"/>
            <a:ext cx="4421968" cy="2928958"/>
          </a:xfrm>
          <a:prstGeom prst="rect">
            <a:avLst/>
          </a:prstGeom>
          <a:noFill/>
        </p:spPr>
      </p:pic>
      <p:pic>
        <p:nvPicPr>
          <p:cNvPr id="10" name="Рисунок 9" descr="C:\Users\Пользователь\Desktop\презентация.jpg"/>
          <p:cNvPicPr/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1\Desktop\Документы\ДШИ (фото) и Городилина\Альбомы\1935-1975\обработанные\24.jpg"/>
          <p:cNvPicPr>
            <a:picLocks noChangeAspect="1" noChangeArrowheads="1"/>
          </p:cNvPicPr>
          <p:nvPr/>
        </p:nvPicPr>
        <p:blipFill>
          <a:blip r:embed="rId4" cstate="print"/>
          <a:srcRect b="5498"/>
          <a:stretch>
            <a:fillRect/>
          </a:stretch>
        </p:blipFill>
        <p:spPr bwMode="auto">
          <a:xfrm>
            <a:off x="4716016" y="476672"/>
            <a:ext cx="4427984" cy="3262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C:\Users\1\Desktop\культура в войне\муз школа\17.jpg"/>
          <p:cNvPicPr>
            <a:picLocks noChangeAspect="1" noChangeArrowheads="1"/>
          </p:cNvPicPr>
          <p:nvPr/>
        </p:nvPicPr>
        <p:blipFill>
          <a:blip r:embed="rId5" cstate="print"/>
          <a:srcRect l="5705"/>
          <a:stretch>
            <a:fillRect/>
          </a:stretch>
        </p:blipFill>
        <p:spPr bwMode="auto">
          <a:xfrm>
            <a:off x="0" y="764704"/>
            <a:ext cx="4572000" cy="3177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одержимое 11"/>
          <p:cNvSpPr txBox="1">
            <a:spLocks/>
          </p:cNvSpPr>
          <p:nvPr/>
        </p:nvSpPr>
        <p:spPr>
          <a:xfrm>
            <a:off x="4860032" y="0"/>
            <a:ext cx="4283968" cy="5623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800" b="1" noProof="0" dirty="0" smtClean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едсовет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Содержимое 7"/>
          <p:cNvSpPr txBox="1">
            <a:spLocks/>
          </p:cNvSpPr>
          <p:nvPr/>
        </p:nvSpPr>
        <p:spPr>
          <a:xfrm>
            <a:off x="0" y="0"/>
            <a:ext cx="4644008" cy="89269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М. Охорзина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, </a:t>
            </a: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Л. Цепина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1026" name="Picture 2" descr="C:\Users\Пользователь\Documents\Краеведение\Бакастова Н.В. - Неизвестны й Урал\муз школа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861048"/>
            <a:ext cx="4882013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5903893"/>
            <a:ext cx="3923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Педагоги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музыкальной школы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692696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 algn="just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1944 году первый секретарь ГК ВКП(б)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г.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Косых  на митинге сказал: 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marL="449263" indent="-449263" algn="just"/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«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До тех пор, пока идеологическая и политико-массовая работа не будет стоять на должном уровне, успехи будут кратковременными»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. Может быть, после этого последовало очень важное решение для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всех политпросветучреждений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. 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marL="449263" indent="-449263" algn="just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10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мая 1945 года решением Исполкома горсовета был создан самостоятельный отдел Культпросветработы. Заведующей была назначена Каем Мария Алексеевна.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Пользователь\Desktop\Сейчас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648" y="188640"/>
            <a:ext cx="39968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Пользователь\Desktop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33056"/>
            <a:ext cx="4104456" cy="2715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Пользователь\Desktop\86582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897938"/>
            <a:ext cx="3672408" cy="2731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Пользователь\Desktop\image_image_595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9326" y="2132856"/>
            <a:ext cx="456308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Пользователь\Desktop\f1cnGmTHz3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60648"/>
            <a:ext cx="434563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0" y="1844824"/>
            <a:ext cx="8964488" cy="50131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…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политпросветучреждения, воспитывая среди населения чувство советского патриотизма, любви и преданности к нашей прекрасной родине, готовности идти на любые жертвы во имя победы над врагом, обязаны вести систематическую борьбу против паникёрства и возможных слухов и сплетен, дезорганизующих нашу работу…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1700808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Приказ Наркомпроса РСФСР </a:t>
            </a:r>
            <a:b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</a:b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№ 656 от 2 сентября 1941 г.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16288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Политпросветучреждения Алапаевска в начале войны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0" y="2348880"/>
            <a:ext cx="9144000" cy="450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Кино-театры «Заря» и «КИМ»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Районная библиотека, детская библиотека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Клуб Металлургов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Детская музыкальная школа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Краеведческий музей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гОРКОМ вкп (Б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2996952"/>
            <a:ext cx="4286026" cy="2855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9144000" cy="177281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Отдел агитации и пропаганды Городского Комитета ВКП(б)</a:t>
            </a:r>
            <a:b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(часы работы с 8-00 до 12 часов ночи)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0" name="Содержимое 4"/>
          <p:cNvSpPr txBox="1">
            <a:spLocks/>
          </p:cNvSpPr>
          <p:nvPr/>
        </p:nvSpPr>
        <p:spPr>
          <a:xfrm>
            <a:off x="4499992" y="1772816"/>
            <a:ext cx="4644008" cy="47811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Темы лекций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◊ 1941</a:t>
            </a:r>
          </a:p>
          <a:p>
            <a:pPr lvl="0"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Разбойничьи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планы и дела германского фашизма</a:t>
            </a:r>
          </a:p>
          <a:p>
            <a:pPr lvl="0"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1942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  <a:p>
            <a:pPr lvl="0"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Условия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окончательного разгрома немецко-фашистских войск в 1942 году</a:t>
            </a:r>
          </a:p>
          <a:p>
            <a:pPr lvl="0"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1943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  <a:p>
            <a:pPr lvl="0"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Серьёзное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ухудшение военного, политического и международного положения гитлеровской Германии</a:t>
            </a:r>
          </a:p>
          <a:p>
            <a:pPr lvl="0"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1944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  <a:p>
            <a:pPr lvl="0"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Выполнение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клятвы вождю есть священный долг каждого трудящегося</a:t>
            </a:r>
          </a:p>
          <a:p>
            <a:pPr lvl="0" algn="just">
              <a:lnSpc>
                <a:spcPct val="120000"/>
              </a:lnSpc>
              <a:buClr>
                <a:schemeClr val="tx1">
                  <a:shade val="95000"/>
                </a:schemeClr>
              </a:buClr>
              <a:buSzPct val="65000"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◊ 1945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О роли и значении Сталинского Урала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1\Desktop\ВОЙНА\фото война\bi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3528" y="1196752"/>
            <a:ext cx="3726055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Языком плаката…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9" name="Picture 3" descr="C:\Users\1\Desktop\ВОЙНА\фото война\загружено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052736"/>
            <a:ext cx="3001516" cy="3156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C:\Users\1\Desktop\ВОЙНА\фото война\загружен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365104"/>
            <a:ext cx="3789634" cy="2257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Плакаты – молнии на ремонте мартеновской печи №2 АМЗ</a:t>
            </a:r>
            <a:endParaRPr kumimoji="0" lang="ru-RU" sz="36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1" name="Молния 10"/>
          <p:cNvSpPr/>
          <p:nvPr/>
        </p:nvSpPr>
        <p:spPr>
          <a:xfrm>
            <a:off x="3995936" y="5949280"/>
            <a:ext cx="5148064" cy="90872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0" y="1196752"/>
            <a:ext cx="4355976" cy="5661248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536575" marR="0" lvl="0" indent="-400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Ремонтники. Шесть с половиной суток в вашем распоряжении. </a:t>
            </a:r>
          </a:p>
          <a:p>
            <a:pPr marL="536575" marR="0" lvl="0" indent="-400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Идите на ремонт, как бойцы на сражение</a:t>
            </a:r>
          </a:p>
          <a:p>
            <a:pPr marL="536575" marR="0" lvl="0" indent="-400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Докажите и здесь Родине любовь</a:t>
            </a:r>
          </a:p>
          <a:p>
            <a:pPr marL="536575" marR="0" lvl="0" indent="-400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Помогайте бойцам давать врагу отбой!</a:t>
            </a:r>
          </a:p>
          <a:p>
            <a:pPr marL="536575" marR="0" lvl="0" indent="-400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 Ремонтники, темпы скорей набирайте</a:t>
            </a:r>
          </a:p>
          <a:p>
            <a:pPr marL="536575" marR="0" lvl="0" indent="-400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Сроки ремонта печи сокращайте</a:t>
            </a:r>
          </a:p>
          <a:p>
            <a:pPr marL="536575" marR="0" lvl="0" indent="-400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За работу в шесть с половиной дней – 6000 рублей.</a:t>
            </a:r>
          </a:p>
          <a:p>
            <a:pPr marL="536575" marR="0" lvl="0" indent="-400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А если день сбросим – уже восемь.</a:t>
            </a:r>
          </a:p>
          <a:p>
            <a:pPr marL="536575" marR="0" lvl="0" indent="-400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Сэкономьте на ремонте пару дней – 15 000 рублей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 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3"/>
          <p:cNvSpPr txBox="1">
            <a:spLocks/>
          </p:cNvSpPr>
          <p:nvPr/>
        </p:nvSpPr>
        <p:spPr>
          <a:xfrm>
            <a:off x="4499992" y="1124744"/>
            <a:ext cx="4644008" cy="5001419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363538" marR="0" lvl="0" indent="-3635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Ремонтники в первые два дня теряли</a:t>
            </a:r>
            <a:r>
              <a:rPr kumimoji="0" lang="ru-RU" sz="6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 </a:t>
            </a: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много времени в столовой мартена. Редколлегия «Оперпоста» послала руководителям ОРСа телеграмму: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80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  <a:p>
            <a:pPr marL="2960688" marR="0" lvl="0" indent="-282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Начальники общественного питания</a:t>
            </a:r>
          </a:p>
          <a:p>
            <a:pPr marL="2960688" marR="0" lvl="0" indent="-282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Проявите ремонту внимание</a:t>
            </a:r>
          </a:p>
          <a:p>
            <a:pPr marL="2960688" marR="0" lvl="0" indent="-282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Тут на ремонте минуты считают</a:t>
            </a:r>
          </a:p>
          <a:p>
            <a:pPr marL="2960688" marR="0" lvl="0" indent="-282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А в столовой часами ожидают</a:t>
            </a:r>
          </a:p>
          <a:p>
            <a:pPr marL="2960688" marR="0" lvl="0" indent="-282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Надо столовой порядок наладить</a:t>
            </a:r>
          </a:p>
          <a:p>
            <a:pPr marL="2960688" marR="0" lvl="0" indent="-282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Ещё одну раздатчицу добавить</a:t>
            </a:r>
          </a:p>
          <a:p>
            <a:pPr marL="2960688" marR="0" lvl="0" indent="-282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Чтобы темпам ремонта она </a:t>
            </a:r>
          </a:p>
          <a:p>
            <a:pPr marL="2960688" marR="0" lvl="0" indent="-282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Способствовала сполна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</a:rPr>
              <a:t> 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1\Desktop\газеты старые\209_1802\IMG_2569.JPG"/>
          <p:cNvPicPr>
            <a:picLocks noChangeAspect="1" noChangeArrowheads="1"/>
          </p:cNvPicPr>
          <p:nvPr/>
        </p:nvPicPr>
        <p:blipFill>
          <a:blip r:embed="rId3" cstate="print"/>
          <a:srcRect l="6628"/>
          <a:stretch>
            <a:fillRect/>
          </a:stretch>
        </p:blipFill>
        <p:spPr bwMode="auto">
          <a:xfrm>
            <a:off x="4860032" y="1556792"/>
            <a:ext cx="4038600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Users\1\Desktop\газеты старые\209_1802\IMG_2566.JPG"/>
          <p:cNvPicPr>
            <a:picLocks noChangeAspect="1" noChangeArrowheads="1"/>
          </p:cNvPicPr>
          <p:nvPr/>
        </p:nvPicPr>
        <p:blipFill>
          <a:blip r:embed="rId4" cstate="print"/>
          <a:srcRect l="5305"/>
          <a:stretch>
            <a:fillRect/>
          </a:stretch>
        </p:blipFill>
        <p:spPr bwMode="auto">
          <a:xfrm>
            <a:off x="4932040" y="2924944"/>
            <a:ext cx="3999958" cy="133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C:\Users\1\Desktop\газеты старые\209_1802\IMG_25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7" y="4725144"/>
            <a:ext cx="6545712" cy="182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1\Desktop\газеты старые\209_1802\IMG_2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21618">
            <a:off x="237709" y="3355344"/>
            <a:ext cx="4537303" cy="104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Users\1\Desktop\газеты старые\209_1802\IMG_25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88039">
            <a:off x="71373" y="1902151"/>
            <a:ext cx="4498225" cy="124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1\Desktop\культура в войне\муз школа\IMG_2556.JPG"/>
          <p:cNvPicPr>
            <a:picLocks noChangeAspect="1" noChangeArrowheads="1"/>
          </p:cNvPicPr>
          <p:nvPr/>
        </p:nvPicPr>
        <p:blipFill>
          <a:blip r:embed="rId8" cstate="print"/>
          <a:srcRect l="6216" t="4079" r="9584" b="86057"/>
          <a:stretch>
            <a:fillRect/>
          </a:stretch>
        </p:blipFill>
        <p:spPr bwMode="auto">
          <a:xfrm>
            <a:off x="899592" y="188640"/>
            <a:ext cx="7560000" cy="118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Пользователь\Desktop\презентация.jpg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1\Desktop\культура в войне\муз школа\IMG_2556.JPG"/>
          <p:cNvPicPr>
            <a:picLocks noChangeAspect="1" noChangeArrowheads="1"/>
          </p:cNvPicPr>
          <p:nvPr/>
        </p:nvPicPr>
        <p:blipFill>
          <a:blip r:embed="rId3" cstate="print"/>
          <a:srcRect l="6216" t="4079" r="9584" b="86057"/>
          <a:stretch>
            <a:fillRect/>
          </a:stretch>
        </p:blipFill>
        <p:spPr bwMode="auto">
          <a:xfrm>
            <a:off x="755576" y="188640"/>
            <a:ext cx="7560000" cy="118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1\Desktop\газеты старые\209_1802\IMG_2590.JPG"/>
          <p:cNvPicPr>
            <a:picLocks noChangeAspect="1" noChangeArrowheads="1"/>
          </p:cNvPicPr>
          <p:nvPr/>
        </p:nvPicPr>
        <p:blipFill>
          <a:blip r:embed="rId4" cstate="print"/>
          <a:srcRect l="13210" t="5439" r="14570"/>
          <a:stretch>
            <a:fillRect/>
          </a:stretch>
        </p:blipFill>
        <p:spPr bwMode="auto">
          <a:xfrm>
            <a:off x="4932040" y="1412776"/>
            <a:ext cx="3384376" cy="3323579"/>
          </a:xfrm>
          <a:prstGeom prst="rect">
            <a:avLst/>
          </a:prstGeom>
          <a:noFill/>
        </p:spPr>
      </p:pic>
      <p:pic>
        <p:nvPicPr>
          <p:cNvPr id="10" name="Picture 4" descr="C:\Users\1\Desktop\газеты старые\209_1802\IMG_2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869160"/>
            <a:ext cx="4320480" cy="1787785"/>
          </a:xfrm>
          <a:prstGeom prst="rect">
            <a:avLst/>
          </a:prstGeom>
          <a:noFill/>
        </p:spPr>
      </p:pic>
      <p:pic>
        <p:nvPicPr>
          <p:cNvPr id="11" name="Picture 2" descr="C:\Users\1\Desktop\газеты старые\209_1802\IMG_2579.JPG"/>
          <p:cNvPicPr>
            <a:picLocks noChangeAspect="1" noChangeArrowheads="1"/>
          </p:cNvPicPr>
          <p:nvPr/>
        </p:nvPicPr>
        <p:blipFill>
          <a:blip r:embed="rId6" cstate="print"/>
          <a:srcRect r="6216" b="6605"/>
          <a:stretch>
            <a:fillRect/>
          </a:stretch>
        </p:blipFill>
        <p:spPr bwMode="auto">
          <a:xfrm>
            <a:off x="251519" y="1412775"/>
            <a:ext cx="3960441" cy="5260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1255</TotalTime>
  <Words>1267</Words>
  <Application>Microsoft Office PowerPoint</Application>
  <PresentationFormat>Экран (4:3)</PresentationFormat>
  <Paragraphs>112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Апекс</vt:lpstr>
      <vt:lpstr>Подчинив законам военного времени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Афиши</dc:title>
  <dc:creator>1</dc:creator>
  <cp:lastModifiedBy>Пользователь</cp:lastModifiedBy>
  <cp:revision>120</cp:revision>
  <dcterms:created xsi:type="dcterms:W3CDTF">2015-08-13T05:38:20Z</dcterms:created>
  <dcterms:modified xsi:type="dcterms:W3CDTF">2015-08-28T09:34:46Z</dcterms:modified>
</cp:coreProperties>
</file>