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2" r:id="rId22"/>
    <p:sldId id="279" r:id="rId23"/>
    <p:sldId id="280" r:id="rId24"/>
    <p:sldId id="281" r:id="rId25"/>
    <p:sldId id="277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Количественные показатели 2015 и 2016 гг.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кв. 2015 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9.8169325555816811E-17"/>
                  <c:y val="9.3756137625653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читателей</c:v>
                </c:pt>
                <c:pt idx="1">
                  <c:v>Кол-во посещений</c:v>
                </c:pt>
                <c:pt idx="2">
                  <c:v>Посетили массовые мероприятия</c:v>
                </c:pt>
                <c:pt idx="3">
                  <c:v>Дети, посетившие массовые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585</c:v>
                </c:pt>
                <c:pt idx="1">
                  <c:v>5600</c:v>
                </c:pt>
                <c:pt idx="2">
                  <c:v>250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 2016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читателей</c:v>
                </c:pt>
                <c:pt idx="1">
                  <c:v>Кол-во посещений</c:v>
                </c:pt>
                <c:pt idx="2">
                  <c:v>Посетили массовые мероприятия</c:v>
                </c:pt>
                <c:pt idx="3">
                  <c:v>Дети, посетившие массовые мероприятия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786</c:v>
                </c:pt>
                <c:pt idx="1">
                  <c:v>7200</c:v>
                </c:pt>
                <c:pt idx="2">
                  <c:v>772</c:v>
                </c:pt>
                <c:pt idx="3">
                  <c:v>560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81184"/>
        <c:axId val="2782720"/>
      </c:barChart>
      <c:catAx>
        <c:axId val="27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2720"/>
        <c:crosses val="autoZero"/>
        <c:auto val="1"/>
        <c:lblAlgn val="ctr"/>
        <c:lblOffset val="100"/>
        <c:noMultiLvlLbl val="0"/>
      </c:catAx>
      <c:valAx>
        <c:axId val="2782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40CD9-4A46-4D36-B570-A5C5950552EB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ED8C-D409-44ED-B90D-018B1E220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2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363D3D-8C9D-4AED-B701-39DEF7F1A07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AAE6F0-1260-400C-8B69-5E279670C6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152" y="0"/>
            <a:ext cx="8186264" cy="5863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иблиотека</a:t>
            </a:r>
          </a:p>
          <a:p>
            <a:r>
              <a:rPr lang="ru-RU" sz="1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 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ового</a:t>
            </a:r>
            <a:endParaRPr lang="ru-RU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  <a:p>
            <a:r>
              <a:rPr lang="ru-RU" sz="12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    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ипа</a:t>
            </a:r>
            <a:endParaRPr lang="ru-RU" sz="4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76672"/>
            <a:ext cx="1907022" cy="2414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7944" y="5517232"/>
            <a:ext cx="4950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XV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Форум публичных библиотек России 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Библиокараван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– 2016»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4 – 9 сентября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Екатеринбург – Новоуральск – Верхняя Пышма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11341">
            <a:off x="4199830" y="3638262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от теории к практике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8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068960"/>
            <a:ext cx="4574078" cy="3431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574078" cy="3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6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схем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46063"/>
            <a:ext cx="7516812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928688" y="1268413"/>
            <a:ext cx="2109787" cy="1346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908175" y="201453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60659"/>
            <a:ext cx="1095270" cy="1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7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57188" y="428625"/>
            <a:ext cx="803116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i="1">
                <a:latin typeface="Book Antiqua" pitchFamily="18" charset="0"/>
              </a:rPr>
              <a:t>«</a:t>
            </a:r>
            <a:r>
              <a:rPr lang="ru-RU" sz="3200" b="1">
                <a:latin typeface="Book Antiqua" pitchFamily="18" charset="0"/>
              </a:rPr>
              <a:t>Никакая теория, программа или правительственная политика не могут сделать предприятие успешным –</a:t>
            </a:r>
          </a:p>
          <a:p>
            <a:pPr eaLnBrk="1" hangingPunct="1"/>
            <a:r>
              <a:rPr lang="ru-RU" sz="3200" b="1">
                <a:latin typeface="Book Antiqua" pitchFamily="18" charset="0"/>
              </a:rPr>
              <a:t> это могут сделать только люди»</a:t>
            </a:r>
          </a:p>
          <a:p>
            <a:pPr algn="r" eaLnBrk="1" hangingPunct="1"/>
            <a:r>
              <a:rPr lang="ru-RU" sz="2000"/>
              <a:t> Акио Морита</a:t>
            </a:r>
          </a:p>
        </p:txBody>
      </p:sp>
      <p:pic>
        <p:nvPicPr>
          <p:cNvPr id="33795" name="Рисунок 2" descr="our-dedic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3213100"/>
            <a:ext cx="4429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1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754063"/>
            <a:ext cx="80232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5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246337"/>
            <a:ext cx="7516456" cy="661166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347864" y="2996952"/>
            <a:ext cx="2253426" cy="1130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46732" y="35644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80854" y="4869160"/>
            <a:ext cx="2253426" cy="1130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92053" y="48691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60659"/>
            <a:ext cx="1095270" cy="1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БНТ должна быть готовой </a:t>
            </a:r>
            <a:r>
              <a:rPr lang="ru-RU" sz="2800" dirty="0">
                <a:latin typeface="Book Antiqua" pitchFamily="18" charset="0"/>
              </a:rPr>
              <a:t>к воплощению идей самих </a:t>
            </a:r>
            <a:r>
              <a:rPr lang="ru-RU" sz="2800" dirty="0" smtClean="0">
                <a:latin typeface="Book Antiqua" pitchFamily="18" charset="0"/>
              </a:rPr>
              <a:t>читателей.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>Наша цель: формирование </a:t>
            </a:r>
            <a:r>
              <a:rPr lang="ru-RU" sz="2800" dirty="0">
                <a:latin typeface="Book Antiqua" pitchFamily="18" charset="0"/>
              </a:rPr>
              <a:t>сообщества активистов </a:t>
            </a:r>
            <a:r>
              <a:rPr lang="ru-RU" sz="2800" dirty="0" smtClean="0">
                <a:latin typeface="Book Antiqua" pitchFamily="18" charset="0"/>
              </a:rPr>
              <a:t>библиотеки, которые  будут реализовывать  </a:t>
            </a:r>
            <a:r>
              <a:rPr lang="ru-RU" sz="2800" dirty="0">
                <a:latin typeface="Book Antiqua" pitchFamily="18" charset="0"/>
              </a:rPr>
              <a:t>СВОИ идеи на базе библиотеки.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84984"/>
            <a:ext cx="4286250" cy="33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62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Метафорический образ библиотеки как 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сказочной избушки на курьих ножках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, которая «разворачивается» к конкретной категории пользователей той стороной своей деятельности, которая  в данный момент для них наиболее значима.</a:t>
            </a:r>
          </a:p>
        </p:txBody>
      </p:sp>
      <p:pic>
        <p:nvPicPr>
          <p:cNvPr id="4" name="Рисунок 3" descr="352278_origi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3143248"/>
            <a:ext cx="3175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3571876"/>
            <a:ext cx="41408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Или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itchFamily="18" charset="0"/>
              </a:rPr>
              <a:t>Выручай-комната</a:t>
            </a:r>
            <a:endParaRPr lang="ru-RU" sz="2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en-US" sz="2800" b="1" i="1" dirty="0" smtClean="0">
                <a:solidFill>
                  <a:srgbClr val="002060"/>
                </a:solidFill>
                <a:latin typeface="Book Antiqua" pitchFamily="18" charset="0"/>
              </a:rPr>
              <a:t>Room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itchFamily="18" charset="0"/>
              </a:rPr>
              <a:t>of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itchFamily="18" charset="0"/>
              </a:rPr>
              <a:t>requirement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3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83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380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971600" y="692150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rPr>
              <a:t>«Библиотека должна быть „</a:t>
            </a:r>
            <a:r>
              <a:rPr lang="ru-RU" sz="3200" b="1" dirty="0" err="1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rPr>
              <a:t>секси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rPr>
              <a:t>“ -  привлекать и удивлять, предлагать то, чего читатели не ожидают…»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9939" name="Picture 2" descr="http://pressa.today/wp-content/uploads/2015/07/umerla-ekaterina-genieva-prichina-smerti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8326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84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64672774"/>
              </p:ext>
            </p:extLst>
          </p:nvPr>
        </p:nvGraphicFramePr>
        <p:xfrm>
          <a:off x="1028700" y="571501"/>
          <a:ext cx="71151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162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527" y="155679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«Общедоступные библиотеки должны стать центрами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культурного 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просвещения и воспитания…, 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в совершенстве использовать современные 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информационно-коммуникативные технологии,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предоставлять информационные услуги 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в различных сферах общественной жизни, 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создавать собственный краеведческий контент,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отражающий местную историю»  </a:t>
            </a:r>
          </a:p>
          <a:p>
            <a:pPr algn="r"/>
            <a:r>
              <a:rPr lang="ru-RU" sz="2400" dirty="0">
                <a:latin typeface="Georgia" pitchFamily="18" charset="0"/>
              </a:rPr>
              <a:t>(Модельный стандарт </a:t>
            </a:r>
            <a:endParaRPr lang="ru-RU" sz="2400" dirty="0" smtClean="0">
              <a:latin typeface="Georgia" pitchFamily="18" charset="0"/>
            </a:endParaRPr>
          </a:p>
          <a:p>
            <a:pPr algn="r"/>
            <a:r>
              <a:rPr lang="ru-RU" sz="2400" dirty="0" smtClean="0">
                <a:latin typeface="Georgia" pitchFamily="18" charset="0"/>
              </a:rPr>
              <a:t>деятельности </a:t>
            </a:r>
            <a:r>
              <a:rPr lang="ru-RU" sz="2400" dirty="0">
                <a:latin typeface="Georgia" pitchFamily="18" charset="0"/>
              </a:rPr>
              <a:t>общедоступной библиотеки)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60659"/>
            <a:ext cx="1095270" cy="1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6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05291" cy="63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529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118313" cy="34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637129" cy="339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804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08987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23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08988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519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415337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9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15337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9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66967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Picture 11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8640"/>
            <a:ext cx="8898673" cy="609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4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139" y="903930"/>
            <a:ext cx="8843012" cy="589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78" y="404664"/>
            <a:ext cx="1068515" cy="1625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16632"/>
            <a:ext cx="728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Концепция работы библиотеки п. Боголюбово</a:t>
            </a:r>
            <a:endParaRPr lang="ru-RU" sz="24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58" y="662525"/>
            <a:ext cx="1931213" cy="1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0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44" y="246337"/>
            <a:ext cx="7516456" cy="661166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843808" y="1340768"/>
            <a:ext cx="4214068" cy="1346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15523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3356992"/>
            <a:ext cx="1944216" cy="1109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68046" y="39117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78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39" y="40341"/>
            <a:ext cx="4680606" cy="11846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80728"/>
            <a:ext cx="7582830" cy="475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1037">
            <a:off x="5216557" y="2708920"/>
            <a:ext cx="3769570" cy="40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6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96" y="1422587"/>
            <a:ext cx="5819775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990" y="208112"/>
            <a:ext cx="4680520" cy="9088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Ремонт и обновление МТБ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49439" y="1556792"/>
            <a:ext cx="2016224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49687" y="954305"/>
            <a:ext cx="1080120" cy="6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5157192"/>
            <a:ext cx="8604955" cy="16878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Комплекс мер по реформированию системы методов и подходов в работе с населением =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Новая концепция деятельности сельской библиотеки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2627784" y="2348880"/>
            <a:ext cx="3672408" cy="25202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131840" y="486916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17706"/>
            <a:ext cx="1095270" cy="1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809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Изменение визуального оформления библиотеки, создания комфортного пространства, среды для творческого и духовного развития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личности 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Привлечение 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внимания жителей поселка и всего поселения к инновационным изменениям, происходящим в работе нашей библиотеки, поднятие престижа библиотеки</a:t>
            </a:r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/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Предоставление пространства для рекреации и самообразования 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интеллектуального досуга 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Объединение людей разных возрастных, социальных и национальных  групп на базе клубов внутри библиотеки 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Привлечение новых читателей, пропаганда чтения и книги.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332656"/>
            <a:ext cx="828091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Задачи, стоящие  перед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библиотекой нового типа:</a:t>
            </a:r>
            <a:endParaRPr lang="ru-R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1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996952"/>
            <a:ext cx="4574078" cy="3431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574078" cy="3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305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rita</cp:lastModifiedBy>
  <cp:revision>11</cp:revision>
  <dcterms:created xsi:type="dcterms:W3CDTF">2016-09-03T08:45:53Z</dcterms:created>
  <dcterms:modified xsi:type="dcterms:W3CDTF">2016-09-09T06:15:25Z</dcterms:modified>
</cp:coreProperties>
</file>