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9" r:id="rId11"/>
    <p:sldId id="280" r:id="rId12"/>
    <p:sldId id="268" r:id="rId13"/>
    <p:sldId id="276" r:id="rId14"/>
    <p:sldId id="277" r:id="rId15"/>
    <p:sldId id="266" r:id="rId16"/>
    <p:sldId id="271" r:id="rId17"/>
    <p:sldId id="282" r:id="rId18"/>
    <p:sldId id="286" r:id="rId19"/>
    <p:sldId id="272" r:id="rId20"/>
    <p:sldId id="283" r:id="rId21"/>
    <p:sldId id="278" r:id="rId22"/>
    <p:sldId id="287" r:id="rId23"/>
    <p:sldId id="270" r:id="rId24"/>
    <p:sldId id="284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3300"/>
    <a:srgbClr val="EFE525"/>
    <a:srgbClr val="A5BD57"/>
    <a:srgbClr val="E2E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248045906439652"/>
          <c:y val="0.27240247344325408"/>
          <c:w val="0.87751954093560347"/>
          <c:h val="0.433844502231619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до 14 лет</c:v>
                </c:pt>
                <c:pt idx="1">
                  <c:v>от 15 до 18 лет</c:v>
                </c:pt>
                <c:pt idx="2">
                  <c:v>от 19 до 24 лет</c:v>
                </c:pt>
                <c:pt idx="3">
                  <c:v>от 25 до 35 лет</c:v>
                </c:pt>
                <c:pt idx="4">
                  <c:v>от 36 до 45 лет</c:v>
                </c:pt>
                <c:pt idx="5">
                  <c:v>от 46 до 55 лет</c:v>
                </c:pt>
                <c:pt idx="6">
                  <c:v>более 55 лет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7</c:v>
                </c:pt>
                <c:pt idx="1">
                  <c:v>9</c:v>
                </c:pt>
                <c:pt idx="2">
                  <c:v>5</c:v>
                </c:pt>
                <c:pt idx="3">
                  <c:v>7</c:v>
                </c:pt>
                <c:pt idx="4">
                  <c:v>18</c:v>
                </c:pt>
                <c:pt idx="5">
                  <c:v>18</c:v>
                </c:pt>
                <c:pt idx="6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2090584929274799E-2"/>
          <c:y val="0.77102889871617331"/>
          <c:w val="0.96764141879080146"/>
          <c:h val="0.1490347765281577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Посещение Центров общественного доступа к социально</a:t>
            </a:r>
            <a:r>
              <a:rPr lang="ru-RU" sz="1600" baseline="0">
                <a:latin typeface="Times New Roman" pitchFamily="18" charset="0"/>
                <a:cs typeface="Times New Roman" pitchFamily="18" charset="0"/>
              </a:rPr>
              <a:t> значимой информации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9233928490358412E-2"/>
          <c:y val="0.32377477143738581"/>
          <c:w val="0.53329861722556915"/>
          <c:h val="0.675974366840515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Посещение библоитеки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chemeClr val="accent4"/>
              </a:solidFill>
            </c:spPr>
          </c:dPt>
          <c:dPt>
            <c:idx val="3"/>
            <c:bubble3D val="0"/>
            <c:explosion val="24"/>
            <c:spPr>
              <a:solidFill>
                <a:schemeClr val="accent2"/>
              </a:solidFill>
            </c:spPr>
          </c:dPt>
          <c:dPt>
            <c:idx val="4"/>
            <c:bubble3D val="0"/>
            <c:explosion val="23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Каждый день</c:v>
                </c:pt>
                <c:pt idx="1">
                  <c:v>Несколько раз в неделю</c:v>
                </c:pt>
                <c:pt idx="2">
                  <c:v>Раз в неделю</c:v>
                </c:pt>
                <c:pt idx="3">
                  <c:v>Нескольrо раз в месяц</c:v>
                </c:pt>
                <c:pt idx="4">
                  <c:v>Раз в месяц</c:v>
                </c:pt>
                <c:pt idx="5">
                  <c:v>Раз в год</c:v>
                </c:pt>
                <c:pt idx="6">
                  <c:v>Не посещаю</c:v>
                </c:pt>
                <c:pt idx="7">
                  <c:v>Свой вариант ответа</c:v>
                </c:pt>
                <c:pt idx="8">
                  <c:v>Нет ответа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</c:v>
                </c:pt>
                <c:pt idx="1">
                  <c:v>20</c:v>
                </c:pt>
                <c:pt idx="2">
                  <c:v>8</c:v>
                </c:pt>
                <c:pt idx="3">
                  <c:v>26</c:v>
                </c:pt>
                <c:pt idx="4">
                  <c:v>14</c:v>
                </c:pt>
                <c:pt idx="5">
                  <c:v>3</c:v>
                </c:pt>
                <c:pt idx="6">
                  <c:v>7</c:v>
                </c:pt>
                <c:pt idx="7">
                  <c:v>6</c:v>
                </c:pt>
                <c:pt idx="8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042183190197698"/>
          <c:y val="0.26386219510463627"/>
          <c:w val="0.35091917820617252"/>
          <c:h val="0.7361379031865048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13.11.2015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emf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r"/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)</a:t>
            </a:r>
            <a:r>
              <a:rPr lang="ru-RU" sz="1200" dirty="0">
                <a:solidFill>
                  <a:schemeClr val="bg2">
                    <a:lumMod val="50000"/>
                  </a:schemeClr>
                </a:solidFill>
                <a:effectLst/>
              </a:rPr>
              <a:t/>
            </a:r>
            <a:br>
              <a:rPr lang="ru-RU" sz="12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endParaRPr lang="ru-RU" sz="1200" dirty="0">
              <a:solidFill>
                <a:schemeClr val="bg2">
                  <a:lumMod val="50000"/>
                </a:schemeClr>
              </a:solidFill>
              <a:effectLst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</a:t>
            </a:r>
            <a:r>
              <a:rPr lang="ru-RU" sz="3200" b="1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общественного доступа </a:t>
            </a:r>
            <a:endParaRPr lang="en-US" sz="32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</a:t>
            </a:r>
            <a:r>
              <a:rPr lang="ru-RU" sz="3200" b="1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 значимой информации </a:t>
            </a:r>
            <a:endParaRPr lang="en-US" sz="32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</a:t>
            </a:r>
            <a:r>
              <a:rPr lang="ru-RU" sz="3200" b="1" dirty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«Публичная библиотека» НГО</a:t>
            </a:r>
          </a:p>
          <a:p>
            <a:pPr marL="0" indent="0" algn="r">
              <a:buNone/>
            </a:pPr>
            <a:endParaRPr lang="en-US" sz="1800" b="1" i="1" dirty="0" smtClean="0"/>
          </a:p>
          <a:p>
            <a:pPr marL="0" indent="0" algn="r">
              <a:buNone/>
            </a:pPr>
            <a:endParaRPr lang="en-US" sz="1800" b="1" i="1" dirty="0"/>
          </a:p>
          <a:p>
            <a:pPr marL="0" indent="0" algn="r">
              <a:buNone/>
            </a:pPr>
            <a:endParaRPr lang="ru-RU" sz="1800" b="1" i="1" dirty="0" smtClean="0"/>
          </a:p>
          <a:p>
            <a:pPr marL="0" indent="0" algn="r">
              <a:buNone/>
            </a:pPr>
            <a:r>
              <a:rPr lang="ru-RU" sz="1800" b="1" i="1" dirty="0" smtClean="0"/>
              <a:t>Степанова Юлия Леонидовна,</a:t>
            </a:r>
            <a:endParaRPr lang="ru-RU" sz="1800" b="1" i="1" dirty="0"/>
          </a:p>
          <a:p>
            <a:pPr marL="0" indent="0" algn="r">
              <a:buNone/>
            </a:pPr>
            <a:r>
              <a:rPr lang="ru-RU" sz="1400" i="1" dirty="0"/>
              <a:t>заведующая Центром общественного доступа к социально значимой информации </a:t>
            </a:r>
            <a:endParaRPr lang="ru-RU" sz="1400" i="1" dirty="0" smtClean="0"/>
          </a:p>
          <a:p>
            <a:pPr marL="0" indent="0" algn="r">
              <a:buNone/>
            </a:pPr>
            <a:r>
              <a:rPr lang="ru-RU" sz="1400" i="1" dirty="0" smtClean="0"/>
              <a:t>Центральной </a:t>
            </a:r>
            <a:r>
              <a:rPr lang="ru-RU" sz="1400" i="1" dirty="0"/>
              <a:t>публичной </a:t>
            </a:r>
            <a:r>
              <a:rPr lang="ru-RU" sz="1400" i="1" dirty="0" smtClean="0"/>
              <a:t>библиотеки</a:t>
            </a:r>
            <a:endParaRPr lang="en-US" sz="1400" i="1" dirty="0" smtClean="0"/>
          </a:p>
          <a:p>
            <a:pPr marL="0" indent="0" algn="r">
              <a:buNone/>
            </a:pPr>
            <a:r>
              <a:rPr lang="ru-RU" sz="1400" i="1" dirty="0" smtClean="0"/>
              <a:t>МБУК «Публичная библиотека» НГО </a:t>
            </a:r>
            <a:endParaRPr lang="ru-RU" sz="14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28604"/>
            <a:ext cx="82868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Российский научно-практический семинар </a:t>
            </a:r>
            <a:b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«Центры общественного доступа и формирование информационной культуры общества»</a:t>
            </a:r>
            <a:b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(11-12 ноября 2015, </a:t>
            </a:r>
            <a:r>
              <a:rPr lang="ru-RU" sz="1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Новоуральск</a:t>
            </a:r>
            <a:r>
              <a:rPr lang="en-US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0190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«Какую помощь Вы бы хотели получать в Центре общественного доступа к социально значимой информации?»</a:t>
            </a: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0" y="1628800"/>
            <a:ext cx="6534472" cy="2247424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ru-RU" dirty="0"/>
              <a:t>Помощь в поиске работы</a:t>
            </a:r>
            <a:endParaRPr lang="ru-RU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/>
              <a:t>Помощь в оформлении документов</a:t>
            </a:r>
            <a:endParaRPr lang="ru-RU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/>
              <a:t>Помощь в значимой информации</a:t>
            </a:r>
            <a:endParaRPr lang="ru-RU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/>
              <a:t>Помощь с домашним заданием</a:t>
            </a:r>
            <a:endParaRPr lang="ru-RU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/>
              <a:t>Помощь юриста</a:t>
            </a:r>
            <a:endParaRPr lang="ru-RU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/>
              <a:t>Обучение компьютерной грамотности</a:t>
            </a:r>
            <a:endParaRPr lang="ru-RU" sz="1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ru-RU" dirty="0"/>
              <a:t>Консультации по заполнению форм</a:t>
            </a:r>
            <a:endParaRPr lang="ru-RU" sz="1400" dirty="0"/>
          </a:p>
        </p:txBody>
      </p:sp>
      <p:pic>
        <p:nvPicPr>
          <p:cNvPr id="6146" name="Picture 2" descr="Центр общественного доступа к социально значимой информ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3576239" cy="2384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6" descr="D:\cod57\Desktop\для презентации\для презентации 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761056" y="4208305"/>
            <a:ext cx="4824536" cy="2702588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16832"/>
            <a:ext cx="3733800" cy="248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5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76672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«Ваши предложения по работе Центра общественного доступа к социально значимой информации»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700808"/>
            <a:ext cx="7704856" cy="1940957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«Больше компьютеров»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/>
              <a:t>«Сделать доступ в Интернет с 9.00 до 21.00»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«Хотя </a:t>
            </a:r>
            <a:r>
              <a:rPr lang="ru-RU" dirty="0"/>
              <a:t>бы раз 4 месяца освещать изменения в </a:t>
            </a:r>
            <a:r>
              <a:rPr lang="ru-RU" dirty="0" smtClean="0"/>
              <a:t>социальной политике </a:t>
            </a:r>
            <a:r>
              <a:rPr lang="ru-RU" dirty="0"/>
              <a:t>в городе и </a:t>
            </a:r>
            <a:r>
              <a:rPr lang="ru-RU" dirty="0" smtClean="0"/>
              <a:t>государстве»</a:t>
            </a:r>
            <a:endParaRPr lang="ru-RU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/>
              <a:t>«Больше </a:t>
            </a:r>
            <a:r>
              <a:rPr lang="ru-RU" dirty="0"/>
              <a:t>позитива, креатива</a:t>
            </a:r>
            <a:r>
              <a:rPr lang="ru-RU" dirty="0" smtClean="0"/>
              <a:t>!»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2" r="4141"/>
          <a:stretch/>
        </p:blipFill>
        <p:spPr bwMode="auto">
          <a:xfrm>
            <a:off x="6453963" y="2637718"/>
            <a:ext cx="2530549" cy="2889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d:\user\Desktop\Аттестация\Фото\DSC0139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6"/>
          <a:stretch/>
        </p:blipFill>
        <p:spPr bwMode="auto">
          <a:xfrm>
            <a:off x="107504" y="4149080"/>
            <a:ext cx="5940425" cy="176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443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83568" y="620688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 Центров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общественного доступа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846289"/>
            <a:ext cx="74888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ln>
                  <a:solidFill>
                    <a:schemeClr val="tx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 предоставление доступа к электронным ресурсам органов власти,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ln>
                  <a:solidFill>
                    <a:schemeClr val="tx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Гражданско-правовое просвещение и информирование граждан,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ln>
                  <a:solidFill>
                    <a:schemeClr val="tx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социально значимой информации,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ln>
                  <a:solidFill>
                    <a:schemeClr val="tx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компьютерной </a:t>
            </a:r>
            <a:r>
              <a:rPr lang="ru-RU" sz="2000" dirty="0" smtClean="0">
                <a:ln>
                  <a:solidFill>
                    <a:schemeClr val="tx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грамотности, </a:t>
            </a:r>
            <a:endParaRPr lang="ru-RU" sz="2000" dirty="0">
              <a:ln>
                <a:solidFill>
                  <a:schemeClr val="tx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>
                <a:ln>
                  <a:solidFill>
                    <a:schemeClr val="tx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Потребительское </a:t>
            </a:r>
            <a:r>
              <a:rPr lang="ru-RU" sz="2000" dirty="0" smtClean="0">
                <a:ln>
                  <a:solidFill>
                    <a:schemeClr val="tx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просвещение.</a:t>
            </a:r>
            <a:endParaRPr lang="ru-RU" sz="2000" dirty="0">
              <a:ln>
                <a:solidFill>
                  <a:schemeClr val="tx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9" name="Picture 3" descr="C:\Users\cod57\ФОТО БИБЛ МЕРОПРИЯТИ\ЦОД\Ярмарка образования\IMAG3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3822"/>
            <a:ext cx="3118259" cy="1864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4" descr="C:\Users\cod57\ФОТО БИБЛ МЕРОПРИЯТИ\ЦОД\Ярмарка образования\IMAG35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59" y="4924055"/>
            <a:ext cx="3118258" cy="1864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6" name="Picture 2" descr="D:\cod56\Desktop\ЦОД Документы\ФОТО ЦОД\30 сентября 2015 Неделя правовой грамонтности пенсионера\IMG_0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40" y="4358502"/>
            <a:ext cx="3240360" cy="2430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6198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zkx-vyborg.ru/uploads/posts/2012-07/1342770491_pravitelst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819"/>
            <a:ext cx="9145913" cy="609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450504" y="4869160"/>
            <a:ext cx="914400" cy="10801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https://upload.wikimedia.org/wikipedia/commons/thumb/4/40/Coat_of_Arms_of_Sverdlovsk_oblast.svg/250px-Coat_of_Arms_of_Sverdlovsk_oblas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4748"/>
            <a:ext cx="1800200" cy="128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Картинки по запросу герб новоураль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Картинки по запросу герб новоуральск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0" name="Picture 10" descr="http://www.heraldicum.ru/russia/subjects/towns/images/novour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77172"/>
            <a:ext cx="1151591" cy="162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7937"/>
            <a:ext cx="69482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и предоставление доступа к электронным ресурсам органов власти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3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tatic.gosuslugi.ru/cms/htdocs/0/0/0/0/0/0/0/0/0/1022_157_smal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7" y="395042"/>
            <a:ext cx="4130769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groteck.ru/attachments/news01/84280/90d8cddc25f17f52f0dfee6246634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68" y="0"/>
            <a:ext cx="5013232" cy="241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minsvyaz.ru/uploaded/photos/snimok-ekrana-2015-05-29-v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6" y="2249488"/>
            <a:ext cx="916829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3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H:\Мероприятие Конституция\IMAG5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573016"/>
            <a:ext cx="5474973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173525"/>
            <a:ext cx="2847144" cy="2027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835695" y="2877232"/>
            <a:ext cx="6192689" cy="69578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информационного общества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55065" y="128809"/>
            <a:ext cx="4663869" cy="2795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1" y="260648"/>
            <a:ext cx="52920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Гражданско-правовое просвещение и информирование граждан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857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od57\ФОТО БИБЛ МЕРОПРИЯТИ\ЦОД\15 января\ПФР\ПФР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891" y="116632"/>
            <a:ext cx="2208404" cy="36836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3" descr="C:\Users\cod57\ФОТО БИБЛ МЕРОПРИЯТИ\ЦОД\15 января\ВТБ 24\ВТБ 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99592" y="3346334"/>
            <a:ext cx="4320219" cy="3371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69" y="3775434"/>
            <a:ext cx="3636159" cy="2728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cod56\Desktop\ЦОД Документы\ФОТО ЦОД\День гражданина 2015\20150521_1058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8"/>
          <a:stretch/>
        </p:blipFill>
        <p:spPr bwMode="auto">
          <a:xfrm rot="10800000">
            <a:off x="2463536" y="116634"/>
            <a:ext cx="4191001" cy="2876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6021288"/>
            <a:ext cx="3248418" cy="21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cod57\ФОТО БИБЛ МЕРОПРИЯТИ\ЦОД\15 января\Сбербанк РФ\SN15539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75994" y="104294"/>
            <a:ext cx="2134538" cy="3580452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419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od56\Desktop\ЦОД Документы\ФОТО ЦОД\30 сентября 2015 Неделя правовой грамонтности пенсионера\IMG_0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4"/>
            <a:ext cx="5270572" cy="3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09846" y="0"/>
            <a:ext cx="4034154" cy="2824085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2" name="Picture 2" descr="H:\IMAG0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349" y="3890643"/>
            <a:ext cx="5003651" cy="2992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" y="3699030"/>
            <a:ext cx="4395029" cy="3296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29" y="2860379"/>
            <a:ext cx="6887418" cy="109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cod57\ФОТО БИБЛ МЕРОПРИЯТИ\ЦОД\15 января\ЦЕНТР ЗАНЯТОСТИ\ЦЗ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83340"/>
            <a:ext cx="3951517" cy="2250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917494" y="328384"/>
            <a:ext cx="35981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ДНИ ИНФОРМАЦИИ</a:t>
            </a:r>
            <a:endParaRPr lang="ru-RU" sz="2600" b="1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95067" y="5013176"/>
            <a:ext cx="4248472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гражданина информационного общества»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D:\cod56\Desktop\ЦОД Документы\ФОТО ЦОД\1 сентября 2015\20150901_100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2388">
            <a:off x="271867" y="249741"/>
            <a:ext cx="4114631" cy="2314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4572000" y="1268760"/>
            <a:ext cx="2889252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Безопасный интернет»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28472" y="3112609"/>
            <a:ext cx="3208822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защиты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 потребителей»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8093"/>
            <a:ext cx="4392487" cy="300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7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r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78" y="3617639"/>
            <a:ext cx="9171168" cy="324036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404" y="7937"/>
            <a:ext cx="5148063" cy="154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culture-ural.ru/images/h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25" y="1606378"/>
            <a:ext cx="6210741" cy="12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ravdom44.ru/templates/upravdom/images/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431" y="2882449"/>
            <a:ext cx="1513671" cy="10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Главн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089"/>
            <a:ext cx="4278609" cy="101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Театр музыки драммы и комед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1" descr="Театр музыки драммы и комеди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16" y="2882448"/>
            <a:ext cx="4444250" cy="100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9" y="2768655"/>
            <a:ext cx="3096469" cy="1231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 descr="http://www.nkcson.ru/images/stories/img/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4768" y="4365104"/>
            <a:ext cx="648072" cy="97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6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" y="1232"/>
            <a:ext cx="9036495" cy="688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4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831640"/>
            <a:ext cx="8064896" cy="28069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Courier New" pitchFamily="49" charset="0"/>
              <a:buChar char="o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О деятельности органов государственной и муниципальной власти</a:t>
            </a:r>
          </a:p>
          <a:p>
            <a:pPr marL="285750" lvl="0" indent="-285750">
              <a:lnSpc>
                <a:spcPct val="140000"/>
              </a:lnSpc>
              <a:buFont typeface="Courier New" pitchFamily="49" charset="0"/>
              <a:buChar char="o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Пенсионное обеспечение</a:t>
            </a:r>
          </a:p>
          <a:p>
            <a:pPr marL="285750" lvl="0" indent="-285750">
              <a:lnSpc>
                <a:spcPct val="140000"/>
              </a:lnSpc>
              <a:buFont typeface="Courier New" pitchFamily="49" charset="0"/>
              <a:buChar char="o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Жилищно-коммунальные услуги</a:t>
            </a:r>
          </a:p>
          <a:p>
            <a:pPr marL="285750" lvl="0" indent="-285750">
              <a:lnSpc>
                <a:spcPct val="140000"/>
              </a:lnSpc>
              <a:buFont typeface="Courier New" pitchFamily="49" charset="0"/>
              <a:buChar char="o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Льготы для различных групп населения</a:t>
            </a:r>
          </a:p>
          <a:p>
            <a:pPr marL="285750" lvl="0" indent="-285750">
              <a:lnSpc>
                <a:spcPct val="140000"/>
              </a:lnSpc>
              <a:buFont typeface="Courier New" pitchFamily="49" charset="0"/>
              <a:buChar char="o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Защита прав потребителей</a:t>
            </a:r>
          </a:p>
          <a:p>
            <a:pPr marL="285750" lvl="0" indent="-285750">
              <a:lnSpc>
                <a:spcPct val="140000"/>
              </a:lnSpc>
              <a:buFont typeface="Courier New" pitchFamily="49" charset="0"/>
              <a:buChar char="o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Образовательные услуги</a:t>
            </a:r>
          </a:p>
          <a:p>
            <a:pPr marL="285750" lvl="0" indent="-285750">
              <a:lnSpc>
                <a:spcPct val="140000"/>
              </a:lnSpc>
              <a:buFont typeface="Courier New" pitchFamily="49" charset="0"/>
              <a:buChar char="o"/>
            </a:pPr>
            <a:r>
              <a:rPr lang="ru-RU" b="1" dirty="0">
                <a:solidFill>
                  <a:schemeClr val="bg1"/>
                </a:solidFill>
                <a:latin typeface="Times New Roman" pitchFamily="18"/>
                <a:cs typeface="Times New Roman" pitchFamily="18"/>
              </a:rPr>
              <a:t>Вопросы здравоохранения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1484784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АКТУАЛЬНЫЕ ТЕМЫ: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d:\Desktop\РАБОТА\20151110_131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17032"/>
            <a:ext cx="5161251" cy="2903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683568" y="404664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 значимой информации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5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cod57\Desktop\МОИ ДОКУМЕНТЫ\Р А Б О Т А\ШКОЛА КОМПЬЮТЕРНОЙ ГРАМОТНОСТИ\ФОТО\IMAG28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6376" y="740484"/>
            <a:ext cx="4483458" cy="2898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70" y="3814156"/>
            <a:ext cx="4056639" cy="3043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cod56\Desktop\Школа КГ\фото группа апрель-май-июнь 2014\IMAG0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337" y="740485"/>
            <a:ext cx="4903114" cy="293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D:\cod56\Desktop\Школа КГ\фото группа апрель-май-июнь 2014\IMAG06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76" y="3686758"/>
            <a:ext cx="5302732" cy="3171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1979712" y="3284984"/>
            <a:ext cx="6372708" cy="5760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«Школа компьютерной грамотности»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90" y="116632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компьютерной грамотности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1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6"/>
          <p:cNvPicPr>
            <a:picLocks noChangeAspect="1" noChangeArrowheads="1"/>
          </p:cNvPicPr>
          <p:nvPr/>
        </p:nvPicPr>
        <p:blipFill>
          <a:blip r:embed="rId2"/>
          <a:srcRect t="10461"/>
          <a:stretch>
            <a:fillRect/>
          </a:stretch>
        </p:blipFill>
        <p:spPr bwMode="auto">
          <a:xfrm>
            <a:off x="4703085" y="247799"/>
            <a:ext cx="4412706" cy="246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323528" y="241687"/>
            <a:ext cx="7929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Реклама ресурсов, услуг и деятельности Центров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D:\!обмен\2015_11_10\IMG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r="-802" b="4045"/>
          <a:stretch/>
        </p:blipFill>
        <p:spPr bwMode="auto">
          <a:xfrm>
            <a:off x="6933215" y="2352948"/>
            <a:ext cx="1741971" cy="4477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White">
          <a:xfrm>
            <a:off x="4427984" y="2063611"/>
            <a:ext cx="1897560" cy="2528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6250" r="8562"/>
          <a:stretch/>
        </p:blipFill>
        <p:spPr bwMode="auto">
          <a:xfrm rot="10800000">
            <a:off x="9396536" y="7317432"/>
            <a:ext cx="3897326" cy="232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2"/>
          <a:stretch/>
        </p:blipFill>
        <p:spPr bwMode="auto">
          <a:xfrm>
            <a:off x="0" y="836713"/>
            <a:ext cx="4245669" cy="37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content.xx.fbcdn.net/hphotos-xfa1/t31.0-8/s720x720/12238296_1525352947780872_583160244134099424_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" y="4717400"/>
            <a:ext cx="5472608" cy="211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24" y="-819472"/>
            <a:ext cx="515489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92696"/>
            <a:ext cx="919787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3" y="3933056"/>
            <a:ext cx="6519467" cy="107721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развития </a:t>
            </a:r>
          </a:p>
          <a:p>
            <a:pPr algn="r"/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Центров общественного доступа </a:t>
            </a:r>
            <a:r>
              <a:rPr lang="ru-RU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96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артинки по запросу финансовая грамотность населения проек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712" y="2422102"/>
            <a:ext cx="2103115" cy="309634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447" y="0"/>
            <a:ext cx="4616553" cy="121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goodideasfund.ru/wp-content/uploads/Header_Start-580x3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237" y="3125954"/>
            <a:ext cx="5666459" cy="378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" y="4231800"/>
            <a:ext cx="3800440" cy="252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575" y="1412776"/>
            <a:ext cx="84843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финансов Российской Федерации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Содействие повышению уровня финансовой грамотности населения и развитию финансового образования в Российской Федерации»</a:t>
            </a:r>
          </a:p>
        </p:txBody>
      </p:sp>
    </p:spTree>
    <p:extLst>
      <p:ext uri="{BB962C8B-B14F-4D97-AF65-F5344CB8AC3E}">
        <p14:creationId xmlns:p14="http://schemas.microsoft.com/office/powerpoint/2010/main" val="210467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od56\Desktop\IMG_32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9"/>
          <a:stretch/>
        </p:blipFill>
        <p:spPr bwMode="auto">
          <a:xfrm>
            <a:off x="2378219" y="2204864"/>
            <a:ext cx="6473364" cy="4527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4" name="Picture 4" descr="Мы-Едины!Мы-Команда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213"/>
            <a:ext cx="3131840" cy="313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689137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общественного доступа к социально значимой информации </a:t>
            </a:r>
          </a:p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Новоуральского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городского округа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86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28600"/>
            <a:ext cx="8784976" cy="758952"/>
          </a:xfrm>
          <a:noFill/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Центров общественного доступа </a:t>
            </a:r>
            <a:br>
              <a:rPr lang="ru-RU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социально значимой информации </a:t>
            </a:r>
            <a:b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МБУК «Публичная библиотека» НГО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64" y="1196752"/>
            <a:ext cx="2641094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\\Okp-57\!обмен\!!!ОКПиВС\Бабушкина\фото\на сайт\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808" y="1196752"/>
            <a:ext cx="357919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cod56\Desktop\ЦОД Документы\ФОТО ЦОД\ЦОД Починок\Новая папка (4)\DSC04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84" y="4342771"/>
            <a:ext cx="3435640" cy="228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64904"/>
            <a:ext cx="336838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4" r="24719"/>
          <a:stretch>
            <a:fillRect/>
          </a:stretch>
        </p:blipFill>
        <p:spPr bwMode="auto">
          <a:xfrm>
            <a:off x="323528" y="4293096"/>
            <a:ext cx="3096344" cy="211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0192" y="2830549"/>
            <a:ext cx="2843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ФИЛИАЛ «ЧИТАЙ-ГОРОД»</a:t>
            </a:r>
          </a:p>
          <a:p>
            <a:pPr algn="ctr"/>
            <a:r>
              <a:rPr lang="ru-RU" sz="1400" dirty="0" smtClean="0"/>
              <a:t>17 сентября 2014 года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-272358" y="3107548"/>
            <a:ext cx="3400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ФИЛИАЛ</a:t>
            </a:r>
          </a:p>
          <a:p>
            <a:pPr algn="ctr"/>
            <a:r>
              <a:rPr lang="ru-RU" sz="1400" dirty="0" smtClean="0"/>
              <a:t> «ДЕТСКАЯ БИБЛИОТЕКА»</a:t>
            </a:r>
          </a:p>
          <a:p>
            <a:pPr algn="ctr"/>
            <a:r>
              <a:rPr lang="ru-RU" sz="1400" dirty="0" smtClean="0"/>
              <a:t>18 декабря 2013 года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372562" y="4145304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ЦЕНТРАЛЬНАЯ ПУБЛИЧНАЯ БИБЛИОТЕКА</a:t>
            </a:r>
          </a:p>
          <a:p>
            <a:pPr algn="ctr"/>
            <a:r>
              <a:rPr lang="ru-RU" sz="1400" dirty="0"/>
              <a:t>17 марта 2011 года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60108" y="6041149"/>
            <a:ext cx="35791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 «БИБЛИОТЕКА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д.ПОЧИНОК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декабря 2014 года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10880" y="6057781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 «БИБЛИОТЕКА </a:t>
            </a:r>
            <a:r>
              <a:rPr lang="ru-RU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с.ТАРАСКОВО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1400" dirty="0"/>
              <a:t>25 декабря 2013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2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chemeClr val="tx1"/>
                </a:solidFill>
              </a:rPr>
              <a:t>Основная цель </a:t>
            </a: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Центров </a:t>
            </a:r>
            <a:r>
              <a:rPr lang="ru-RU" sz="2800" dirty="0">
                <a:solidFill>
                  <a:schemeClr val="tx1"/>
                </a:solidFill>
              </a:rPr>
              <a:t>общественного доступа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600200"/>
            <a:ext cx="8208912" cy="4709160"/>
          </a:xfrm>
        </p:spPr>
        <p:txBody>
          <a:bodyPr/>
          <a:lstStyle/>
          <a:p>
            <a:pPr marL="0" indent="0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- </a:t>
            </a:r>
            <a:r>
              <a:rPr lang="ru-RU" b="1" dirty="0">
                <a:latin typeface="Calibri" pitchFamily="34" charset="0"/>
              </a:rPr>
              <a:t>организация свободного и равного доступа к социально значимой информации для всех жителей </a:t>
            </a:r>
            <a:r>
              <a:rPr lang="ru-RU" b="1" dirty="0" err="1">
                <a:latin typeface="Calibri" pitchFamily="34" charset="0"/>
              </a:rPr>
              <a:t>Новоуральского</a:t>
            </a:r>
            <a:r>
              <a:rPr lang="ru-RU" b="1" dirty="0">
                <a:latin typeface="Calibri" pitchFamily="34" charset="0"/>
              </a:rPr>
              <a:t> городского </a:t>
            </a:r>
            <a:r>
              <a:rPr lang="ru-RU" b="1" dirty="0" smtClean="0">
                <a:latin typeface="Calibri" pitchFamily="34" charset="0"/>
              </a:rPr>
              <a:t>округа</a:t>
            </a:r>
            <a:endParaRPr lang="ru-RU" b="1" dirty="0">
              <a:latin typeface="Calibri" pitchFamily="34" charset="0"/>
            </a:endParaRPr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1026" name="Picture 2" descr="Центр общественного доступа к социально значимой информ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286250" cy="2943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Центр общественного доступа к социально значимой информ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44" y="3695572"/>
            <a:ext cx="4521969" cy="2698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4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tx1"/>
                </a:solidFill>
              </a:rPr>
              <a:t>Главные задачи </a:t>
            </a:r>
            <a:br>
              <a:rPr lang="ru-RU" sz="32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Центров общественного доступа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916832"/>
            <a:ext cx="8503920" cy="4726878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организация свободного доступа граждан к традиционным и электронным государственным, правовым и социальным ресурсам; </a:t>
            </a:r>
          </a:p>
          <a:p>
            <a:pPr lvl="0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информационное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обслуживание населения правовой и социально значимой информацией;</a:t>
            </a:r>
          </a:p>
          <a:p>
            <a:pPr lvl="0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распространение современных информационных технологий и повышение компьютерной грамотности населения;</a:t>
            </a:r>
          </a:p>
          <a:p>
            <a:pPr lvl="0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создание необходимой материально-технической базы для самостоятельной работы пользователей на персональных компьютерах и в  Интернете.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2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3008313" cy="116205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Специфика Центров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18" y="160587"/>
            <a:ext cx="2952328" cy="2269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\\Okp-57\!обмен\!!!ОКПиВС\Бабушкина\фото\на сайт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0" y="2429649"/>
            <a:ext cx="2880320" cy="2159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12" y="1310485"/>
            <a:ext cx="3114873" cy="1755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7523" y="1675889"/>
            <a:ext cx="2459261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Филиал «Детская библиотека»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4655437"/>
            <a:ext cx="2351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РАБОТА  С ДЕТЬМИ И ПОДРОСТКАМИ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02697" y="707176"/>
            <a:ext cx="273630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Филиал «Читай-город»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339222" y="2452246"/>
            <a:ext cx="263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ВОПРОСЫ СЕМЬИ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02171" y="3509430"/>
            <a:ext cx="4032448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Филиал «Библиотека </a:t>
            </a:r>
            <a:r>
              <a:rPr lang="ru-RU" dirty="0" err="1" smtClean="0"/>
              <a:t>д.Починок</a:t>
            </a:r>
            <a:r>
              <a:rPr lang="ru-RU" dirty="0" smtClean="0"/>
              <a:t>»</a:t>
            </a:r>
          </a:p>
          <a:p>
            <a:r>
              <a:rPr lang="ru-RU" dirty="0" smtClean="0"/>
              <a:t>Филиал «Библиотека </a:t>
            </a:r>
            <a:r>
              <a:rPr lang="ru-RU" dirty="0" err="1" smtClean="0"/>
              <a:t>с.Тарасково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5" name="Рисунок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3598" r="6230" b="2827"/>
          <a:stretch>
            <a:fillRect/>
          </a:stretch>
        </p:blipFill>
        <p:spPr bwMode="auto">
          <a:xfrm>
            <a:off x="5951305" y="4155761"/>
            <a:ext cx="3166628" cy="2189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97" y="4155761"/>
            <a:ext cx="3096700" cy="2253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15852" y="6408919"/>
            <a:ext cx="589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ЦЕНТРЫ ИНФОРМАЦИИ НА СЕЛЕ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37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57" y="1556792"/>
            <a:ext cx="2064443" cy="131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!обмен\Презентация\консультант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2019" y="2788612"/>
            <a:ext cx="2480501" cy="248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tx1"/>
                </a:solidFill>
              </a:rPr>
              <a:t>Основные </a:t>
            </a:r>
            <a:r>
              <a:rPr lang="ru-RU" sz="2800" b="1" dirty="0" smtClean="0">
                <a:solidFill>
                  <a:schemeClr val="tx1"/>
                </a:solidFill>
              </a:rPr>
              <a:t>ресурсы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Центров общественного доступа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736229"/>
            <a:ext cx="79928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§"/>
            </a:pPr>
            <a:r>
              <a:rPr lang="ru-RU" sz="2000" dirty="0" smtClean="0"/>
              <a:t>Интернет</a:t>
            </a:r>
          </a:p>
          <a:p>
            <a:pPr lvl="0"/>
            <a:endParaRPr lang="ru-RU" sz="2000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000" dirty="0"/>
              <a:t>Справочно-правовые системы </a:t>
            </a:r>
            <a:endParaRPr lang="ru-RU" sz="2000" dirty="0" smtClean="0"/>
          </a:p>
          <a:p>
            <a:pPr lvl="0"/>
            <a:r>
              <a:rPr lang="ru-RU" sz="2000" dirty="0" smtClean="0"/>
              <a:t>«</a:t>
            </a:r>
            <a:r>
              <a:rPr lang="ru-RU" sz="2000" dirty="0"/>
              <a:t>Консультант Плюс»  и </a:t>
            </a:r>
            <a:r>
              <a:rPr lang="ru-RU" sz="2000" dirty="0" smtClean="0"/>
              <a:t>«</a:t>
            </a:r>
            <a:r>
              <a:rPr lang="ru-RU" sz="2000" dirty="0"/>
              <a:t>Законодательство России</a:t>
            </a:r>
            <a:r>
              <a:rPr lang="ru-RU" sz="2000" dirty="0" smtClean="0"/>
              <a:t>»</a:t>
            </a:r>
          </a:p>
          <a:p>
            <a:pPr lvl="0"/>
            <a:endParaRPr lang="ru-RU" sz="2000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000" dirty="0"/>
              <a:t>Сборники законов, </a:t>
            </a:r>
            <a:r>
              <a:rPr lang="ru-RU" sz="2000" dirty="0" smtClean="0"/>
              <a:t>комментарии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2000" dirty="0"/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2000" dirty="0"/>
              <a:t>Периодические издания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5163644"/>
            <a:ext cx="2346325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1858" y="4877203"/>
            <a:ext cx="1440161" cy="198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70" y="5795469"/>
            <a:ext cx="2347930" cy="10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" y="4860480"/>
            <a:ext cx="1531090" cy="198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70" y="4845129"/>
            <a:ext cx="1255959" cy="200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034" y="4843757"/>
            <a:ext cx="1590863" cy="202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29" y="4832936"/>
            <a:ext cx="1269040" cy="202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3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solidFill>
            <a:srgbClr val="EFE525"/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/>
              </a:rPr>
              <a:t>Опрос мнения </a:t>
            </a:r>
            <a:br>
              <a:rPr lang="ru-RU" sz="2400" dirty="0" smtClean="0">
                <a:solidFill>
                  <a:schemeClr val="bg1"/>
                </a:solidFill>
                <a:effectLst/>
              </a:rPr>
            </a:br>
            <a:r>
              <a:rPr lang="ru-RU" sz="2400" dirty="0" smtClean="0">
                <a:solidFill>
                  <a:schemeClr val="bg1"/>
                </a:solidFill>
                <a:effectLst/>
              </a:rPr>
              <a:t>о работе Центров общественного доступа</a:t>
            </a:r>
            <a:endParaRPr lang="ru-RU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28800"/>
            <a:ext cx="8856984" cy="50405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756693991"/>
              </p:ext>
            </p:extLst>
          </p:nvPr>
        </p:nvGraphicFramePr>
        <p:xfrm>
          <a:off x="4481736" y="3212976"/>
          <a:ext cx="4234700" cy="327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543204491"/>
              </p:ext>
            </p:extLst>
          </p:nvPr>
        </p:nvGraphicFramePr>
        <p:xfrm>
          <a:off x="251520" y="1916832"/>
          <a:ext cx="4691703" cy="3098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59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260648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b="1" dirty="0"/>
              <a:t>«Какие услуги Центра общественного доступа к социально значимой информации Вами наиболее востребованы?» 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0" y="1556792"/>
            <a:ext cx="8892480" cy="2860358"/>
          </a:xfrm>
          <a:prstGeom prst="round2Diag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§"/>
            </a:pPr>
            <a:r>
              <a:rPr lang="ru-RU" dirty="0"/>
              <a:t>Бесплатный доступ к сети Интернет – 78%</a:t>
            </a:r>
            <a:endParaRPr lang="ru-RU" sz="1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u-RU" dirty="0"/>
              <a:t>Консультации сотрудников </a:t>
            </a:r>
            <a:r>
              <a:rPr lang="ru-RU" dirty="0" err="1"/>
              <a:t>ЦОДа</a:t>
            </a:r>
            <a:r>
              <a:rPr lang="ru-RU" dirty="0"/>
              <a:t> по интересующим вопросам – 29,7 %</a:t>
            </a:r>
            <a:endParaRPr lang="ru-RU" sz="1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u-RU" dirty="0"/>
              <a:t>Консультации сотрудников </a:t>
            </a:r>
            <a:r>
              <a:rPr lang="ru-RU" dirty="0" err="1"/>
              <a:t>ЦОДа</a:t>
            </a:r>
            <a:r>
              <a:rPr lang="ru-RU" dirty="0"/>
              <a:t> по поиску информации в сети Интернет – 26,4%</a:t>
            </a:r>
            <a:endParaRPr lang="ru-RU" sz="1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u-RU" dirty="0"/>
              <a:t>Школа компьютерной грамотности</a:t>
            </a:r>
            <a:r>
              <a:rPr lang="en-US" dirty="0"/>
              <a:t> –  </a:t>
            </a:r>
            <a:r>
              <a:rPr lang="ru-RU" dirty="0"/>
              <a:t>26,4%</a:t>
            </a:r>
            <a:endParaRPr lang="ru-RU" sz="1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u-RU" dirty="0"/>
              <a:t>Работа в справочно-правовой системе «</a:t>
            </a:r>
            <a:r>
              <a:rPr lang="ru-RU" dirty="0" err="1"/>
              <a:t>КонсультантПлюс</a:t>
            </a:r>
            <a:r>
              <a:rPr lang="ru-RU" dirty="0"/>
              <a:t>» – 18,7%</a:t>
            </a:r>
            <a:endParaRPr lang="ru-RU" sz="1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u-RU" dirty="0"/>
              <a:t>Работа на «Портале государственных услуг» - 17,6%</a:t>
            </a:r>
            <a:endParaRPr lang="ru-RU" sz="1400" dirty="0"/>
          </a:p>
          <a:p>
            <a:pPr marL="742950" lvl="1" indent="-285750">
              <a:buFont typeface="Wingdings" pitchFamily="2" charset="2"/>
              <a:buChar char="§"/>
            </a:pPr>
            <a:r>
              <a:rPr lang="ru-RU" dirty="0"/>
              <a:t>Консультации со специалистами организаций </a:t>
            </a:r>
            <a:r>
              <a:rPr lang="ru-RU" dirty="0" err="1"/>
              <a:t>Новоуральского</a:t>
            </a:r>
            <a:r>
              <a:rPr lang="ru-RU" dirty="0"/>
              <a:t> городского округа – 13,2%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199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</TotalTime>
  <Words>535</Words>
  <Application>Microsoft Office PowerPoint</Application>
  <PresentationFormat>Экран (4:3)</PresentationFormat>
  <Paragraphs>108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Calibri</vt:lpstr>
      <vt:lpstr>Courier New</vt:lpstr>
      <vt:lpstr>Times New Roman</vt:lpstr>
      <vt:lpstr>Wingdings</vt:lpstr>
      <vt:lpstr>Wingdings 2</vt:lpstr>
      <vt:lpstr>Wingdings 3</vt:lpstr>
      <vt:lpstr>Апекс</vt:lpstr>
      <vt:lpstr>  ) </vt:lpstr>
      <vt:lpstr>Презентация PowerPoint</vt:lpstr>
      <vt:lpstr>Открытие Центров общественного доступа  к социально значимой информации  МБУК «Публичная библиотека» НГО</vt:lpstr>
      <vt:lpstr>Основная цель  Центров общественного доступа </vt:lpstr>
      <vt:lpstr>Главные задачи  Центров общественного доступа</vt:lpstr>
      <vt:lpstr>Специфика Центров</vt:lpstr>
      <vt:lpstr>Основные ресурсы  Центров общественного доступа</vt:lpstr>
      <vt:lpstr>Опрос мнения  о работе Центров общественного доступа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Российский научно-практический семинар  «Центры общественного доступа и формирование информационной культуры общества» (11-12 ноября 2015)</dc:title>
  <dc:creator>cod56</dc:creator>
  <cp:lastModifiedBy>Elena</cp:lastModifiedBy>
  <cp:revision>111</cp:revision>
  <dcterms:created xsi:type="dcterms:W3CDTF">2015-11-05T13:17:50Z</dcterms:created>
  <dcterms:modified xsi:type="dcterms:W3CDTF">2015-11-13T06:33:10Z</dcterms:modified>
</cp:coreProperties>
</file>