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80" r:id="rId4"/>
    <p:sldId id="276" r:id="rId5"/>
    <p:sldId id="275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82" r:id="rId19"/>
    <p:sldId id="274" r:id="rId20"/>
    <p:sldId id="273" r:id="rId21"/>
    <p:sldId id="27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D3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166D-ED98-4974-AB45-13E23D65BDE5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849E7-5171-4D91-A875-D6E379081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8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4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042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49E7-5171-4D91-A875-D6E379081B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4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4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E73C4-BF9C-4192-9A79-0F0670395718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CF135-954C-4FE8-996F-05818ED27715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4F002-24DD-4D19-9747-39AA3C686E1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63EF3-A042-43E3-9E46-82C70BDA7C3E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1A35A-0EBC-417D-9492-5581A1359816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99ABF-8977-4416-A0E2-3715DC1932B6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1D27-F61E-4F1A-9079-A3D198A0BBA6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DCFB-B43D-4286-8E92-EC0F32811AD8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25A94-C355-42CF-BE73-3CB4844E5FB0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C514C-0FD3-4117-8308-B23827A8F0DD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226D7-9C39-4547-8B3B-FB4FF414946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A89AD-9220-402E-BC07-C0E541B44F2A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F149D-DD6F-4454-A73D-B9E7AAAD6C0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9798-684A-413C-B41A-1664AC590F59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5516D-F608-4227-8886-5AB348E11CFA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E0FF871-E46F-442D-B900-8E5BA9524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FEE4357-7F70-4CBE-BED4-F9FF8D8F71AE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34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534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4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6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4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4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4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4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4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4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470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.yudu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ssuu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lipsnack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calameo.com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ittlebirdtales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anketa.com/r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&#1056;&#1072;&#1089;&#1090;&#1077;&#1085;&#1080;&#1103;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../../&#1075;&#1086;&#1090;&#1086;&#1074;&#1086;/&#1087;&#1088;&#1077;&#1079;&#1077;&#1085;&#1090;&#1072;&#1094;&#1080;&#1103;%20&#1054;&#1089;&#1080;&#1087;&#1086;&#1074;&#1086;&#1081;%20&#1053;&#1072;&#1089;&#1090;&#1080;/&#1052;&#1086;&#1103;%20&#1087;&#1086;&#1076;&#1088;&#1091;&#1078;&#1082;&#1072;%20&#1092;&#1077;&#1103;!!!.ppt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adanovweb2/" TargetMode="External"/><Relationship Id="rId2" Type="http://schemas.openxmlformats.org/officeDocument/2006/relationships/hyperlink" Target="http://sovremennikklass.blogspo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achalka.com/PP" TargetMode="External"/><Relationship Id="rId4" Type="http://schemas.openxmlformats.org/officeDocument/2006/relationships/hyperlink" Target="http://inform-lider.blogspot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oondoo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animate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1785926"/>
            <a:ext cx="7772400" cy="1736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1214422"/>
            <a:ext cx="8286808" cy="121444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19200" b="1" i="1" dirty="0">
                <a:solidFill>
                  <a:srgbClr val="19DD3E"/>
                </a:solidFill>
              </a:rPr>
              <a:t> </a:t>
            </a:r>
            <a:r>
              <a:rPr lang="ru-RU" sz="19200" b="1" i="1" dirty="0" smtClean="0">
                <a:solidFill>
                  <a:srgbClr val="19DD3E"/>
                </a:solidFill>
              </a:rPr>
              <a:t>«Начинаем учиться вместе!»</a:t>
            </a:r>
            <a:endParaRPr lang="ru-RU" sz="19200" dirty="0" smtClean="0">
              <a:solidFill>
                <a:srgbClr val="19DD3E"/>
              </a:solidFill>
            </a:endParaRPr>
          </a:p>
          <a:p>
            <a:r>
              <a:rPr lang="ru-RU" sz="11200" b="1" i="1" dirty="0" smtClean="0">
                <a:solidFill>
                  <a:schemeClr val="accent5">
                    <a:lumMod val="50000"/>
                  </a:schemeClr>
                </a:solidFill>
              </a:rPr>
              <a:t>Реализация проекта «Цифровой маршрут» в Центральной детской библиотеке</a:t>
            </a:r>
            <a:endParaRPr lang="ru-RU" sz="1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200" b="1" i="1" dirty="0" smtClean="0">
                <a:solidFill>
                  <a:schemeClr val="accent5">
                    <a:lumMod val="50000"/>
                  </a:schemeClr>
                </a:solidFill>
              </a:rPr>
              <a:t> им. П. П. Бажова</a:t>
            </a:r>
            <a:endParaRPr lang="ru-RU" sz="1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1200" dirty="0"/>
          </a:p>
          <a:p>
            <a:r>
              <a:rPr lang="ru-RU" sz="11200" b="1" i="1" dirty="0"/>
              <a:t> </a:t>
            </a:r>
            <a:endParaRPr lang="ru-RU" sz="11200" dirty="0"/>
          </a:p>
        </p:txBody>
      </p:sp>
      <p:pic>
        <p:nvPicPr>
          <p:cNvPr id="6" name="Рисунок 5" descr="Информационная рассылка ПОЗИТРОНИКА от 01.10.200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278608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799  -0.115 0.02797  -0.115 0.04395  C -0.115 0.0586  -0.067 0.06925  -0.003 0.06925  C 0.061 0.06925  0.115 0.0586  0.115 0.04395  C 0.115 0.02797  0.059 0.02397  -0.005 0.03463  C -0.068 0.04661  -0.115 0.06659  -0.115 0.08124  C -0.115 0.09589  -0.066 0.10788  -0.003 0.10788  C 0.061 0.10788  0.115 0.09589  0.115 0.08124  C 0.115 0.06659  0.059 0.06259  -0.004 0.07325  C -0.068 0.0839  -0.115 0.10388  -0.115 0.11853  C -0.115 0.13451  -0.066 0.1465  -0.002 0.1465  C 0.061 0.1465  0.115 0.13451  0.115 0.11853  C 0.115 0.10521  0.059 0.10122  -0.004 0.11054  C -0.067 0.12119  -0.115 0.1425  -0.115 0.15715  C -0.115 0.1718  -0.065 0.18379  -0.002 0.18379  C 0.063 0.18379  0.115 0.1718  0.115 0.15715  C 0.115 0.1425  0.06 0.13851  -0.003 0.14916  C -0.066 0.15982  -0.115 0.17979  -0.115 0.19444  C -0.115 0.21042  -0.065 0.22108  -0.001 0.22108  C 0.063 0.22108  0.115 0.20909  0.115 0.19444  C 0.115 0.17979  0.06 0.1758  -0.003 0.18645  C -0.066 0.19711  -0.115 0.21841  -0.115 0.23173  C -0.115 0.24638  -0.064 0.25837  -0.001 0.25837  C 0.063 0.25837  0.115 0.24638  0.115 0.23173  C 0.115 0.21841  0.061 0.21442  -0.003 0.22374  C -0.066 0.2344  -0.115 0.2557  -0.115 0.27035  C -0.115 0.28367  -0.064 0.29699  0 0.29699  C 0.064 0.29699  0.115 0.285  0.115 0.27035  C 0.115 0.2557  0.061 0.25171  -0.002 0.26236  C -0.065 0.27302  -0.116 0.29299  -0.115 0.30764  C -0.114 0.32229  -0.064 0.33295  0 0.33295  C 0.064 0.33295  0.115 0.32096  0.115 0.30631  C 0.115 0.29299  0.063 0.289  0 0.30098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4786346" cy="299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Приложения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для публикации цифровых работ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35729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Yudu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http://free.yudu.com/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ru-RU" sz="2800" b="1" dirty="0" smtClean="0">
                <a:solidFill>
                  <a:srgbClr val="33CC33"/>
                </a:solidFill>
              </a:rPr>
              <a:t>бесплатный сервис, который позволяет загружать файлы (PDF, </a:t>
            </a:r>
            <a:r>
              <a:rPr lang="ru-RU" sz="2800" b="1" dirty="0" err="1" smtClean="0">
                <a:solidFill>
                  <a:srgbClr val="33CC33"/>
                </a:solidFill>
              </a:rPr>
              <a:t>Word</a:t>
            </a:r>
            <a:r>
              <a:rPr lang="ru-RU" sz="2800" b="1" dirty="0" smtClean="0">
                <a:solidFill>
                  <a:srgbClr val="33CC33"/>
                </a:solidFill>
              </a:rPr>
              <a:t>, </a:t>
            </a:r>
            <a:r>
              <a:rPr lang="ru-RU" sz="2800" b="1" dirty="0" err="1" smtClean="0">
                <a:solidFill>
                  <a:srgbClr val="33CC33"/>
                </a:solidFill>
              </a:rPr>
              <a:t>Excel</a:t>
            </a:r>
            <a:r>
              <a:rPr lang="ru-RU" sz="2800" b="1" dirty="0" smtClean="0">
                <a:solidFill>
                  <a:srgbClr val="33CC33"/>
                </a:solidFill>
              </a:rPr>
              <a:t>, </a:t>
            </a:r>
            <a:r>
              <a:rPr lang="ru-RU" sz="2800" b="1" dirty="0" err="1" smtClean="0">
                <a:solidFill>
                  <a:srgbClr val="33CC33"/>
                </a:solidFill>
              </a:rPr>
              <a:t>Power</a:t>
            </a:r>
            <a:r>
              <a:rPr lang="en-US" sz="2800" b="1" dirty="0" smtClean="0">
                <a:solidFill>
                  <a:srgbClr val="33CC33"/>
                </a:solidFill>
              </a:rPr>
              <a:t>P</a:t>
            </a:r>
            <a:r>
              <a:rPr lang="ru-RU" sz="2800" b="1" dirty="0" err="1" smtClean="0">
                <a:solidFill>
                  <a:srgbClr val="33CC33"/>
                </a:solidFill>
              </a:rPr>
              <a:t>oint</a:t>
            </a:r>
            <a:r>
              <a:rPr lang="ru-RU" sz="2800" b="1" dirty="0" smtClean="0">
                <a:solidFill>
                  <a:srgbClr val="33CC33"/>
                </a:solidFill>
              </a:rPr>
              <a:t>), для создания </a:t>
            </a:r>
            <a:r>
              <a:rPr lang="ru-RU" sz="2800" b="1" dirty="0" err="1" smtClean="0">
                <a:solidFill>
                  <a:srgbClr val="33CC33"/>
                </a:solidFill>
              </a:rPr>
              <a:t>онлайн-журналов</a:t>
            </a:r>
            <a:r>
              <a:rPr lang="ru-RU" sz="2800" b="1" dirty="0" smtClean="0">
                <a:solidFill>
                  <a:srgbClr val="33CC33"/>
                </a:solidFill>
              </a:rPr>
              <a:t>. </a:t>
            </a: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Issuu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/>
              <a:t>(</a:t>
            </a:r>
            <a:r>
              <a:rPr lang="en-US" sz="2800" b="1" dirty="0" smtClean="0">
                <a:hlinkClick r:id="rId2"/>
              </a:rPr>
              <a:t>http://issuu.com/</a:t>
            </a:r>
            <a:r>
              <a:rPr lang="en-US" sz="2800" b="1" dirty="0" smtClean="0"/>
              <a:t>)</a:t>
            </a:r>
            <a:r>
              <a:rPr lang="ru-RU" sz="2800" b="1" dirty="0" smtClean="0"/>
              <a:t>– 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издательская платформа, позволяющая загружать материалы публикаций. Все добавляемые публикации помещаются в библиотеку. </a:t>
            </a:r>
            <a:endParaRPr lang="ru-RU" sz="2800" b="1" dirty="0">
              <a:solidFill>
                <a:srgbClr val="33CC33"/>
              </a:solidFill>
              <a:effectLst/>
            </a:endParaRPr>
          </a:p>
        </p:txBody>
      </p:sp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5124453" cy="362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FlipSnack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http://www.flipsnack.com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– </a:t>
            </a:r>
            <a:r>
              <a:rPr lang="ru-RU" sz="2800" b="1" dirty="0" err="1" smtClean="0">
                <a:solidFill>
                  <a:srgbClr val="33CC33"/>
                </a:solidFill>
                <a:effectLst/>
              </a:rPr>
              <a:t>онлайн-сервис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, с помощью которого можно легко и оперативно создать электронную книгу, красивый журнал.</a:t>
            </a:r>
            <a:endParaRPr lang="ru-RU" sz="2800" b="1" dirty="0">
              <a:solidFill>
                <a:srgbClr val="33CC33"/>
              </a:solidFill>
              <a:effectLst/>
            </a:endParaRPr>
          </a:p>
        </p:txBody>
      </p:sp>
      <p:pic>
        <p:nvPicPr>
          <p:cNvPr id="24578" name="Picture 2" descr="defaul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5181600" cy="375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Calaméo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http://ru.calameo.com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2800" b="1" dirty="0" smtClean="0"/>
              <a:t>– 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сервис, простой для использования в работе и с очень широкими возможностями. Можно создавать журналы, брошюры, каталоги, отчёты, презентации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6178812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Little Bird Tales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littlebirdtales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com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/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33CC33"/>
                </a:solidFill>
                <a:effectLst/>
              </a:rPr>
              <a:t>сервис позволяет создавать </a:t>
            </a:r>
            <a:r>
              <a:rPr lang="ru-RU" sz="2800" b="1" dirty="0" err="1" smtClean="0">
                <a:solidFill>
                  <a:srgbClr val="33CC33"/>
                </a:solidFill>
                <a:effectLst/>
              </a:rPr>
              <a:t>аудиокомментарии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 к слайд-шоу из нескольких фотографиях или рисунков.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71810"/>
            <a:ext cx="4786346" cy="358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Приложения для обмена,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используя инструменты для письма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ru.surveymonkey.com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/>
              <a:t>– </a:t>
            </a:r>
            <a:r>
              <a:rPr lang="ru-RU" sz="3200" b="1" dirty="0" smtClean="0">
                <a:solidFill>
                  <a:srgbClr val="33CC33"/>
                </a:solidFill>
                <a:effectLst/>
              </a:rPr>
              <a:t>бесплатный русскоязычный сервис для подготовки и проведения тестирования.</a:t>
            </a:r>
            <a:endParaRPr lang="ru-RU" sz="3200" b="1" dirty="0">
              <a:solidFill>
                <a:srgbClr val="33CC33"/>
              </a:solidFill>
              <a:effectLst/>
            </a:endParaRPr>
          </a:p>
        </p:txBody>
      </p:sp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6000792" cy="332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Приложения для исследования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ВебАнкета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http://webanketa.com/ru/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) - </a:t>
            </a:r>
            <a:r>
              <a:rPr lang="ru-RU" sz="3200" b="1" dirty="0" smtClean="0">
                <a:solidFill>
                  <a:srgbClr val="33CC33"/>
                </a:solidFill>
              </a:rPr>
              <a:t>б</a:t>
            </a:r>
            <a:r>
              <a:rPr lang="ru-RU" sz="3200" b="1" dirty="0" smtClean="0">
                <a:solidFill>
                  <a:srgbClr val="33CC33"/>
                </a:solidFill>
                <a:effectLst/>
              </a:rPr>
              <a:t>есплатный сервис по созданию анкет, опросов, тестов и голосований.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642" y="2000240"/>
            <a:ext cx="6721014" cy="409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Работа в программе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Microsoft Office Power Point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928934"/>
            <a:ext cx="64294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CC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Технология </a:t>
            </a:r>
            <a:r>
              <a:rPr lang="ru-RU" sz="28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созд</a:t>
            </a:r>
            <a:r>
              <a:rPr lang="ru-RU" sz="2800" b="1" dirty="0" smtClean="0">
                <a:solidFill>
                  <a:srgbClr val="33CC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CC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анимированных кроссвордов</a:t>
            </a:r>
            <a:endParaRPr lang="ru-RU" sz="28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643446"/>
            <a:ext cx="4641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</a:rPr>
              <a:t>Триггеры в презентации </a:t>
            </a:r>
            <a:endParaRPr lang="ru-RU" sz="2800" b="1" dirty="0">
              <a:solidFill>
                <a:srgbClr val="33CC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7161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</a:rPr>
              <a:t>Технология создания презентаций (фон, вставка рисунка, гиперссылки)</a:t>
            </a:r>
            <a:endParaRPr lang="ru-RU" sz="2800" b="1" dirty="0">
              <a:solidFill>
                <a:srgbClr val="33CC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00306"/>
            <a:ext cx="6429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</a:rPr>
              <a:t>Технология создания презентаций (анимации, звук, видео , игровое поле)</a:t>
            </a:r>
          </a:p>
          <a:p>
            <a:endParaRPr lang="ru-RU" sz="2800" b="1" dirty="0" smtClean="0">
              <a:solidFill>
                <a:srgbClr val="33CC33"/>
              </a:solidFill>
            </a:endParaRPr>
          </a:p>
          <a:p>
            <a:endParaRPr lang="ru-RU" sz="2800" b="1" dirty="0" smtClean="0">
              <a:solidFill>
                <a:srgbClr val="33CC33"/>
              </a:solidFill>
            </a:endParaRPr>
          </a:p>
          <a:p>
            <a:r>
              <a:rPr lang="ru-RU" b="1" dirty="0" smtClean="0">
                <a:solidFill>
                  <a:srgbClr val="33CC33"/>
                </a:solidFill>
              </a:rPr>
              <a:t/>
            </a:r>
            <a:br>
              <a:rPr lang="ru-RU" b="1" dirty="0" smtClean="0">
                <a:solidFill>
                  <a:srgbClr val="33CC33"/>
                </a:solidFill>
              </a:rPr>
            </a:br>
            <a:endParaRPr lang="ru-RU" b="1" dirty="0">
              <a:solidFill>
                <a:srgbClr val="33CC33"/>
              </a:solidFill>
            </a:endParaRPr>
          </a:p>
        </p:txBody>
      </p:sp>
      <p:pic>
        <p:nvPicPr>
          <p:cNvPr id="30722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2357454" cy="176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3" name="Picture 3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495533" cy="18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7" y="1214421"/>
          <a:ext cx="8072493" cy="3088489"/>
        </p:xfrm>
        <a:graphic>
          <a:graphicData uri="http://schemas.openxmlformats.org/drawingml/2006/table">
            <a:tbl>
              <a:tblPr/>
              <a:tblGrid>
                <a:gridCol w="4000102"/>
                <a:gridCol w="4072391"/>
              </a:tblGrid>
              <a:tr h="66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Больше возможности для творчества, самовыражения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Программы переходят на платную основу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Больше пространства для общения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Интернет</a:t>
                      </a:r>
                      <a:endParaRPr lang="ru-RU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Сервисы в помощь </a:t>
            </a:r>
            <a:r>
              <a:rPr lang="ru-RU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92893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714488"/>
            <a:ext cx="8215369" cy="27084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http://sovremennikklass.blogspot.ru/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класс «Сервис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2.0»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hlinkClick r:id="rId3"/>
              </a:rPr>
              <a:t>https://sites.google.com/site/badanovweb2/</a:t>
            </a:r>
            <a:endParaRPr lang="ru-RU" sz="28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Александра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Баданова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http://inform-lider.blogspot.nl/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Информ-лидер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643446"/>
            <a:ext cx="821537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http://www.nachalka.com/PP</a:t>
            </a:r>
            <a:endParaRPr lang="ru-RU" sz="2800" dirty="0" smtClean="0">
              <a:solidFill>
                <a:srgbClr val="33CC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секреты успешной презентации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1513" y="255588"/>
            <a:ext cx="7807325" cy="74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357166"/>
            <a:ext cx="8786812" cy="4900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Назначение, природа библиотеки, работающей с детьми, всегда были ориентированы на создание условий для обучения </a:t>
            </a:r>
            <a:r>
              <a:rPr lang="ru-RU" sz="2800" b="1" dirty="0" smtClean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воспитания</a:t>
            </a:r>
            <a:r>
              <a:rPr lang="ru-RU" sz="2800" b="1" dirty="0" smtClean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открытий и исследований, </a:t>
            </a:r>
            <a:r>
              <a:rPr lang="en-US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19D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социальной активности </a:t>
            </a: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творчества. </a:t>
            </a: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Меняются услуги, предоставляемые библиотеками, </a:t>
            </a:r>
            <a:endParaRPr lang="ru-RU" sz="28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роль, которую они играют  в </a:t>
            </a:r>
            <a:r>
              <a:rPr lang="ru-RU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жизни</a:t>
            </a: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детей и взрослых.</a:t>
            </a: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Технологии  предоставляют библиотекам новые способы, </a:t>
            </a:r>
            <a:r>
              <a:rPr lang="ru-RU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чтобы </a:t>
            </a: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выполнить наши задачи.</a:t>
            </a:r>
          </a:p>
          <a:p>
            <a:pPr marL="342900" indent="-341313">
              <a:lnSpc>
                <a:spcPct val="95000"/>
              </a:lnSpc>
              <a:spcBef>
                <a:spcPts val="500"/>
              </a:spcBef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1313">
              <a:lnSpc>
                <a:spcPct val="14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bcdn-sphotos-b-a.akamaihd.net/hphotos-ak-xpf1/v/t1.0-9/10988944_825544244177258_5032600221705171532_n.jpg?oh=9228a66f02fdc899451207bb418b1b41&amp;oe=559CB979&amp;__gda__=1436162579_14997c39724f261d2ddb457708308a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1000108"/>
            <a:ext cx="8229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"Я не могу" нужно исключать из своих мыслей!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Сумел один, смогут и другие.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Не смог </a:t>
            </a:r>
            <a:r>
              <a:rPr lang="ru-RU" sz="4000" b="1" smtClean="0">
                <a:solidFill>
                  <a:srgbClr val="002060"/>
                </a:solidFill>
              </a:rPr>
              <a:t>никто – значит,</a:t>
            </a:r>
          </a:p>
          <a:p>
            <a:pPr algn="ctr"/>
            <a:r>
              <a:rPr lang="ru-RU" sz="4000" b="1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будешь первым!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bcdn-sphotos-b-a.akamaihd.net/hphotos-ak-xpf1/v/t1.0-9/10988944_825544244177258_5032600221705171532_n.jpg?oh=9228a66f02fdc899451207bb418b1b41&amp;oe=559CB979&amp;__gda__=1436162579_14997c39724f261d2ddb457708308a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1000108"/>
            <a:ext cx="8229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Краткое пособие для начинающих: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kern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начните !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fixed" ptsTypes="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МБУК «ЦБС»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Центральная детская библиотека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им. П.П. Бажова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Автор-составитель :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библиограф ЦДБ  Алтуфьева О. А.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г.Полевской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</a:rPr>
              <a:t>, 2017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3" descr="D:\Мои документы\Мои рисунки\атрибуты б-ки\Scan002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500563"/>
            <a:ext cx="1865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7950" y="357188"/>
            <a:ext cx="8928100" cy="590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E6E6E6"/>
              </a:solidFill>
              <a:latin typeface="Times New Roman" pitchFamily="16" charset="0"/>
            </a:endParaRPr>
          </a:p>
          <a:p>
            <a:pPr marL="342900" indent="-341313" algn="ctr">
              <a:lnSpc>
                <a:spcPct val="95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E6E6E6"/>
              </a:solidFill>
              <a:latin typeface="Times New Roman" pitchFamily="16" charset="0"/>
            </a:endParaRPr>
          </a:p>
          <a:p>
            <a:pPr marL="342900" indent="-341313">
              <a:lnSpc>
                <a:spcPct val="95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E6E6E6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модели «место, куда идут, чтобы получить информацию»  </a:t>
            </a:r>
          </a:p>
          <a:p>
            <a:pPr algn="ctr"/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модели «место, в которое идут, чтобы создавать».</a:t>
            </a:r>
            <a:endParaRPr lang="ru-RU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Информационная рассылка ПОЗИТРОНИКА от 01.10.20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728" y="3214686"/>
            <a:ext cx="6400800" cy="121444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9600" b="1" i="1" dirty="0" smtClean="0">
                <a:solidFill>
                  <a:srgbClr val="33CC33"/>
                </a:solidFill>
              </a:rPr>
              <a:t>С чего все началось?</a:t>
            </a:r>
            <a:endParaRPr lang="ru-RU" sz="16000" b="1" dirty="0">
              <a:solidFill>
                <a:srgbClr val="33CC33"/>
              </a:solidFill>
            </a:endParaRPr>
          </a:p>
          <a:p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14356"/>
            <a:ext cx="8143932" cy="13430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Единственный  способ  предсказать  будущее – это  изобрести  его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Алан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Кей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американский ученый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области теории вычислительных систем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lib.1september.ru/2013/02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1857388" cy="2557889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500298" y="4714884"/>
            <a:ext cx="6400800" cy="1214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Библиотека</a:t>
            </a:r>
            <a:r>
              <a:rPr kumimoji="0" lang="ru-RU" sz="11200" b="1" i="0" u="none" strike="noStrike" kern="0" cap="none" spc="0" normalizeH="0" noProof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школе. – 2013. - № 2</a:t>
            </a:r>
            <a:endParaRPr kumimoji="0" lang="ru-RU" sz="11200" b="1" i="0" u="none" strike="noStrike" kern="0" cap="none" spc="0" normalizeH="0" baseline="0" noProof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52" y="2714620"/>
            <a:ext cx="6400800" cy="121444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i="1" dirty="0">
                <a:solidFill>
                  <a:srgbClr val="00B050"/>
                </a:solidFill>
              </a:rPr>
              <a:t> </a:t>
            </a:r>
            <a:r>
              <a:rPr lang="ru-RU" sz="12800" b="1" i="1" dirty="0">
                <a:solidFill>
                  <a:srgbClr val="00B050"/>
                </a:solidFill>
              </a:rPr>
              <a:t>«Цифровой маршрут»</a:t>
            </a:r>
            <a:endParaRPr lang="ru-RU" sz="12800" b="1" dirty="0">
              <a:solidFill>
                <a:srgbClr val="00B050"/>
              </a:solidFill>
            </a:endParaRPr>
          </a:p>
          <a:p>
            <a:r>
              <a:rPr lang="ru-RU" sz="8000" b="1" dirty="0">
                <a:solidFill>
                  <a:srgbClr val="7030A0"/>
                </a:solidFill>
              </a:rPr>
              <a:t>Проект по формированию у пользователей ИКТ и</a:t>
            </a:r>
          </a:p>
          <a:p>
            <a:r>
              <a:rPr lang="ru-RU" sz="8000" b="1" dirty="0" smtClean="0">
                <a:solidFill>
                  <a:srgbClr val="7030A0"/>
                </a:solidFill>
              </a:rPr>
              <a:t>привлечение интереса  </a:t>
            </a:r>
            <a:r>
              <a:rPr lang="ru-RU" sz="8000" b="1" dirty="0">
                <a:solidFill>
                  <a:srgbClr val="7030A0"/>
                </a:solidFill>
              </a:rPr>
              <a:t>к Интернет-ресурсам</a:t>
            </a:r>
          </a:p>
          <a:p>
            <a:pPr algn="r"/>
            <a:r>
              <a:rPr lang="ru-RU" sz="8000" b="1" dirty="0">
                <a:solidFill>
                  <a:schemeClr val="tx1"/>
                </a:solidFill>
              </a:rPr>
              <a:t> </a:t>
            </a:r>
            <a:r>
              <a:rPr lang="ru-RU" sz="8000" b="1" dirty="0" smtClean="0">
                <a:solidFill>
                  <a:schemeClr val="tx1"/>
                </a:solidFill>
              </a:rPr>
              <a:t>           </a:t>
            </a:r>
            <a:r>
              <a:rPr lang="ru-RU" sz="8000" b="1" dirty="0">
                <a:solidFill>
                  <a:schemeClr val="tx1"/>
                </a:solidFill>
              </a:rPr>
              <a:t> </a:t>
            </a:r>
            <a:endParaRPr lang="ru-RU" sz="8000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sz="6400" b="1" dirty="0">
                <a:effectLst/>
              </a:rPr>
              <a:t>           г. Полевской, </a:t>
            </a:r>
            <a:r>
              <a:rPr lang="ru-RU" sz="6400" b="1" dirty="0" smtClean="0">
                <a:effectLst/>
              </a:rPr>
              <a:t>2014 </a:t>
            </a:r>
            <a:endParaRPr lang="ru-RU" sz="6400" dirty="0"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214290"/>
            <a:ext cx="44449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 учреждение культуры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Централизованная библиотечная система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Центральная детская библиотека им. П. П. Бажова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Информационная рассылка ПОЗИТРОНИКА от 01.10.200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42"/>
            <a:ext cx="278608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1357298"/>
            <a:ext cx="7772400" cy="173672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33CC33"/>
                </a:solidFill>
              </a:rPr>
              <a:t>Превращение библиотеки в многофункциональное пространство</a:t>
            </a:r>
            <a:r>
              <a:rPr lang="ru-RU" b="1" dirty="0" smtClean="0">
                <a:solidFill>
                  <a:srgbClr val="33CC33"/>
                </a:solidFill>
              </a:rPr>
              <a:t/>
            </a:r>
            <a:br>
              <a:rPr lang="ru-RU" b="1" dirty="0" smtClean="0">
                <a:solidFill>
                  <a:srgbClr val="33CC33"/>
                </a:solidFill>
              </a:rPr>
            </a:b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142976" y="2500306"/>
            <a:ext cx="7572428" cy="1752600"/>
          </a:xfrm>
        </p:spPr>
        <p:txBody>
          <a:bodyPr/>
          <a:lstStyle/>
          <a:p>
            <a:pPr lvl="0"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r>
              <a:rPr lang="ru-RU" sz="2800" b="1" dirty="0" smtClean="0">
                <a:solidFill>
                  <a:srgbClr val="33CC33"/>
                </a:solidFill>
              </a:rPr>
              <a:t> </a:t>
            </a:r>
          </a:p>
          <a:p>
            <a:pPr lvl="0" algn="l"/>
            <a:r>
              <a:rPr lang="ru-RU" sz="2800" b="1" dirty="0" smtClean="0">
                <a:solidFill>
                  <a:srgbClr val="33CC33"/>
                </a:solidFill>
              </a:rPr>
              <a:t>Способствовать организации условий для развития творческих способностей, повышения познавательной активности пользователей и интереса к Интернет-ресурсам. </a:t>
            </a:r>
          </a:p>
          <a:p>
            <a:pPr lvl="0" algn="l"/>
            <a:endParaRPr lang="ru-RU" sz="2800" b="1" dirty="0" smtClean="0">
              <a:solidFill>
                <a:srgbClr val="33CC33"/>
              </a:solidFill>
            </a:endParaRPr>
          </a:p>
          <a:p>
            <a:pPr algn="l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472599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проекта:</a:t>
            </a:r>
            <a: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учащиеся школ южной части города в возрасте с 10 до 14 лет.</a:t>
            </a:r>
            <a:b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 проекта</a:t>
            </a:r>
            <a: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2014,2015, 2016, 2017  гг.</a:t>
            </a:r>
            <a:b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работы: </a:t>
            </a:r>
            <a:r>
              <a:rPr lang="ru-RU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r>
              <a:rPr lang="ru-RU" sz="3200" dirty="0" smtClean="0">
                <a:solidFill>
                  <a:srgbClr val="33CC33"/>
                </a:solidFill>
              </a:rPr>
              <a:t/>
            </a:r>
            <a:br>
              <a:rPr lang="ru-RU" sz="3200" dirty="0" smtClean="0">
                <a:solidFill>
                  <a:srgbClr val="33CC33"/>
                </a:solidFill>
              </a:rPr>
            </a:br>
            <a:endParaRPr lang="ru-RU" sz="3200" dirty="0">
              <a:solidFill>
                <a:srgbClr val="33CC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 idx="4294967295"/>
          </p:nvPr>
        </p:nvSpPr>
        <p:spPr>
          <a:xfrm>
            <a:off x="571472" y="357166"/>
            <a:ext cx="7772400" cy="1736725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ToonDoo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(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http://www.toondoo.com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ru-RU" sz="2400" b="1" dirty="0" smtClean="0">
                <a:solidFill>
                  <a:srgbClr val="00B050"/>
                </a:solidFill>
                <a:effectLst/>
              </a:rPr>
              <a:t>сервис для создания своего мультфильма, небольшой анимации, комикса или образовательной игры. Девиз, представленный на стартовой странице сайта: «Создаём, публикуем, обмениваемся, обсуждаем!»</a:t>
            </a:r>
            <a:br>
              <a:rPr lang="ru-RU" sz="2400" b="1" dirty="0" smtClean="0">
                <a:solidFill>
                  <a:srgbClr val="00B050"/>
                </a:solidFill>
                <a:effectLst/>
              </a:rPr>
            </a:br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429000"/>
            <a:ext cx="4929222" cy="3077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 для рассказа,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представления цифровых историй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GoAnimate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http://goanimate.com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анимационная интернет-студия для всех желающих. </a:t>
            </a:r>
            <a:r>
              <a:rPr lang="ru-RU" sz="2800" b="1" dirty="0" err="1" smtClean="0">
                <a:solidFill>
                  <a:srgbClr val="33CC33"/>
                </a:solidFill>
                <a:effectLst/>
              </a:rPr>
              <a:t>GoAnimate</a:t>
            </a:r>
            <a:r>
              <a:rPr lang="ru-RU" sz="2800" b="1" dirty="0" smtClean="0">
                <a:solidFill>
                  <a:srgbClr val="33CC33"/>
                </a:solidFill>
                <a:effectLst/>
              </a:rPr>
              <a:t> позволяет сделать практически настоящий фильм.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 descr="goanima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5718175" cy="377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F871-E46F-442D-B900-8E5BA952467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Цифровой маршрут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1748</TotalTime>
  <Words>351</Words>
  <Application>Microsoft Office PowerPoint</Application>
  <PresentationFormat>Экран (4:3)</PresentationFormat>
  <Paragraphs>142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Тема24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Цель: Превращение библиотеки в многофункциональное пространство </vt:lpstr>
      <vt:lpstr> Партнеры проекта: учащиеся школ южной части города в возрасте с 10 до 14 лет.  Сроки реализации проекта : 2014,2015, 2016, 2017  гг.  Формы работы: практикум </vt:lpstr>
      <vt:lpstr>     ToonDoo ( http://www.toondoo.com) – сервис для создания своего мультфильма, небольшой анимации, комикса или образовательной игры. Девиз, представленный на стартовой странице сайта: «Создаём, публикуем, обмениваемся, обсуждаем!» </vt:lpstr>
      <vt:lpstr>GoAnimate (http://goanimate.com) – анимационная интернет-студия для всех желающих. GoAnimate позволяет сделать практически настоящий фильм. </vt:lpstr>
      <vt:lpstr>          </vt:lpstr>
      <vt:lpstr>    Issuu (http://issuu.com/)– издательская платформа, позволяющая загружать материалы публикаций. Все добавляемые публикации помещаются в библиотеку. </vt:lpstr>
      <vt:lpstr>  FlipSnack (http://www.flipsnack.com) – онлайн-сервис, с помощью которого можно легко и оперативно создать электронную книгу, красивый журнал.</vt:lpstr>
      <vt:lpstr>      Calaméo (http://ru.calameo.com) – сервис, простой для использования в работе и с очень широкими возможностями. Можно создавать журналы, брошюры, каталоги, отчёты, презентации  </vt:lpstr>
      <vt:lpstr>          Little Bird Tales (http://www.littlebirdtales.com/) –  сервис позволяет создавать аудиокомментарии к слайд-шоу из нескольких фотографиях или рисунков.  </vt:lpstr>
      <vt:lpstr>       ru.surveymonkey.com – бесплатный русскоязычный сервис для подготовки и проведения тестирования.</vt:lpstr>
      <vt:lpstr>  ВебАнкета (http://webanketa.com/ru/) - бесплатный сервис по созданию анкет, опросов, тестов и голосований. </vt:lpstr>
      <vt:lpstr>        Работа в программе Microsoft Office Power Point:         </vt:lpstr>
      <vt:lpstr>Презентация PowerPoint</vt:lpstr>
      <vt:lpstr>        Сервисы в помощь         </vt:lpstr>
      <vt:lpstr>Презентация PowerPoint</vt:lpstr>
      <vt:lpstr>Презентация PowerPoint</vt:lpstr>
      <vt:lpstr>Презентация PowerPoint</vt:lpstr>
    </vt:vector>
  </TitlesOfParts>
  <Company>MUK CBS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CBD</dc:creator>
  <cp:lastModifiedBy>Elena</cp:lastModifiedBy>
  <cp:revision>174</cp:revision>
  <dcterms:created xsi:type="dcterms:W3CDTF">2013-11-05T07:13:24Z</dcterms:created>
  <dcterms:modified xsi:type="dcterms:W3CDTF">2017-03-23T06:03:35Z</dcterms:modified>
</cp:coreProperties>
</file>