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8" r:id="rId2"/>
    <p:sldId id="382" r:id="rId3"/>
    <p:sldId id="389" r:id="rId4"/>
    <p:sldId id="373" r:id="rId5"/>
    <p:sldId id="372" r:id="rId6"/>
    <p:sldId id="390" r:id="rId7"/>
    <p:sldId id="391" r:id="rId8"/>
    <p:sldId id="396" r:id="rId9"/>
    <p:sldId id="397" r:id="rId10"/>
    <p:sldId id="392" r:id="rId11"/>
    <p:sldId id="399" r:id="rId12"/>
    <p:sldId id="394" r:id="rId13"/>
    <p:sldId id="395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368" r:id="rId23"/>
    <p:sldId id="384" r:id="rId24"/>
    <p:sldId id="408" r:id="rId2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808000"/>
    <a:srgbClr val="FFCC99"/>
    <a:srgbClr val="444200"/>
    <a:srgbClr val="666633"/>
    <a:srgbClr val="996600"/>
    <a:srgbClr val="0BD723"/>
    <a:srgbClr val="71C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2584" autoAdjust="0"/>
  </p:normalViewPr>
  <p:slideViewPr>
    <p:cSldViewPr>
      <p:cViewPr varScale="1">
        <p:scale>
          <a:sx n="108" d="100"/>
          <a:sy n="108" d="100"/>
        </p:scale>
        <p:origin x="16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8B66CA-9FC3-43DD-AB11-738853D5B640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EED9E9-138B-4EA3-A723-A31F18711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68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FE01FA3-90F5-4265-AF0B-C4CEE92EB6E8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5308D1-B299-4CC0-87F0-19ECE07D2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00034" y="2714620"/>
            <a:ext cx="7851648" cy="1828800"/>
          </a:xfrm>
          <a:prstGeom prst="rect">
            <a:avLst/>
          </a:prstGeo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00034" y="4572008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EC7C-7603-4350-9E1A-F5C739EA851F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D985-4517-45B7-AFA4-ED673DB96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785926"/>
            <a:ext cx="668655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2653-4777-4401-B467-6C353696DCEF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F2A-6116-4E0F-A607-CBBF7E152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8A42-F128-42D0-B4A9-01BC7D51253E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85BE-1E6D-4958-BDC8-03FEBD3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29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F0E09-7419-4EC0-B547-A5AA8129FA5B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D602-6CE1-479E-B411-1B3802CED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1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071813"/>
            <a:ext cx="8229600" cy="2466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BBDF-DADA-4456-8413-DB3F4577813F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106A-2AE5-444E-B953-9CE82A15F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5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D400-2544-4B33-8FA4-CDC843875128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2F42-A72E-42C3-9843-BD2257138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8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CDCB-36EC-4976-BCC3-7D2F53242AFC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0305-2BA7-4FDE-8FA8-74EFFC1C4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8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786190"/>
            <a:ext cx="4038600" cy="257745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786190"/>
            <a:ext cx="4038600" cy="256873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D786-09E4-4D99-A37E-12D27BC6E3E4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9624A-9CB9-4823-820D-A363513BB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0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9286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4290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4290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4143380"/>
            <a:ext cx="4040188" cy="2216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143380"/>
            <a:ext cx="4041775" cy="2216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26FF-6410-488F-983D-09ABFCB97C89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E117-8003-4B66-862D-178EFF511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8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3058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6748-BB3C-4E13-8039-FCA867E2CD7B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CB0D-665B-423F-BD91-BC6DD8FA0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4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77B2-877D-445A-B5CD-E9E7803926E9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2F2F4-06D0-4357-BDC9-C2014EDF4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9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F40C-D857-4580-B37E-039776E85C9D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E9E2C-61B5-4633-BAD3-4E9A6FB4E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7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D4E87-7493-4147-8ABE-30744ECFD5AE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1F59-E009-42BF-B66B-2A75EAA83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5816600"/>
            <a:ext cx="91694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0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753100"/>
            <a:ext cx="9156701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олилиния 18"/>
          <p:cNvSpPr>
            <a:spLocks/>
          </p:cNvSpPr>
          <p:nvPr userDrawn="1"/>
        </p:nvSpPr>
        <p:spPr bwMode="auto">
          <a:xfrm rot="10800000">
            <a:off x="-9525" y="622141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17463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1" name="Текст 29"/>
          <p:cNvSpPr>
            <a:spLocks noGrp="1"/>
          </p:cNvSpPr>
          <p:nvPr>
            <p:ph type="body" idx="1"/>
          </p:nvPr>
        </p:nvSpPr>
        <p:spPr bwMode="auto">
          <a:xfrm>
            <a:off x="500063" y="3071813"/>
            <a:ext cx="82296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6CCDBB-C044-48BD-AE6D-EDCF1B71C743}" type="datetimeFigureOut">
              <a:rPr lang="ru-RU"/>
              <a:pPr>
                <a:defRPr/>
              </a:pPr>
              <a:t>27.11.2015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56B762-0B73-4169-8D6F-CD989EB29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6" name="Picture 17" descr="C:\Documents and Settings\Администратор\Рабочий стол\Без имени-1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7150"/>
            <a:ext cx="173355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8" r:id="rId9"/>
    <p:sldLayoutId id="2147484124" r:id="rId10"/>
    <p:sldLayoutId id="2147484125" r:id="rId11"/>
    <p:sldLayoutId id="2147484126" r:id="rId12"/>
    <p:sldLayoutId id="214748412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0478" y="4293096"/>
            <a:ext cx="7380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/>
              <a:t>Арсентьева Виктория Валерьевна,</a:t>
            </a:r>
            <a:endParaRPr lang="ru-RU" dirty="0"/>
          </a:p>
          <a:p>
            <a:pPr algn="r"/>
            <a:r>
              <a:rPr lang="ru-RU" i="1" dirty="0"/>
              <a:t>заместитель директора </a:t>
            </a:r>
            <a:endParaRPr lang="ru-RU" dirty="0"/>
          </a:p>
          <a:p>
            <a:pPr algn="r"/>
            <a:r>
              <a:rPr lang="ru-RU" i="1" dirty="0"/>
              <a:t>Свердловской областной специальной библиотеки для слепых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91683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Современные нормативно-правовые основы формирования доступной среды </a:t>
            </a:r>
            <a:r>
              <a:rPr lang="ru-RU" sz="2400" b="1" i="1" dirty="0" smtClean="0"/>
              <a:t>жизнедеятельности людей с ограниченными возможностями здоровья в учреждениях культуры</a:t>
            </a:r>
            <a:endParaRPr lang="ru-RU" sz="2400" b="1" i="1" dirty="0"/>
          </a:p>
        </p:txBody>
      </p:sp>
    </p:spTree>
  </p:cSld>
  <p:clrMapOvr>
    <a:masterClrMapping/>
  </p:clrMapOvr>
  <p:transition advTm="1228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3105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Постановление Правительства Свердловской области от 22 сентября 2015 г.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</a:t>
            </a:r>
          </a:p>
          <a:p>
            <a:pPr algn="ctr"/>
            <a:r>
              <a:rPr lang="ru-RU" sz="1600" b="1" i="1" dirty="0"/>
              <a:t>(вступает в силу с 1 января 2016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1593" y="2491297"/>
            <a:ext cx="87263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Цели Плана («дорожной карты»):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-   обеспечение </a:t>
            </a:r>
            <a:r>
              <a:rPr lang="ru-RU" dirty="0"/>
              <a:t>условий доступности для инвалидов объектов социальной, инженерной и транспортной инфраструктур;</a:t>
            </a:r>
          </a:p>
          <a:p>
            <a:pPr algn="just"/>
            <a:r>
              <a:rPr lang="ru-RU" dirty="0" smtClean="0"/>
              <a:t>-   обеспечение </a:t>
            </a:r>
            <a:r>
              <a:rPr lang="ru-RU" dirty="0"/>
              <a:t>условий для беспрепятственного пользования инвалидами услугами в сферах социальной защиты населения, труда и занятости, здравоохранения, образования, культуры, транспорта, физической культуры и спорта;</a:t>
            </a:r>
          </a:p>
          <a:p>
            <a:pPr algn="just"/>
            <a:r>
              <a:rPr lang="ru-RU" dirty="0" smtClean="0"/>
              <a:t>-   полноценная </a:t>
            </a:r>
            <a:r>
              <a:rPr lang="ru-RU" dirty="0"/>
              <a:t>интеграция инвалидов в 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10632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3105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Постановление Правительства Свердловской области от 22 сентября 2015 г.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</a:t>
            </a:r>
          </a:p>
          <a:p>
            <a:pPr algn="ctr"/>
            <a:r>
              <a:rPr lang="ru-RU" sz="1600" b="1" i="1" dirty="0"/>
              <a:t>(вступает в силу с 1 января 2016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865435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Паспорт доступности объекта социальной </a:t>
            </a:r>
            <a:r>
              <a:rPr lang="ru-RU" b="1" i="1" dirty="0" smtClean="0"/>
              <a:t>инфраструктуры (</a:t>
            </a:r>
            <a:r>
              <a:rPr lang="ru-RU" dirty="0"/>
              <a:t>отражены все вышеперечисленные требования </a:t>
            </a:r>
            <a:r>
              <a:rPr lang="ru-RU" dirty="0" smtClean="0"/>
              <a:t>419-ФЗ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sz="1600" dirty="0" smtClean="0"/>
              <a:t>- </a:t>
            </a:r>
            <a:r>
              <a:rPr lang="ru-RU" sz="1600" dirty="0"/>
              <a:t>состояние доступности объекта: расстояние до объекта от остановки транспорта, время движения (пешком), перекрестки со звуковой сигнализацией, перепады высоты на пути, информация на пути следования к объекту</a:t>
            </a:r>
          </a:p>
          <a:p>
            <a:pPr algn="just"/>
            <a:r>
              <a:rPr lang="ru-RU" sz="1600" dirty="0"/>
              <a:t>- состояние доступности основных структурно-функциональных зон: территория, прилегающая к зданию, вход/выход в здание, пути движения внутри здания, санитарно-гигиенические помещения.</a:t>
            </a:r>
          </a:p>
        </p:txBody>
      </p:sp>
    </p:spTree>
    <p:extLst>
      <p:ext uri="{BB962C8B-B14F-4D97-AF65-F5344CB8AC3E}">
        <p14:creationId xmlns:p14="http://schemas.microsoft.com/office/powerpoint/2010/main" val="317366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3105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Постановление Правительства Свердловской области от 22 сентября 2015 г.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</a:t>
            </a:r>
          </a:p>
          <a:p>
            <a:pPr algn="ctr"/>
            <a:r>
              <a:rPr lang="ru-RU" sz="1600" b="1" i="1" dirty="0"/>
              <a:t>(вступает в силу с 1 января 2016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496" y="2636912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Паспорт доступности объекта социальной инфраструктуры </a:t>
            </a:r>
            <a:r>
              <a:rPr lang="ru-RU" dirty="0" smtClean="0"/>
              <a:t>подписывает </a:t>
            </a:r>
            <a:r>
              <a:rPr lang="ru-RU" dirty="0"/>
              <a:t>руководитель объекта и представители общественных организаций инвалидов  (не менее трех организаций). </a:t>
            </a:r>
            <a:endParaRPr lang="ru-RU" dirty="0" smtClean="0"/>
          </a:p>
          <a:p>
            <a:pPr algn="just"/>
            <a:r>
              <a:rPr lang="ru-RU" dirty="0" smtClean="0"/>
              <a:t>Данное </a:t>
            </a:r>
            <a:r>
              <a:rPr lang="ru-RU" dirty="0"/>
              <a:t>требование выдвинуто в соответствии с Конвенцией о правах инвалидов, которая предписывает, что </a:t>
            </a:r>
            <a:r>
              <a:rPr lang="ru-RU" b="1" i="1" dirty="0"/>
              <a:t>«государства обязаны консультироваться с инвалидами по вопросам разработки и осуществления законов и политики, направленных на соблюдение Конвенции». 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724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3105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Постановление Правительства Свердловской области от 22 сентября 2015 г.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</a:t>
            </a:r>
          </a:p>
          <a:p>
            <a:pPr algn="ctr"/>
            <a:r>
              <a:rPr lang="ru-RU" sz="1600" b="1" i="1" dirty="0"/>
              <a:t>(вступает в силу с 1 января 2016 г.)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6585" y="2564904"/>
            <a:ext cx="87983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Организация доступности объекта для инвалидов </a:t>
            </a:r>
            <a:r>
              <a:rPr lang="ru-RU" i="1" dirty="0"/>
              <a:t>(отражены все вышеперечисленные требования 419-ФЗ</a:t>
            </a:r>
            <a:r>
              <a:rPr lang="ru-RU" i="1" dirty="0" smtClean="0"/>
              <a:t>).</a:t>
            </a:r>
          </a:p>
          <a:p>
            <a:endParaRPr lang="ru-RU" b="1" i="1" dirty="0"/>
          </a:p>
          <a:p>
            <a:pPr algn="just"/>
            <a:r>
              <a:rPr lang="ru-RU" dirty="0"/>
              <a:t>- обеспечение беспрепятственного доступа </a:t>
            </a:r>
            <a:r>
              <a:rPr lang="ru-RU" b="1" i="1" dirty="0"/>
              <a:t>инвалидов по зрению: </a:t>
            </a:r>
            <a:r>
              <a:rPr lang="ru-RU" dirty="0"/>
              <a:t>поручни, тактильные дорожки, дублирование информации шрифтом Брайля, голосовые таблички, тактильно звуковые мнемосхемы; допуск собак-проводников, допуск </a:t>
            </a:r>
            <a:r>
              <a:rPr lang="ru-RU" dirty="0" err="1"/>
              <a:t>тифлосурдопереводчика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обеспечение беспрепятственного доступа </a:t>
            </a:r>
            <a:r>
              <a:rPr lang="ru-RU" b="1" i="1" dirty="0"/>
              <a:t>инвалидов по слуху: </a:t>
            </a:r>
            <a:r>
              <a:rPr lang="ru-RU" dirty="0"/>
              <a:t>индукционная петля, система «ДИАЛОГ», допуск </a:t>
            </a:r>
            <a:r>
              <a:rPr lang="ru-RU" dirty="0" err="1"/>
              <a:t>сурдопереводчика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324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3105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Постановление Правительства Свердловской области от 22 сентября 2015 г.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</a:t>
            </a:r>
          </a:p>
          <a:p>
            <a:pPr algn="ctr"/>
            <a:r>
              <a:rPr lang="ru-RU" sz="1600" b="1" i="1" dirty="0"/>
              <a:t>(вступает в силу с 1 января 2016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087" y="2636912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Организация доступности объекта для инвалидов </a:t>
            </a:r>
            <a:r>
              <a:rPr lang="ru-RU" i="1" dirty="0"/>
              <a:t>(отражены все вышеперечисленные требования 419-ФЗ</a:t>
            </a:r>
            <a:r>
              <a:rPr lang="ru-RU" i="1" dirty="0" smtClean="0"/>
              <a:t>):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- обеспечение беспрепятственного доступа </a:t>
            </a:r>
            <a:r>
              <a:rPr lang="ru-RU" b="1" i="1" dirty="0"/>
              <a:t>инвалидов с нарушениями  опорно-двигательного аппарата:</a:t>
            </a:r>
            <a:r>
              <a:rPr lang="ru-RU" dirty="0"/>
              <a:t> пандус, кнопка вызова, доступная входная группа, </a:t>
            </a:r>
            <a:r>
              <a:rPr lang="ru-RU" dirty="0" err="1"/>
              <a:t>ступенькоходы</a:t>
            </a:r>
            <a:r>
              <a:rPr lang="ru-RU" dirty="0"/>
              <a:t>, подъемные платформы, адаптированные лифты, адаптированные санитарно-гигиенические помещения, </a:t>
            </a:r>
          </a:p>
          <a:p>
            <a:pPr algn="just"/>
            <a:r>
              <a:rPr lang="ru-RU" dirty="0"/>
              <a:t>- количество документов библиотечного </a:t>
            </a:r>
            <a:r>
              <a:rPr lang="ru-RU" b="1" i="1" dirty="0"/>
              <a:t>фонда специальных форматов </a:t>
            </a:r>
            <a:r>
              <a:rPr lang="ru-RU" dirty="0"/>
              <a:t>для инвалидов по зрению, имеющихся в общедоступных </a:t>
            </a:r>
            <a:r>
              <a:rPr lang="ru-RU" dirty="0" smtClean="0"/>
              <a:t>библиотеках.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9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3105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Постановление Правительства Свердловской области от 22 сентября 2015 г.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</a:t>
            </a:r>
          </a:p>
          <a:p>
            <a:pPr algn="ctr"/>
            <a:r>
              <a:rPr lang="ru-RU" sz="1600" b="1" i="1" dirty="0"/>
              <a:t>(вступает в силу с 1 января 2016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409" y="278092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Организация доступности объекта для инвалидов </a:t>
            </a:r>
            <a:r>
              <a:rPr lang="ru-RU" i="1" dirty="0"/>
              <a:t>(отражены все вышеперечисленные требования 419-ФЗ</a:t>
            </a:r>
            <a:r>
              <a:rPr lang="ru-RU" i="1" dirty="0" smtClean="0"/>
              <a:t>):</a:t>
            </a:r>
          </a:p>
          <a:p>
            <a:pPr algn="just"/>
            <a:endParaRPr lang="ru-RU" i="1" dirty="0"/>
          </a:p>
          <a:p>
            <a:pPr algn="just"/>
            <a:r>
              <a:rPr lang="ru-RU" dirty="0"/>
              <a:t>- количество обученного персонала: наличие сотрудников, на которых административно-распорядительным актом организации возложено оказание помощи инвалидам по зрению в преодолении барьеров, мешающих им пользоваться услугами, включая сопровождение, и которые подготовлены для исполнения этих </a:t>
            </a:r>
            <a:r>
              <a:rPr lang="ru-RU" dirty="0" smtClean="0"/>
              <a:t>функций.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3105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Постановление Правительства Свердловской области от 22 сентября 2015 г.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</a:t>
            </a:r>
          </a:p>
          <a:p>
            <a:pPr algn="ctr"/>
            <a:r>
              <a:rPr lang="ru-RU" sz="1600" b="1" i="1" dirty="0"/>
              <a:t>(вступает в силу с 1 января 2016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18" y="2564904"/>
            <a:ext cx="87263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Сроки реализации «дорожной карты»: </a:t>
            </a:r>
            <a:r>
              <a:rPr lang="ru-RU" b="1" i="1" dirty="0" smtClean="0"/>
              <a:t> </a:t>
            </a:r>
            <a:r>
              <a:rPr lang="ru-RU" dirty="0" smtClean="0"/>
              <a:t>2016 </a:t>
            </a:r>
            <a:r>
              <a:rPr lang="ru-RU" dirty="0"/>
              <a:t>– 2018 гг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just"/>
            <a:r>
              <a:rPr lang="ru-RU" dirty="0" smtClean="0"/>
              <a:t>«</a:t>
            </a:r>
            <a:r>
              <a:rPr lang="ru-RU" dirty="0"/>
              <a:t>Реализация «дорожной карты» </a:t>
            </a:r>
            <a:r>
              <a:rPr lang="ru-RU" b="1" i="1" dirty="0"/>
              <a:t>позволит к 2018 г. </a:t>
            </a:r>
            <a:r>
              <a:rPr lang="ru-RU" dirty="0"/>
              <a:t>сформировать условия для устойчивого развития доступной среды для инвалидов, повысить доступность и качество предоставляемых инвалидам государственных услуг, преодолеть социальную разобщенность».</a:t>
            </a:r>
          </a:p>
        </p:txBody>
      </p:sp>
    </p:spTree>
    <p:extLst>
      <p:ext uri="{BB962C8B-B14F-4D97-AF65-F5344CB8AC3E}">
        <p14:creationId xmlns:p14="http://schemas.microsoft.com/office/powerpoint/2010/main" val="337500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980728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КОНВЕНЦИЯ ООН О ПРАВАХ </a:t>
            </a:r>
            <a:r>
              <a:rPr lang="ru-RU" sz="2000" b="1" i="1" dirty="0" smtClean="0"/>
              <a:t>ИНВАЛИДОВ</a:t>
            </a:r>
          </a:p>
          <a:p>
            <a:pPr algn="ctr"/>
            <a:r>
              <a:rPr lang="ru-RU" sz="1600" b="1" i="1" dirty="0" smtClean="0"/>
              <a:t>(принята генеральной Ассамблеей ООН 13 декабря 2006 г. )</a:t>
            </a:r>
            <a:endParaRPr lang="ru-RU" sz="16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505" y="1988840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Статья 9: </a:t>
            </a:r>
            <a:r>
              <a:rPr lang="ru-RU" b="1" dirty="0" smtClean="0"/>
              <a:t>Доступность</a:t>
            </a:r>
          </a:p>
          <a:p>
            <a:endParaRPr lang="ru-RU" dirty="0"/>
          </a:p>
          <a:p>
            <a:pPr algn="just"/>
            <a:r>
              <a:rPr lang="ru-RU" dirty="0"/>
              <a:t>Чтобы наделить инвалидов возможностью вести независимый образ жизни и всесторонне участвовать во всех аспектах жизни </a:t>
            </a:r>
            <a:r>
              <a:rPr lang="ru-RU" dirty="0" smtClean="0"/>
              <a:t>государства-участники </a:t>
            </a:r>
            <a:r>
              <a:rPr lang="ru-RU" dirty="0"/>
              <a:t>принимают надлежащие меры к тому, чтобы:</a:t>
            </a:r>
          </a:p>
          <a:p>
            <a:pPr algn="just"/>
            <a:r>
              <a:rPr lang="ru-RU" dirty="0"/>
              <a:t>«</a:t>
            </a:r>
            <a:r>
              <a:rPr lang="en-US" dirty="0"/>
              <a:t>g</a:t>
            </a:r>
            <a:r>
              <a:rPr lang="ru-RU" dirty="0"/>
              <a:t>) поощрять доступ инвалидов к новым информационно-коммуникационным технологиям и системам, включая Интернет;</a:t>
            </a:r>
          </a:p>
          <a:p>
            <a:pPr algn="just"/>
            <a:r>
              <a:rPr lang="en-US" dirty="0"/>
              <a:t>h</a:t>
            </a:r>
            <a:r>
              <a:rPr lang="ru-RU" dirty="0"/>
              <a:t>) поощрять проектирование, разработку, производство и распространение изначально доступных </a:t>
            </a:r>
            <a:r>
              <a:rPr lang="ru-RU" dirty="0" smtClean="0"/>
              <a:t>информационно-коммуникационных </a:t>
            </a:r>
            <a:r>
              <a:rPr lang="ru-RU" dirty="0"/>
              <a:t>технологий и систем, так чтобы доступность этих технологий и систем достигалась при минимальных затратах».</a:t>
            </a:r>
          </a:p>
        </p:txBody>
      </p:sp>
    </p:spTree>
    <p:extLst>
      <p:ext uri="{BB962C8B-B14F-4D97-AF65-F5344CB8AC3E}">
        <p14:creationId xmlns:p14="http://schemas.microsoft.com/office/powerpoint/2010/main" val="3204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908720"/>
            <a:ext cx="5976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ГОСТ Р 52872-2012 </a:t>
            </a:r>
            <a:endParaRPr lang="ru-RU" sz="2000" b="1" i="1" dirty="0" smtClean="0"/>
          </a:p>
          <a:p>
            <a:pPr algn="ctr"/>
            <a:r>
              <a:rPr lang="ru-RU" sz="2000" b="1" i="1" dirty="0" smtClean="0"/>
              <a:t>«</a:t>
            </a:r>
            <a:r>
              <a:rPr lang="ru-RU" sz="2000" b="1" i="1" dirty="0"/>
              <a:t>Интернет-ресурсы. Требования доступности для инвалидов по зрению» </a:t>
            </a:r>
            <a:endParaRPr lang="ru-RU" sz="2000" b="1" i="1" dirty="0" smtClean="0"/>
          </a:p>
          <a:p>
            <a:pPr algn="ctr"/>
            <a:r>
              <a:rPr lang="ru-RU" sz="2000" b="1" i="1" dirty="0" smtClean="0"/>
              <a:t>( </a:t>
            </a:r>
            <a:r>
              <a:rPr lang="ru-RU" sz="2000" b="1" i="1" dirty="0"/>
              <a:t>2012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9978" y="234888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Элементы </a:t>
            </a:r>
            <a:r>
              <a:rPr lang="en-US" b="1" i="1" dirty="0"/>
              <a:t>web</a:t>
            </a:r>
            <a:r>
              <a:rPr lang="ru-RU" b="1" i="1" dirty="0"/>
              <a:t>-сайта, влияющие на доступность электронного ресурса инвалидам по зрению: 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>
                <a:latin typeface="Verdana"/>
                <a:ea typeface="Verdana"/>
                <a:cs typeface="Verdana"/>
              </a:rPr>
              <a:t>●  </a:t>
            </a:r>
            <a:r>
              <a:rPr lang="ru-RU" dirty="0"/>
              <a:t>возможность полноценно пользоваться сайтом с помощью клавиатуры (без мыши);</a:t>
            </a:r>
          </a:p>
          <a:p>
            <a:pPr algn="just"/>
            <a:r>
              <a:rPr lang="ru-RU" dirty="0">
                <a:latin typeface="Verdana"/>
                <a:ea typeface="Verdana"/>
                <a:cs typeface="Verdana"/>
              </a:rPr>
              <a:t>●  </a:t>
            </a:r>
            <a:r>
              <a:rPr lang="ru-RU" dirty="0"/>
              <a:t>формирование альтернативных текстовых страниц без графических и фото изображений; а если таковые имеются – необходимы обязательные текстовые подписи;</a:t>
            </a:r>
          </a:p>
        </p:txBody>
      </p:sp>
    </p:spTree>
    <p:extLst>
      <p:ext uri="{BB962C8B-B14F-4D97-AF65-F5344CB8AC3E}">
        <p14:creationId xmlns:p14="http://schemas.microsoft.com/office/powerpoint/2010/main" val="41446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908720"/>
            <a:ext cx="5976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ГОСТ Р 52872-2012 </a:t>
            </a:r>
            <a:endParaRPr lang="ru-RU" sz="2000" b="1" i="1" dirty="0" smtClean="0"/>
          </a:p>
          <a:p>
            <a:pPr algn="ctr"/>
            <a:r>
              <a:rPr lang="ru-RU" sz="2000" b="1" i="1" dirty="0" smtClean="0"/>
              <a:t>«</a:t>
            </a:r>
            <a:r>
              <a:rPr lang="ru-RU" sz="2000" b="1" i="1" dirty="0"/>
              <a:t>Интернет-ресурсы. Требования доступности для инвалидов по зрению» </a:t>
            </a:r>
            <a:endParaRPr lang="ru-RU" sz="2000" b="1" i="1" dirty="0" smtClean="0"/>
          </a:p>
          <a:p>
            <a:pPr algn="ctr"/>
            <a:r>
              <a:rPr lang="ru-RU" sz="2000" b="1" i="1" dirty="0" smtClean="0"/>
              <a:t>( </a:t>
            </a:r>
            <a:r>
              <a:rPr lang="ru-RU" sz="2000" b="1" i="1" dirty="0"/>
              <a:t>2012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78307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Элементы </a:t>
            </a:r>
            <a:r>
              <a:rPr lang="en-US" b="1" i="1" dirty="0"/>
              <a:t>web</a:t>
            </a:r>
            <a:r>
              <a:rPr lang="ru-RU" b="1" i="1" dirty="0"/>
              <a:t>-сайта, влияющие на доступность электронного ресурса инвалидам по зрению: 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 </a:t>
            </a:r>
            <a:r>
              <a:rPr lang="ru-RU" dirty="0" smtClean="0"/>
              <a:t>наличие </a:t>
            </a:r>
            <a:r>
              <a:rPr lang="ru-RU" dirty="0"/>
              <a:t>текстового пояснения также для дополнительных кнопок, полей ввода информации;</a:t>
            </a:r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 </a:t>
            </a:r>
            <a:r>
              <a:rPr lang="ru-RU" dirty="0" smtClean="0"/>
              <a:t>соблюдение </a:t>
            </a:r>
            <a:r>
              <a:rPr lang="ru-RU" dirty="0"/>
              <a:t>контраста, шрифтов без засечек, недопустимо использование курсивного шрифта и подчеркивания; использование стандартных настроек «Размер шрифта», «Цвет фона»;</a:t>
            </a:r>
          </a:p>
        </p:txBody>
      </p:sp>
    </p:spTree>
    <p:extLst>
      <p:ext uri="{BB962C8B-B14F-4D97-AF65-F5344CB8AC3E}">
        <p14:creationId xmlns:p14="http://schemas.microsoft.com/office/powerpoint/2010/main" val="23350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218" y="889555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КОНВЕНЦИЯ ООН О ПРАВАХ </a:t>
            </a:r>
            <a:r>
              <a:rPr lang="ru-RU" sz="2000" b="1" i="1" dirty="0" smtClean="0"/>
              <a:t>ИНВАЛИДОВ</a:t>
            </a:r>
          </a:p>
          <a:p>
            <a:pPr algn="ctr"/>
            <a:r>
              <a:rPr lang="ru-RU" sz="1600" b="1" i="1" dirty="0" smtClean="0"/>
              <a:t>(принята генеральной Ассамблеей ООН 13 декабря 2006 г. )</a:t>
            </a:r>
            <a:endParaRPr lang="ru-RU" sz="16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13285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Конвенция о правах инвалидов и Факультативный протокол к ней приняты </a:t>
            </a:r>
          </a:p>
          <a:p>
            <a:pPr algn="just"/>
            <a:r>
              <a:rPr lang="ru-RU" dirty="0"/>
              <a:t>Генеральной Ассамблеей Организации Объединенных Наций </a:t>
            </a:r>
            <a:r>
              <a:rPr lang="ru-RU" b="1" i="1" dirty="0"/>
              <a:t>13 декабря  2006 года</a:t>
            </a:r>
            <a:r>
              <a:rPr lang="ru-RU" b="1" i="1" dirty="0" smtClean="0"/>
              <a:t>.</a:t>
            </a:r>
          </a:p>
          <a:p>
            <a:pPr algn="just"/>
            <a:endParaRPr lang="ru-RU" b="1" i="1" dirty="0" smtClean="0"/>
          </a:p>
          <a:p>
            <a:pPr algn="just"/>
            <a:r>
              <a:rPr lang="ru-RU" b="1" i="1" dirty="0" smtClean="0"/>
              <a:t>Цель </a:t>
            </a:r>
            <a:r>
              <a:rPr lang="ru-RU" b="1" i="1" dirty="0"/>
              <a:t>Конвенции</a:t>
            </a:r>
            <a:r>
              <a:rPr lang="ru-RU" dirty="0"/>
              <a:t> заключается в том, чтобы гарантировать самому многочисленному меньшинству в мире те же права и возможности, что и остальной части человечества. </a:t>
            </a:r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446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908720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ГОСТ Р 52872-2012 </a:t>
            </a:r>
            <a:endParaRPr lang="ru-RU" b="1" i="1" dirty="0" smtClean="0"/>
          </a:p>
          <a:p>
            <a:pPr algn="ctr"/>
            <a:r>
              <a:rPr lang="ru-RU" b="1" i="1" dirty="0" smtClean="0"/>
              <a:t>«</a:t>
            </a:r>
            <a:r>
              <a:rPr lang="ru-RU" b="1" i="1" dirty="0"/>
              <a:t>Интернет-ресурсы. Требования доступности для инвалидов по зрению» </a:t>
            </a:r>
            <a:endParaRPr lang="ru-RU" b="1" i="1" dirty="0" smtClean="0"/>
          </a:p>
          <a:p>
            <a:pPr algn="ctr"/>
            <a:r>
              <a:rPr lang="ru-RU" b="1" i="1" dirty="0" smtClean="0"/>
              <a:t>( </a:t>
            </a:r>
            <a:r>
              <a:rPr lang="ru-RU" b="1" i="1" dirty="0"/>
              <a:t>2012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232159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Элементы </a:t>
            </a:r>
            <a:r>
              <a:rPr lang="en-US" b="1" i="1" dirty="0"/>
              <a:t>web</a:t>
            </a:r>
            <a:r>
              <a:rPr lang="ru-RU" b="1" i="1" dirty="0"/>
              <a:t>-сайта, влияющие на доступность электронного ресурса инвалидам по зрению: 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</a:t>
            </a:r>
            <a:r>
              <a:rPr lang="ru-RU" dirty="0" smtClean="0"/>
              <a:t>отсутствие </a:t>
            </a:r>
            <a:r>
              <a:rPr lang="ru-RU" dirty="0"/>
              <a:t>всплывающих окон;</a:t>
            </a:r>
          </a:p>
          <a:p>
            <a:pPr algn="just"/>
            <a:r>
              <a:rPr lang="ru-RU" dirty="0" smtClean="0">
                <a:latin typeface="Verdana"/>
                <a:ea typeface="Verdana"/>
                <a:cs typeface="Verdana"/>
              </a:rPr>
              <a:t>● </a:t>
            </a:r>
            <a:r>
              <a:rPr lang="ru-RU" dirty="0" smtClean="0"/>
              <a:t>соблюдение </a:t>
            </a:r>
            <a:r>
              <a:rPr lang="ru-RU" dirty="0"/>
              <a:t>логической структуры ресурса и единообразия в расположении элементов навигации на всех страницах </a:t>
            </a:r>
            <a:r>
              <a:rPr lang="en-US" dirty="0"/>
              <a:t>web</a:t>
            </a:r>
            <a:r>
              <a:rPr lang="ru-RU" dirty="0"/>
              <a:t>-сайта: навигация встроена таким образом, что пользователю не приходится проходить через большое число ссылок, чтобы выйти на нужную страницу.  На каждой странице </a:t>
            </a:r>
            <a:r>
              <a:rPr lang="en-US" dirty="0"/>
              <a:t>web</a:t>
            </a:r>
            <a:r>
              <a:rPr lang="ru-RU" dirty="0"/>
              <a:t>-сайта установлена ссылка на стартовую страницу; таким образом, незрячий пользователь может вернуться к началу и заново начать поиск необходимой ему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1298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828886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/>
              <a:t>Марракешский</a:t>
            </a:r>
            <a:r>
              <a:rPr lang="ru-RU" b="1" i="1" dirty="0"/>
              <a:t> договор об облегчении доступа слепых и лиц с нарушениями зрения или иными ограниченными способностями воспринимать печатную информацию к опубликованным произведениям </a:t>
            </a:r>
            <a:endParaRPr lang="ru-RU" b="1" i="1" dirty="0" smtClean="0"/>
          </a:p>
          <a:p>
            <a:pPr algn="ctr"/>
            <a:r>
              <a:rPr lang="ru-RU" b="1" i="1" dirty="0" smtClean="0"/>
              <a:t>( </a:t>
            </a:r>
            <a:r>
              <a:rPr lang="ru-RU" b="1" i="1" dirty="0"/>
              <a:t>принят 27 июня 2013 г.)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36912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Договор требует, чтобы Договаривающиеся стороны предусмотрели стандартный набор ограничений и исключений в отношении авторских прав, с тем чтобы можно было воспроизводить, распространять и сделать общедоступными опубликованные произведения в форматах для лиц с нарушениями зрения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9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052736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ГРАЖДАНСКИЙ КОДЕКС </a:t>
            </a:r>
            <a:r>
              <a:rPr lang="ru-RU" sz="2000" b="1" i="1" dirty="0" smtClean="0"/>
              <a:t>РФ:</a:t>
            </a:r>
            <a:endParaRPr lang="ru-RU" sz="2000" b="1" i="1" dirty="0"/>
          </a:p>
          <a:p>
            <a:pPr algn="ctr"/>
            <a:r>
              <a:rPr lang="ru-RU" sz="2000" b="1" i="1" dirty="0"/>
              <a:t>часть </a:t>
            </a:r>
            <a:r>
              <a:rPr lang="ru-RU" sz="2000" b="1" i="1" dirty="0" smtClean="0"/>
              <a:t>4:   </a:t>
            </a:r>
            <a:r>
              <a:rPr lang="ru-RU" sz="2000" b="1" i="1" dirty="0"/>
              <a:t>Права на результаты интеллектуальной деятельности и средства индивидуализации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348880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Ст.1274</a:t>
            </a:r>
            <a:r>
              <a:rPr lang="ru-RU" dirty="0"/>
              <a:t>  Создание экземпляров правомерно обнародованных произведений в форматах, предназначенных исключительно для использования слепыми и слабовидящими (рельефно-точечным шрифтом и другими специальными способами) (специальных форматах), а также воспроизведение и распространение таких экземпляров без цели извлечения прибыли допускаются без согласия автора или иного обладателя, но с обязательным указанием имени автора, произведение которого используется, и источника заимствования. 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Библиотеки могут предоставлять слепым и слабовидящим экземпляры произведений, созданные в специальных форматах, во временное безвозмездное пользование с выдачей на дом, а также путем предоставления доступа к ним через информационно-телекоммуникационные сети. </a:t>
            </a:r>
          </a:p>
        </p:txBody>
      </p:sp>
    </p:spTree>
    <p:extLst>
      <p:ext uri="{BB962C8B-B14F-4D97-AF65-F5344CB8AC3E}">
        <p14:creationId xmlns:p14="http://schemas.microsoft.com/office/powerpoint/2010/main" val="21195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91226" y="90652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КОНВЕНЦИЯ ООН О ПРАВАХ </a:t>
            </a:r>
            <a:r>
              <a:rPr lang="ru-RU" sz="2000" b="1" i="1" dirty="0" smtClean="0"/>
              <a:t>ИНВАЛИДОВ</a:t>
            </a:r>
          </a:p>
          <a:p>
            <a:pPr algn="ctr"/>
            <a:r>
              <a:rPr lang="ru-RU" sz="1600" b="1" i="1" dirty="0" smtClean="0"/>
              <a:t>(принята генеральной Ассамблеей ООН 13 декабря 2006 г. )</a:t>
            </a:r>
            <a:endParaRPr lang="ru-RU" sz="16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0174" y="2060848"/>
            <a:ext cx="84937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Конвенция о правах инвалидов предлагает рассматривать проблему инвалидности как культурную – причины трудностей инвалидов, в первую очередь, социальные, и связаны они с нашей культурой.  Те или иные отличия в физических или интеллектуальных возможностях становятся «инвалидностью» только если их делают таковыми культурные условия. </a:t>
            </a:r>
          </a:p>
          <a:p>
            <a:pPr algn="just"/>
            <a:endParaRPr lang="ru-RU" sz="1600" b="1" i="1" dirty="0" smtClean="0"/>
          </a:p>
          <a:p>
            <a:pPr algn="just"/>
            <a:r>
              <a:rPr lang="ru-RU" sz="1600" b="1" i="1" dirty="0" smtClean="0"/>
              <a:t>Потому </a:t>
            </a:r>
            <a:r>
              <a:rPr lang="ru-RU" sz="1600" b="1" i="1" dirty="0"/>
              <a:t>социальные проекты, направленные на просветительскую деятельность общества, на преодоление стереотипов и предрассудков, выступают на современном этапе на передний план. </a:t>
            </a:r>
            <a:r>
              <a:rPr lang="ru-RU" sz="1600" dirty="0"/>
              <a:t>Чем скорее население страны изменит взгляд на проблему инвалидов и инвалидности и примет людей с ограниченными возможностями здоровья в свои ряды, тем быстрее произойдет их интеграция в общество. </a:t>
            </a:r>
          </a:p>
        </p:txBody>
      </p:sp>
    </p:spTree>
    <p:extLst>
      <p:ext uri="{BB962C8B-B14F-4D97-AF65-F5344CB8AC3E}">
        <p14:creationId xmlns:p14="http://schemas.microsoft.com/office/powerpoint/2010/main" val="12207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980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/>
              <a:t>АНКЕТА</a:t>
            </a:r>
          </a:p>
          <a:p>
            <a:pPr algn="ctr"/>
            <a:r>
              <a:rPr lang="ru-RU" sz="2000" b="1" i="1" dirty="0"/>
              <a:t>«За Равные Возможности»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74838"/>
            <a:ext cx="763284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В этой анкете нет вариантов «хороших» и «плохих»; это не испытание ума, способностей и сознательности. Мы заинтересованы в правдивых ответах; любой из выбранных Вами вариантов ответа заслуживает право на существование, а Вы заслуживаете право на собственное мнение»</a:t>
            </a:r>
          </a:p>
        </p:txBody>
      </p:sp>
    </p:spTree>
    <p:extLst>
      <p:ext uri="{BB962C8B-B14F-4D97-AF65-F5344CB8AC3E}">
        <p14:creationId xmlns:p14="http://schemas.microsoft.com/office/powerpoint/2010/main" val="19027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218" y="889555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КОНВЕНЦИЯ ООН О ПРАВАХ </a:t>
            </a:r>
            <a:r>
              <a:rPr lang="ru-RU" sz="2000" b="1" i="1" dirty="0" smtClean="0"/>
              <a:t>ИНВАЛИДОВ</a:t>
            </a:r>
          </a:p>
          <a:p>
            <a:pPr algn="ctr"/>
            <a:r>
              <a:rPr lang="ru-RU" sz="1600" b="1" i="1" dirty="0" smtClean="0"/>
              <a:t>(принята генеральной Ассамблеей ООН 13 декабря 2006 г. )</a:t>
            </a:r>
            <a:endParaRPr lang="ru-RU" sz="1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6084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Конвенция знаменует собой «смену парадигмы» в том, что касается отношения и подходов к инвалидам. Конвенция изменяет само понимание </a:t>
            </a:r>
            <a:r>
              <a:rPr lang="ru-RU" b="1" i="1" dirty="0"/>
              <a:t>инвалидности</a:t>
            </a:r>
            <a:r>
              <a:rPr lang="ru-RU" dirty="0"/>
              <a:t>, признавая, что инвалидность — эволюционирующее понятие. Человек является инвалидом не только в силу имеющихся у него ограничений, но и по причине тех барьеров, которые существуют в обществе. 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71703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Конвенцию ООН о правах инвалидов </a:t>
            </a:r>
            <a:r>
              <a:rPr lang="ru-RU" b="1" i="1" dirty="0"/>
              <a:t>подписали 155 государств, 126  государств ее ратифицировали</a:t>
            </a:r>
            <a:r>
              <a:rPr lang="ru-RU" dirty="0"/>
              <a:t>, в том числе — Российская Федерация. </a:t>
            </a:r>
          </a:p>
        </p:txBody>
      </p:sp>
    </p:spTree>
    <p:extLst>
      <p:ext uri="{BB962C8B-B14F-4D97-AF65-F5344CB8AC3E}">
        <p14:creationId xmlns:p14="http://schemas.microsoft.com/office/powerpoint/2010/main" val="3013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67744" y="1212721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КОНВЕНЦИЯ ООН О ПРАВАХ </a:t>
            </a:r>
            <a:r>
              <a:rPr lang="ru-RU" sz="2000" b="1" i="1" dirty="0" smtClean="0"/>
              <a:t>ИНВАЛИДОВ</a:t>
            </a:r>
          </a:p>
          <a:p>
            <a:pPr algn="ctr"/>
            <a:r>
              <a:rPr lang="ru-RU" sz="1600" b="1" i="1" dirty="0" smtClean="0"/>
              <a:t>(принята генеральной Ассамблеей ООН 13 декабря 2006 г. )</a:t>
            </a:r>
            <a:endParaRPr lang="ru-RU" sz="16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326359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15 </a:t>
            </a:r>
            <a:r>
              <a:rPr lang="ru-RU" b="1" i="1" dirty="0"/>
              <a:t>мая  2012 года </a:t>
            </a:r>
            <a:r>
              <a:rPr lang="ru-RU" dirty="0"/>
              <a:t>вступил в силу </a:t>
            </a:r>
            <a:r>
              <a:rPr lang="ru-RU" b="1" i="1" dirty="0"/>
              <a:t>Федеральный закон </a:t>
            </a:r>
            <a:r>
              <a:rPr lang="ru-RU" b="1" i="1" dirty="0" smtClean="0"/>
              <a:t>N </a:t>
            </a:r>
            <a:r>
              <a:rPr lang="ru-RU" b="1" i="1" dirty="0"/>
              <a:t>46-ФЗ «О ратификации Конвенции о правах инвалидов». </a:t>
            </a:r>
          </a:p>
          <a:p>
            <a:pPr algn="just"/>
            <a:r>
              <a:rPr lang="ru-RU" dirty="0"/>
              <a:t>Ратификация Конвенции Российской Федерацией налагает на государство юридическое обязательство выполнять основные установки и положения данного международного договора.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Для реализации положений Конвенции </a:t>
            </a:r>
            <a:r>
              <a:rPr lang="ru-RU" dirty="0" smtClean="0"/>
              <a:t>были внесены соответствующие </a:t>
            </a:r>
            <a:r>
              <a:rPr lang="ru-RU" dirty="0"/>
              <a:t>изменения в действующее </a:t>
            </a:r>
            <a:r>
              <a:rPr lang="ru-RU" dirty="0" smtClean="0"/>
              <a:t>законодательство</a:t>
            </a:r>
            <a:r>
              <a:rPr lang="ru-RU" dirty="0"/>
              <a:t> </a:t>
            </a:r>
            <a:r>
              <a:rPr lang="ru-RU" dirty="0" smtClean="0"/>
              <a:t>Российской Федерации.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1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836712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инвалидов" </a:t>
            </a:r>
            <a:endParaRPr lang="ru-RU" b="1" i="1" dirty="0" smtClean="0"/>
          </a:p>
          <a:p>
            <a:pPr algn="ctr"/>
            <a:r>
              <a:rPr lang="ru-RU" sz="1600" b="1" i="1" dirty="0" smtClean="0"/>
              <a:t>(</a:t>
            </a:r>
            <a:r>
              <a:rPr lang="ru-RU" sz="1600" b="1" i="1" dirty="0"/>
              <a:t>N 419-ФЗ от 1 декабря 2014 г</a:t>
            </a:r>
            <a:r>
              <a:rPr lang="ru-RU" sz="1600" b="1" i="1" dirty="0" smtClean="0"/>
              <a:t>.; вступает в силу с 1 января 2016 г.)</a:t>
            </a:r>
            <a:endParaRPr lang="ru-RU" sz="16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4014" y="2636912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Основные положения: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"федеральные органы государственной власти, органы государственной власти субъектов Российской Федерации, органы местного самоуправления (в сфере установленных полномочий), организации независимо от их организационно-правовых форм </a:t>
            </a:r>
            <a:r>
              <a:rPr lang="ru-RU" b="1" i="1" dirty="0"/>
              <a:t>обеспечивают инвалидам </a:t>
            </a:r>
            <a:r>
              <a:rPr lang="ru-RU" dirty="0"/>
              <a:t>(включая инвалидов, использующих кресла-коляски и собак-проводников):</a:t>
            </a:r>
          </a:p>
        </p:txBody>
      </p:sp>
    </p:spTree>
    <p:extLst>
      <p:ext uri="{BB962C8B-B14F-4D97-AF65-F5344CB8AC3E}">
        <p14:creationId xmlns:p14="http://schemas.microsoft.com/office/powerpoint/2010/main" val="6187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764704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инвалидов" </a:t>
            </a:r>
            <a:endParaRPr lang="ru-RU" b="1" i="1" dirty="0" smtClean="0"/>
          </a:p>
          <a:p>
            <a:pPr algn="ctr"/>
            <a:r>
              <a:rPr lang="ru-RU" sz="1600" b="1" i="1" dirty="0" smtClean="0"/>
              <a:t>(</a:t>
            </a:r>
            <a:r>
              <a:rPr lang="ru-RU" sz="1600" b="1" i="1" dirty="0"/>
              <a:t>N 419-ФЗ от 1 декабря 2014 г</a:t>
            </a:r>
            <a:r>
              <a:rPr lang="ru-RU" sz="1600" b="1" i="1" dirty="0" smtClean="0"/>
              <a:t>.; вступает в силу с 1 января 2016 г.)</a:t>
            </a:r>
            <a:endParaRPr lang="ru-RU" sz="1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20888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1) </a:t>
            </a:r>
            <a:r>
              <a:rPr lang="ru-RU" sz="1600" b="1" i="1" dirty="0"/>
              <a:t>условия для беспрепятственного доступа к объектам социальной, инженерной и транспортной инфраструктур</a:t>
            </a:r>
            <a:r>
              <a:rPr lang="ru-RU" sz="1600" dirty="0"/>
              <a:t> (жилым, общественным и производственным зданиям, строениям и сооружениям, включая те, в которых расположены физкультурно-спортивные организации, организации культуры и другие организации), к местам отдыха и к предоставляемым в них услугам;</a:t>
            </a:r>
          </a:p>
          <a:p>
            <a:pPr algn="just"/>
            <a:r>
              <a:rPr lang="ru-RU" sz="1600" dirty="0"/>
              <a:t>2) </a:t>
            </a:r>
            <a:r>
              <a:rPr lang="ru-RU" sz="1600" b="1" i="1" dirty="0"/>
              <a:t>условия для беспрепятственного пользования </a:t>
            </a:r>
            <a:r>
              <a:rPr lang="ru-RU" sz="1600" dirty="0"/>
              <a:t>железнодорожным, воздушным, водным транспортом, автомобильным </a:t>
            </a:r>
            <a:r>
              <a:rPr lang="ru-RU" sz="1600" b="1" i="1" dirty="0"/>
              <a:t>транспортом</a:t>
            </a:r>
            <a:r>
              <a:rPr lang="ru-RU" sz="1600" dirty="0"/>
              <a:t> и городским наземным электрическим транспортом в городском, пригородном, междугородном сообщении, средствами связи и информации (включая средства, обеспечивающие дублирование звуковыми сигналами световых сигналов светофоров и устройств, регулирующих движение пешеходов через транспортные коммуникации);</a:t>
            </a:r>
          </a:p>
        </p:txBody>
      </p:sp>
    </p:spTree>
    <p:extLst>
      <p:ext uri="{BB962C8B-B14F-4D97-AF65-F5344CB8AC3E}">
        <p14:creationId xmlns:p14="http://schemas.microsoft.com/office/powerpoint/2010/main" val="29052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836712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инвалидов" </a:t>
            </a:r>
            <a:endParaRPr lang="ru-RU" b="1" i="1" dirty="0" smtClean="0"/>
          </a:p>
          <a:p>
            <a:pPr algn="ctr"/>
            <a:r>
              <a:rPr lang="ru-RU" sz="1600" b="1" i="1" dirty="0" smtClean="0"/>
              <a:t>(</a:t>
            </a:r>
            <a:r>
              <a:rPr lang="ru-RU" sz="1600" b="1" i="1" dirty="0"/>
              <a:t>N 419-ФЗ от 1 декабря 2014 г</a:t>
            </a:r>
            <a:r>
              <a:rPr lang="ru-RU" sz="1600" b="1" i="1" dirty="0" smtClean="0"/>
              <a:t>.; вступает в силу с 1 января 2016 г.)</a:t>
            </a:r>
            <a:endParaRPr lang="ru-RU" sz="1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92896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3) </a:t>
            </a:r>
            <a:r>
              <a:rPr lang="ru-RU" sz="1600" b="1" i="1" dirty="0"/>
              <a:t>возможность самостоятельного передвижения по территории, на которой расположены объекты</a:t>
            </a:r>
            <a:r>
              <a:rPr lang="ru-RU" sz="1600" dirty="0"/>
              <a:t> социальной, инженерной и транспортной инфраструктур, входа в такие объекты и выхода из них, посадки в транспортное средство и высадки из него, в том числе с использованием кресла-коляски;</a:t>
            </a:r>
          </a:p>
          <a:p>
            <a:pPr algn="just"/>
            <a:r>
              <a:rPr lang="ru-RU" sz="1600" dirty="0"/>
              <a:t>4) </a:t>
            </a:r>
            <a:r>
              <a:rPr lang="ru-RU" sz="1600" b="1" i="1" dirty="0"/>
              <a:t>сопровождение инвалидов</a:t>
            </a:r>
            <a:r>
              <a:rPr lang="ru-RU" sz="1600" dirty="0"/>
              <a:t>, имеющих стойкие расстройства функции зрения и самостоятельного передвижения, </a:t>
            </a:r>
            <a:r>
              <a:rPr lang="ru-RU" sz="1600" b="1" i="1" dirty="0"/>
              <a:t>и оказание им помощи </a:t>
            </a:r>
            <a:r>
              <a:rPr lang="ru-RU" sz="1600" dirty="0"/>
              <a:t>на объектах социальной, инженерной и транспортной инфраструктур;</a:t>
            </a:r>
          </a:p>
          <a:p>
            <a:pPr algn="just"/>
            <a:r>
              <a:rPr lang="ru-RU" sz="1600" dirty="0"/>
              <a:t>5) </a:t>
            </a:r>
            <a:r>
              <a:rPr lang="ru-RU" sz="1600" b="1" i="1" dirty="0"/>
              <a:t>надлежащее размещение оборудования и носителей информации</a:t>
            </a:r>
            <a:r>
              <a:rPr lang="ru-RU" sz="1600" dirty="0"/>
              <a:t>, необходимых для обеспечения беспрепятственного доступа инвалидов к объектам социальной, инженерной и транспортной инфраструктур и к услугам с учетом ограничений их жизнедеятельности;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5250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692696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инвалидов" </a:t>
            </a:r>
            <a:endParaRPr lang="ru-RU" b="1" i="1" dirty="0" smtClean="0"/>
          </a:p>
          <a:p>
            <a:pPr algn="ctr"/>
            <a:r>
              <a:rPr lang="ru-RU" sz="1600" b="1" i="1" dirty="0" smtClean="0"/>
              <a:t>(</a:t>
            </a:r>
            <a:r>
              <a:rPr lang="ru-RU" sz="1600" b="1" i="1" dirty="0"/>
              <a:t>N 419-ФЗ от 1 декабря 2014 г</a:t>
            </a:r>
            <a:r>
              <a:rPr lang="ru-RU" sz="1600" b="1" i="1" dirty="0" smtClean="0"/>
              <a:t>.; вступает в силу с 1 января 2016 г.)</a:t>
            </a:r>
            <a:endParaRPr lang="ru-RU" sz="16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76872"/>
            <a:ext cx="878497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6) </a:t>
            </a:r>
            <a:r>
              <a:rPr lang="ru-RU" sz="1600" b="1" i="1" dirty="0"/>
              <a:t>дублирование необходимой для инвалидов звуковой и зрительной информации</a:t>
            </a:r>
            <a:r>
              <a:rPr lang="ru-RU" sz="1600" dirty="0"/>
              <a:t>, а также надписей, знаков и иной текстовой и графической информации знаками, выполненными рельефно-точечным шрифтом Брайля, допуск </a:t>
            </a:r>
            <a:r>
              <a:rPr lang="ru-RU" sz="1600" dirty="0" err="1"/>
              <a:t>сурдопереводчика</a:t>
            </a:r>
            <a:r>
              <a:rPr lang="ru-RU" sz="1600" dirty="0"/>
              <a:t> и </a:t>
            </a:r>
            <a:r>
              <a:rPr lang="ru-RU" sz="1600" dirty="0" err="1"/>
              <a:t>тифлосурдопереводчика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7) </a:t>
            </a:r>
            <a:r>
              <a:rPr lang="ru-RU" sz="1600" b="1" i="1" dirty="0"/>
              <a:t>допуск на объекты социальной, инженерной и транспортной инфраструктур собаки-проводника </a:t>
            </a:r>
            <a:r>
              <a:rPr lang="ru-RU" sz="1600" dirty="0"/>
              <a:t>при наличии документа, подтверждающего ее специальное обучение и выдаваемого по форме и в порядке, которые определяются федеральным органом исполнительной </a:t>
            </a:r>
            <a:r>
              <a:rPr lang="ru-RU" sz="1600" dirty="0" smtClean="0"/>
              <a:t>власти</a:t>
            </a:r>
            <a:r>
              <a:rPr lang="ru-RU" sz="1600" dirty="0"/>
              <a:t>;</a:t>
            </a:r>
            <a:endParaRPr lang="ru-RU" sz="1600" dirty="0" smtClean="0"/>
          </a:p>
          <a:p>
            <a:pPr algn="just"/>
            <a:r>
              <a:rPr lang="ru-RU" sz="1600" dirty="0" smtClean="0"/>
              <a:t>8</a:t>
            </a:r>
            <a:r>
              <a:rPr lang="ru-RU" sz="1600" dirty="0"/>
              <a:t>) </a:t>
            </a:r>
            <a:r>
              <a:rPr lang="ru-RU" sz="1600" b="1" i="1" dirty="0"/>
              <a:t>оказание работниками организаций, предоставляющих услуги населению, помощи </a:t>
            </a:r>
            <a:r>
              <a:rPr lang="ru-RU" sz="1600" dirty="0"/>
              <a:t>инвалидам в преодолении барьеров, мешающих получению ими услуг наравне с другими лицами.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422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63688" y="692696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инвалидов" </a:t>
            </a:r>
            <a:endParaRPr lang="ru-RU" b="1" i="1" dirty="0" smtClean="0"/>
          </a:p>
          <a:p>
            <a:pPr algn="ctr"/>
            <a:r>
              <a:rPr lang="ru-RU" sz="1600" b="1" i="1" dirty="0" smtClean="0"/>
              <a:t>(</a:t>
            </a:r>
            <a:r>
              <a:rPr lang="ru-RU" sz="1600" b="1" i="1" dirty="0"/>
              <a:t>N 419-ФЗ от 1 декабря 2014 г</a:t>
            </a:r>
            <a:r>
              <a:rPr lang="ru-RU" sz="1600" b="1" i="1" dirty="0" smtClean="0"/>
              <a:t>.; вступает в силу с 1 января 2016 г.)</a:t>
            </a:r>
            <a:endParaRPr lang="ru-RU" sz="16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1487" y="2276872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Статья </a:t>
            </a:r>
            <a:r>
              <a:rPr lang="ru-RU" b="1" i="1" dirty="0" smtClean="0"/>
              <a:t>4</a:t>
            </a:r>
          </a:p>
          <a:p>
            <a:endParaRPr lang="ru-RU" b="1" i="1" dirty="0"/>
          </a:p>
          <a:p>
            <a:pPr algn="just"/>
            <a:r>
              <a:rPr lang="ru-RU" dirty="0"/>
              <a:t>«Условия доступности для инвалидов библиотек и библиотечного обслуживания обеспечиваются в соответствии с законодательством Российской Федерации о социальной защите инвалидов. Слепые, слабовидящие имеют право на библиотечное обслуживание и получение экземпляров документов в специальных доступных форматах на различных носителях информации в специальных государственных библиотеках и </a:t>
            </a:r>
            <a:r>
              <a:rPr lang="ru-RU" b="1" i="1" dirty="0"/>
              <a:t>других общедоступных библиотеках».</a:t>
            </a:r>
          </a:p>
        </p:txBody>
      </p:sp>
    </p:spTree>
    <p:extLst>
      <p:ext uri="{BB962C8B-B14F-4D97-AF65-F5344CB8AC3E}">
        <p14:creationId xmlns:p14="http://schemas.microsoft.com/office/powerpoint/2010/main" val="24629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Другая 5">
      <a:dk1>
        <a:srgbClr val="FFFFFF"/>
      </a:dk1>
      <a:lt1>
        <a:srgbClr val="12055F"/>
      </a:lt1>
      <a:dk2>
        <a:srgbClr val="FFFFFF"/>
      </a:dk2>
      <a:lt2>
        <a:srgbClr val="12055F"/>
      </a:lt2>
      <a:accent1>
        <a:srgbClr val="FFFFFF"/>
      </a:accent1>
      <a:accent2>
        <a:srgbClr val="190785"/>
      </a:accent2>
      <a:accent3>
        <a:srgbClr val="190785"/>
      </a:accent3>
      <a:accent4>
        <a:srgbClr val="FFFFFF"/>
      </a:accent4>
      <a:accent5>
        <a:srgbClr val="00B0F0"/>
      </a:accent5>
      <a:accent6>
        <a:srgbClr val="FFFFFF"/>
      </a:accent6>
      <a:hlink>
        <a:srgbClr val="DDD8FC"/>
      </a:hlink>
      <a:folHlink>
        <a:srgbClr val="AA9DF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8053</TotalTime>
  <Words>2000</Words>
  <Application>Microsoft Office PowerPoint</Application>
  <PresentationFormat>Экран (4:3)</PresentationFormat>
  <Paragraphs>129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Constantia</vt:lpstr>
      <vt:lpstr>Verdana</vt:lpstr>
      <vt:lpstr>Wingdings 2</vt:lpstr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SOSBS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Elena</cp:lastModifiedBy>
  <cp:revision>419</cp:revision>
  <cp:lastPrinted>2015-11-25T08:36:28Z</cp:lastPrinted>
  <dcterms:created xsi:type="dcterms:W3CDTF">2011-10-07T05:21:35Z</dcterms:created>
  <dcterms:modified xsi:type="dcterms:W3CDTF">2015-11-27T06:34:05Z</dcterms:modified>
</cp:coreProperties>
</file>