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handoutMasterIdLst>
    <p:handoutMasterId r:id="rId43"/>
  </p:handoutMasterIdLst>
  <p:sldIdLst>
    <p:sldId id="258" r:id="rId2"/>
    <p:sldId id="382" r:id="rId3"/>
    <p:sldId id="389" r:id="rId4"/>
    <p:sldId id="373" r:id="rId5"/>
    <p:sldId id="428" r:id="rId6"/>
    <p:sldId id="372" r:id="rId7"/>
    <p:sldId id="390" r:id="rId8"/>
    <p:sldId id="391" r:id="rId9"/>
    <p:sldId id="396" r:id="rId10"/>
    <p:sldId id="433" r:id="rId11"/>
    <p:sldId id="432" r:id="rId12"/>
    <p:sldId id="431" r:id="rId13"/>
    <p:sldId id="435" r:id="rId14"/>
    <p:sldId id="434" r:id="rId15"/>
    <p:sldId id="392" r:id="rId16"/>
    <p:sldId id="399" r:id="rId17"/>
    <p:sldId id="394" r:id="rId18"/>
    <p:sldId id="410" r:id="rId19"/>
    <p:sldId id="437" r:id="rId20"/>
    <p:sldId id="412" r:id="rId21"/>
    <p:sldId id="413" r:id="rId22"/>
    <p:sldId id="415" r:id="rId23"/>
    <p:sldId id="416" r:id="rId24"/>
    <p:sldId id="417" r:id="rId25"/>
    <p:sldId id="436" r:id="rId26"/>
    <p:sldId id="418" r:id="rId27"/>
    <p:sldId id="420" r:id="rId28"/>
    <p:sldId id="419" r:id="rId29"/>
    <p:sldId id="421" r:id="rId30"/>
    <p:sldId id="422" r:id="rId31"/>
    <p:sldId id="423" r:id="rId32"/>
    <p:sldId id="401" r:id="rId33"/>
    <p:sldId id="402" r:id="rId34"/>
    <p:sldId id="403" r:id="rId35"/>
    <p:sldId id="439" r:id="rId36"/>
    <p:sldId id="438" r:id="rId37"/>
    <p:sldId id="404" r:id="rId38"/>
    <p:sldId id="405" r:id="rId39"/>
    <p:sldId id="406" r:id="rId40"/>
    <p:sldId id="408" r:id="rId41"/>
  </p:sldIdLst>
  <p:sldSz cx="9144000" cy="6858000" type="screen4x3"/>
  <p:notesSz cx="6761163" cy="9942513"/>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808000"/>
    <a:srgbClr val="FFCC99"/>
    <a:srgbClr val="444200"/>
    <a:srgbClr val="666633"/>
    <a:srgbClr val="996600"/>
    <a:srgbClr val="0BD723"/>
    <a:srgbClr val="71C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0" autoAdjust="0"/>
    <p:restoredTop sz="92584" autoAdjust="0"/>
  </p:normalViewPr>
  <p:slideViewPr>
    <p:cSldViewPr>
      <p:cViewPr varScale="1">
        <p:scale>
          <a:sx n="108" d="100"/>
          <a:sy n="108" d="100"/>
        </p:scale>
        <p:origin x="169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84"/>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pPr>
              <a:defRPr/>
            </a:pPr>
            <a:fld id="{368B66CA-9FC3-43DD-AB11-738853D5B640}" type="datetimeFigureOut">
              <a:rPr lang="ru-RU"/>
              <a:pPr>
                <a:defRPr/>
              </a:pPr>
              <a:t>11.04.2016</a:t>
            </a:fld>
            <a:endParaRPr lang="ru-RU"/>
          </a:p>
        </p:txBody>
      </p:sp>
      <p:sp>
        <p:nvSpPr>
          <p:cNvPr id="4" name="Нижний колонтитул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pPr>
              <a:defRPr/>
            </a:pPr>
            <a:fld id="{C2EED9E9-138B-4EA3-A723-A31F187117BF}" type="slidenum">
              <a:rPr lang="ru-RU"/>
              <a:pPr>
                <a:defRPr/>
              </a:pPr>
              <a:t>‹#›</a:t>
            </a:fld>
            <a:endParaRPr lang="ru-RU"/>
          </a:p>
        </p:txBody>
      </p:sp>
    </p:spTree>
    <p:extLst>
      <p:ext uri="{BB962C8B-B14F-4D97-AF65-F5344CB8AC3E}">
        <p14:creationId xmlns:p14="http://schemas.microsoft.com/office/powerpoint/2010/main" val="3660068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29837"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ru-RU"/>
          </a:p>
        </p:txBody>
      </p:sp>
      <p:sp>
        <p:nvSpPr>
          <p:cNvPr id="47107" name="Rectangle 3"/>
          <p:cNvSpPr>
            <a:spLocks noGrp="1" noChangeArrowheads="1"/>
          </p:cNvSpPr>
          <p:nvPr>
            <p:ph type="dt" idx="1"/>
          </p:nvPr>
        </p:nvSpPr>
        <p:spPr bwMode="auto">
          <a:xfrm>
            <a:off x="3829761" y="0"/>
            <a:ext cx="2929837"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BFE01FA3-90F5-4265-AF0B-C4CEE92EB6E8}" type="datetimeFigureOut">
              <a:rPr lang="ru-RU"/>
              <a:pPr>
                <a:defRPr/>
              </a:pPr>
              <a:t>11.04.2016</a:t>
            </a:fld>
            <a:endParaRPr lang="ru-RU"/>
          </a:p>
        </p:txBody>
      </p:sp>
      <p:sp>
        <p:nvSpPr>
          <p:cNvPr id="18436" name="Rectangle 4"/>
          <p:cNvSpPr>
            <a:spLocks noGrp="1" noRot="1" noChangeAspect="1" noChangeArrowheads="1" noTextEdit="1"/>
          </p:cNvSpPr>
          <p:nvPr>
            <p:ph type="sldImg" idx="2"/>
          </p:nvPr>
        </p:nvSpPr>
        <p:spPr bwMode="auto">
          <a:xfrm>
            <a:off x="896938" y="746125"/>
            <a:ext cx="4967287"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676117" y="4722694"/>
            <a:ext cx="5408930" cy="4474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7110" name="Rectangle 6"/>
          <p:cNvSpPr>
            <a:spLocks noGrp="1" noChangeArrowheads="1"/>
          </p:cNvSpPr>
          <p:nvPr>
            <p:ph type="ftr" sz="quarter" idx="4"/>
          </p:nvPr>
        </p:nvSpPr>
        <p:spPr bwMode="auto">
          <a:xfrm>
            <a:off x="0" y="9443662"/>
            <a:ext cx="2929837"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ru-RU"/>
          </a:p>
        </p:txBody>
      </p:sp>
      <p:sp>
        <p:nvSpPr>
          <p:cNvPr id="47111" name="Rectangle 7"/>
          <p:cNvSpPr>
            <a:spLocks noGrp="1" noChangeArrowheads="1"/>
          </p:cNvSpPr>
          <p:nvPr>
            <p:ph type="sldNum" sz="quarter" idx="5"/>
          </p:nvPr>
        </p:nvSpPr>
        <p:spPr bwMode="auto">
          <a:xfrm>
            <a:off x="3829761" y="9443662"/>
            <a:ext cx="2929837"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35308D1-B299-4CC0-87F0-19ECE07D2599}" type="slidenum">
              <a:rPr lang="ru-RU"/>
              <a:pPr>
                <a:defRPr/>
              </a:pPr>
              <a:t>‹#›</a:t>
            </a:fld>
            <a:endParaRPr lang="ru-RU"/>
          </a:p>
        </p:txBody>
      </p:sp>
    </p:spTree>
    <p:extLst>
      <p:ext uri="{BB962C8B-B14F-4D97-AF65-F5344CB8AC3E}">
        <p14:creationId xmlns:p14="http://schemas.microsoft.com/office/powerpoint/2010/main" val="93600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00034" y="271462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dirty="0" smtClean="0"/>
              <a:t>Образец заголовка</a:t>
            </a:r>
            <a:endParaRPr lang="en-US" dirty="0"/>
          </a:p>
        </p:txBody>
      </p:sp>
      <p:sp>
        <p:nvSpPr>
          <p:cNvPr id="17" name="Подзаголовок 16"/>
          <p:cNvSpPr>
            <a:spLocks noGrp="1"/>
          </p:cNvSpPr>
          <p:nvPr>
            <p:ph type="subTitle" idx="1"/>
          </p:nvPr>
        </p:nvSpPr>
        <p:spPr>
          <a:xfrm>
            <a:off x="500034" y="4572008"/>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dirty="0" smtClean="0"/>
              <a:t>Образец подзаголовка</a:t>
            </a:r>
            <a:endParaRPr lang="en-US" dirty="0"/>
          </a:p>
        </p:txBody>
      </p:sp>
      <p:sp>
        <p:nvSpPr>
          <p:cNvPr id="4" name="Дата 9"/>
          <p:cNvSpPr>
            <a:spLocks noGrp="1"/>
          </p:cNvSpPr>
          <p:nvPr>
            <p:ph type="dt" sz="half" idx="10"/>
          </p:nvPr>
        </p:nvSpPr>
        <p:spPr/>
        <p:txBody>
          <a:bodyPr/>
          <a:lstStyle>
            <a:lvl1pPr>
              <a:defRPr/>
            </a:lvl1pPr>
          </a:lstStyle>
          <a:p>
            <a:pPr>
              <a:defRPr/>
            </a:pPr>
            <a:fld id="{F371EC7C-7603-4350-9E1A-F5C739EA851F}" type="datetimeFigureOut">
              <a:rPr lang="ru-RU"/>
              <a:pPr>
                <a:defRPr/>
              </a:pPr>
              <a:t>11.04.2016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894ED985-4517-45B7-AFA4-ED673DB96928}" type="slidenum">
              <a:rPr lang="ru-RU"/>
              <a:pPr>
                <a:defRPr/>
              </a:pPr>
              <a:t>‹#›</a:t>
            </a:fld>
            <a:endParaRPr lang="ru-RU"/>
          </a:p>
        </p:txBody>
      </p:sp>
    </p:spTree>
    <p:extLst>
      <p:ext uri="{BB962C8B-B14F-4D97-AF65-F5344CB8AC3E}">
        <p14:creationId xmlns:p14="http://schemas.microsoft.com/office/powerpoint/2010/main" val="111968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1785926"/>
            <a:ext cx="6686550" cy="1143000"/>
          </a:xfrm>
          <a:prstGeom prst="rect">
            <a:avLst/>
          </a:prstGeom>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E5E92653-4777-4401-B467-6C353696DCEF}" type="datetimeFigureOut">
              <a:rPr lang="ru-RU"/>
              <a:pPr>
                <a:defRPr/>
              </a:pPr>
              <a:t>11.04.2016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0C8CF2A-6116-4E0F-A607-CBBF7E152EA1}" type="slidenum">
              <a:rPr lang="ru-RU"/>
              <a:pPr>
                <a:defRPr/>
              </a:pPr>
              <a:t>‹#›</a:t>
            </a:fld>
            <a:endParaRPr lang="ru-RU"/>
          </a:p>
        </p:txBody>
      </p:sp>
    </p:spTree>
    <p:extLst>
      <p:ext uri="{BB962C8B-B14F-4D97-AF65-F5344CB8AC3E}">
        <p14:creationId xmlns:p14="http://schemas.microsoft.com/office/powerpoint/2010/main" val="101515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a:prstGeom prst="rect">
            <a:avLst/>
          </a:prstGeo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EE78A42-F128-42D0-B4A9-01BC7D51253E}" type="datetimeFigureOut">
              <a:rPr lang="ru-RU"/>
              <a:pPr>
                <a:defRPr/>
              </a:pPr>
              <a:t>11.04.2016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D8085BE-1E6D-4958-BDC8-03FEBD3118C5}" type="slidenum">
              <a:rPr lang="ru-RU"/>
              <a:pPr>
                <a:defRPr/>
              </a:pPr>
              <a:t>‹#›</a:t>
            </a:fld>
            <a:endParaRPr lang="ru-RU"/>
          </a:p>
        </p:txBody>
      </p:sp>
    </p:spTree>
    <p:extLst>
      <p:ext uri="{BB962C8B-B14F-4D97-AF65-F5344CB8AC3E}">
        <p14:creationId xmlns:p14="http://schemas.microsoft.com/office/powerpoint/2010/main" val="122472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pPr>
              <a:defRPr/>
            </a:pPr>
            <a:fld id="{144F0E09-7419-4EC0-B547-A5AA8129FA5B}" type="datetimeFigureOut">
              <a:rPr lang="ru-RU"/>
              <a:pPr>
                <a:defRPr/>
              </a:pPr>
              <a:t>11.04.2016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DBFBD602-6CE1-479E-B411-1B3802CEDE7A}" type="slidenum">
              <a:rPr lang="ru-RU"/>
              <a:pPr>
                <a:defRPr/>
              </a:pPr>
              <a:t>‹#›</a:t>
            </a:fld>
            <a:endParaRPr lang="ru-RU"/>
          </a:p>
        </p:txBody>
      </p:sp>
    </p:spTree>
    <p:extLst>
      <p:ext uri="{BB962C8B-B14F-4D97-AF65-F5344CB8AC3E}">
        <p14:creationId xmlns:p14="http://schemas.microsoft.com/office/powerpoint/2010/main" val="2538018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500063" y="3071813"/>
            <a:ext cx="8229600" cy="2466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9"/>
          <p:cNvSpPr>
            <a:spLocks noGrp="1"/>
          </p:cNvSpPr>
          <p:nvPr>
            <p:ph type="dt" sz="half" idx="10"/>
          </p:nvPr>
        </p:nvSpPr>
        <p:spPr/>
        <p:txBody>
          <a:bodyPr/>
          <a:lstStyle>
            <a:lvl1pPr>
              <a:defRPr/>
            </a:lvl1pPr>
          </a:lstStyle>
          <a:p>
            <a:pPr>
              <a:defRPr/>
            </a:pPr>
            <a:fld id="{C3D2BBDF-DADA-4456-8413-DB3F4577813F}" type="datetimeFigureOut">
              <a:rPr lang="ru-RU"/>
              <a:pPr>
                <a:defRPr/>
              </a:pPr>
              <a:t>11.04.2016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452106A-2AE5-444E-B953-9CE82A15F735}" type="slidenum">
              <a:rPr lang="ru-RU"/>
              <a:pPr>
                <a:defRPr/>
              </a:pPr>
              <a:t>‹#›</a:t>
            </a:fld>
            <a:endParaRPr lang="ru-RU"/>
          </a:p>
        </p:txBody>
      </p:sp>
    </p:spTree>
    <p:extLst>
      <p:ext uri="{BB962C8B-B14F-4D97-AF65-F5344CB8AC3E}">
        <p14:creationId xmlns:p14="http://schemas.microsoft.com/office/powerpoint/2010/main" val="112045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D40ED400-2544-4B33-8FA4-CDC843875128}" type="datetimeFigureOut">
              <a:rPr lang="ru-RU"/>
              <a:pPr>
                <a:defRPr/>
              </a:pPr>
              <a:t>11.04.2016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42F2F42-A72E-42C3-9843-BD2257138FDC}" type="slidenum">
              <a:rPr lang="ru-RU"/>
              <a:pPr>
                <a:defRPr/>
              </a:pPr>
              <a:t>‹#›</a:t>
            </a:fld>
            <a:endParaRPr lang="ru-RU"/>
          </a:p>
        </p:txBody>
      </p:sp>
    </p:spTree>
    <p:extLst>
      <p:ext uri="{BB962C8B-B14F-4D97-AF65-F5344CB8AC3E}">
        <p14:creationId xmlns:p14="http://schemas.microsoft.com/office/powerpoint/2010/main" val="155448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pPr>
              <a:defRPr/>
            </a:pPr>
            <a:fld id="{E293CDCB-36EC-4976-BCC3-7D2F53242AFC}" type="datetimeFigureOut">
              <a:rPr lang="ru-RU"/>
              <a:pPr>
                <a:defRPr/>
              </a:pPr>
              <a:t>11.04.2016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2780305-2BA7-4FDE-8FA8-74EFFC1C49EF}" type="slidenum">
              <a:rPr lang="ru-RU"/>
              <a:pPr>
                <a:defRPr/>
              </a:pPr>
              <a:t>‹#›</a:t>
            </a:fld>
            <a:endParaRPr lang="ru-RU"/>
          </a:p>
        </p:txBody>
      </p:sp>
    </p:spTree>
    <p:extLst>
      <p:ext uri="{BB962C8B-B14F-4D97-AF65-F5344CB8AC3E}">
        <p14:creationId xmlns:p14="http://schemas.microsoft.com/office/powerpoint/2010/main" val="207682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500306"/>
            <a:ext cx="8229600" cy="1143000"/>
          </a:xfrm>
          <a:prstGeom prst="rect">
            <a:avLst/>
          </a:prstGeo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28596" y="3786190"/>
            <a:ext cx="4038600" cy="2577452"/>
          </a:xfrm>
        </p:spPr>
        <p:txBody>
          <a:bodyPr/>
          <a:lstStyle>
            <a:lvl1pPr>
              <a:defRPr sz="2600"/>
            </a:lvl1pPr>
            <a:lvl2pPr>
              <a:defRPr sz="2400"/>
            </a:lvl2pPr>
            <a:lvl3pPr>
              <a:defRPr sz="2000"/>
            </a:lvl3pPr>
            <a:lvl4pPr>
              <a:defRPr sz="1800"/>
            </a:lvl4pPr>
            <a:lvl5pPr>
              <a:defRPr sz="18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4" name="Содержимое 3"/>
          <p:cNvSpPr>
            <a:spLocks noGrp="1"/>
          </p:cNvSpPr>
          <p:nvPr>
            <p:ph sz="half" idx="2"/>
          </p:nvPr>
        </p:nvSpPr>
        <p:spPr>
          <a:xfrm>
            <a:off x="4648200" y="3786190"/>
            <a:ext cx="4038600" cy="2568734"/>
          </a:xfrm>
        </p:spPr>
        <p:txBody>
          <a:bodyPr/>
          <a:lstStyle>
            <a:lvl1pPr>
              <a:defRPr sz="2600"/>
            </a:lvl1pPr>
            <a:lvl2pPr>
              <a:defRPr sz="2400"/>
            </a:lvl2pPr>
            <a:lvl3pPr>
              <a:defRPr sz="2000"/>
            </a:lvl3pPr>
            <a:lvl4pPr>
              <a:defRPr sz="1800"/>
            </a:lvl4pPr>
            <a:lvl5pPr>
              <a:defRPr sz="18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5" name="Дата 9"/>
          <p:cNvSpPr>
            <a:spLocks noGrp="1"/>
          </p:cNvSpPr>
          <p:nvPr>
            <p:ph type="dt" sz="half" idx="10"/>
          </p:nvPr>
        </p:nvSpPr>
        <p:spPr/>
        <p:txBody>
          <a:bodyPr/>
          <a:lstStyle>
            <a:lvl1pPr>
              <a:defRPr/>
            </a:lvl1pPr>
          </a:lstStyle>
          <a:p>
            <a:pPr>
              <a:defRPr/>
            </a:pPr>
            <a:fld id="{5C6ED786-09E4-4D99-A37E-12D27BC6E3E4}" type="datetimeFigureOut">
              <a:rPr lang="ru-RU"/>
              <a:pPr>
                <a:defRPr/>
              </a:pPr>
              <a:t>11.04.2016</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B059624A-9CB9-4823-820D-A363513BB687}" type="slidenum">
              <a:rPr lang="ru-RU"/>
              <a:pPr>
                <a:defRPr/>
              </a:pPr>
              <a:t>‹#›</a:t>
            </a:fld>
            <a:endParaRPr lang="ru-RU"/>
          </a:p>
        </p:txBody>
      </p:sp>
    </p:spTree>
    <p:extLst>
      <p:ext uri="{BB962C8B-B14F-4D97-AF65-F5344CB8AC3E}">
        <p14:creationId xmlns:p14="http://schemas.microsoft.com/office/powerpoint/2010/main" val="195000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500306"/>
            <a:ext cx="8229600" cy="928686"/>
          </a:xfrm>
          <a:prstGeom prst="rect">
            <a:avLst/>
          </a:prstGeo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28596" y="3429000"/>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3438" y="3429000"/>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4143380"/>
            <a:ext cx="4040188" cy="221694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4143380"/>
            <a:ext cx="4041775" cy="2216940"/>
          </a:xfrm>
        </p:spPr>
        <p:txBody>
          <a:bodyPr tIns="0"/>
          <a:lstStyle>
            <a:lvl1pPr>
              <a:defRPr sz="2200"/>
            </a:lvl1pPr>
            <a:lvl2pPr>
              <a:defRPr sz="2000"/>
            </a:lvl2pPr>
            <a:lvl3pPr>
              <a:defRPr sz="1800"/>
            </a:lvl3pPr>
            <a:lvl4pPr>
              <a:defRPr sz="1600"/>
            </a:lvl4pPr>
            <a:lvl5pPr>
              <a:defRPr sz="16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7" name="Дата 9"/>
          <p:cNvSpPr>
            <a:spLocks noGrp="1"/>
          </p:cNvSpPr>
          <p:nvPr>
            <p:ph type="dt" sz="half" idx="10"/>
          </p:nvPr>
        </p:nvSpPr>
        <p:spPr/>
        <p:txBody>
          <a:bodyPr/>
          <a:lstStyle>
            <a:lvl1pPr>
              <a:defRPr/>
            </a:lvl1pPr>
          </a:lstStyle>
          <a:p>
            <a:pPr>
              <a:defRPr/>
            </a:pPr>
            <a:fld id="{28F226FF-6410-488F-983D-09ABFCB97C89}" type="datetimeFigureOut">
              <a:rPr lang="ru-RU"/>
              <a:pPr>
                <a:defRPr/>
              </a:pPr>
              <a:t>11.04.2016</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EA60E117-8003-4B66-862D-178EFF5115E8}" type="slidenum">
              <a:rPr lang="ru-RU"/>
              <a:pPr>
                <a:defRPr/>
              </a:pPr>
              <a:t>‹#›</a:t>
            </a:fld>
            <a:endParaRPr lang="ru-RU"/>
          </a:p>
        </p:txBody>
      </p:sp>
    </p:spTree>
    <p:extLst>
      <p:ext uri="{BB962C8B-B14F-4D97-AF65-F5344CB8AC3E}">
        <p14:creationId xmlns:p14="http://schemas.microsoft.com/office/powerpoint/2010/main" val="421898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643182"/>
            <a:ext cx="8305800" cy="1143000"/>
          </a:xfrm>
          <a:prstGeom prst="rect">
            <a:avLst/>
          </a:prstGeo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E6166748-BB3C-4E13-8039-FCA867E2CD7B}" type="datetimeFigureOut">
              <a:rPr lang="ru-RU"/>
              <a:pPr>
                <a:defRPr/>
              </a:pPr>
              <a:t>11.04.2016</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4C19CB0D-665B-423F-BD91-BC6DD8FA0BA1}" type="slidenum">
              <a:rPr lang="ru-RU"/>
              <a:pPr>
                <a:defRPr/>
              </a:pPr>
              <a:t>‹#›</a:t>
            </a:fld>
            <a:endParaRPr lang="ru-RU"/>
          </a:p>
        </p:txBody>
      </p:sp>
    </p:spTree>
    <p:extLst>
      <p:ext uri="{BB962C8B-B14F-4D97-AF65-F5344CB8AC3E}">
        <p14:creationId xmlns:p14="http://schemas.microsoft.com/office/powerpoint/2010/main" val="371854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A89F77B2-877D-445A-B5CD-E9E7803926E9}" type="datetimeFigureOut">
              <a:rPr lang="ru-RU"/>
              <a:pPr>
                <a:defRPr/>
              </a:pPr>
              <a:t>11.04.2016</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54A2F2F4-06D0-4357-BDC9-C2014EDF41A3}" type="slidenum">
              <a:rPr lang="ru-RU"/>
              <a:pPr>
                <a:defRPr/>
              </a:pPr>
              <a:t>‹#›</a:t>
            </a:fld>
            <a:endParaRPr lang="ru-RU"/>
          </a:p>
        </p:txBody>
      </p:sp>
    </p:spTree>
    <p:extLst>
      <p:ext uri="{BB962C8B-B14F-4D97-AF65-F5344CB8AC3E}">
        <p14:creationId xmlns:p14="http://schemas.microsoft.com/office/powerpoint/2010/main" val="1267892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0847F40C-D857-4580-B37E-039776E85C9D}" type="datetimeFigureOut">
              <a:rPr lang="ru-RU"/>
              <a:pPr>
                <a:defRPr/>
              </a:pPr>
              <a:t>11.04.2016</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37EE9E2C-61B5-4633-BAD3-4E9A6FB4EDA4}" type="slidenum">
              <a:rPr lang="ru-RU"/>
              <a:pPr>
                <a:defRPr/>
              </a:pPr>
              <a:t>‹#›</a:t>
            </a:fld>
            <a:endParaRPr lang="ru-RU"/>
          </a:p>
        </p:txBody>
      </p:sp>
    </p:spTree>
    <p:extLst>
      <p:ext uri="{BB962C8B-B14F-4D97-AF65-F5344CB8AC3E}">
        <p14:creationId xmlns:p14="http://schemas.microsoft.com/office/powerpoint/2010/main" val="3165471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a:prstGeom prst="rect">
            <a:avLst/>
          </a:prstGeo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5A5D4E87-7493-4147-8ABE-30744ECFD5AE}" type="datetimeFigureOut">
              <a:rPr lang="ru-RU"/>
              <a:pPr>
                <a:defRPr/>
              </a:pPr>
              <a:t>11.04.2016</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66521F59-E009-42BF-B66B-2A75EAA83E85}" type="slidenum">
              <a:rPr lang="ru-RU"/>
              <a:pPr>
                <a:defRPr/>
              </a:pPr>
              <a:t>‹#›</a:t>
            </a:fld>
            <a:endParaRPr lang="ru-RU"/>
          </a:p>
        </p:txBody>
      </p:sp>
    </p:spTree>
    <p:extLst>
      <p:ext uri="{BB962C8B-B14F-4D97-AF65-F5344CB8AC3E}">
        <p14:creationId xmlns:p14="http://schemas.microsoft.com/office/powerpoint/2010/main" val="103930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6" name="Picture 19"/>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575" y="5816600"/>
            <a:ext cx="9169400"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2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763" y="5753100"/>
            <a:ext cx="9156701"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Полилиния 18"/>
          <p:cNvSpPr>
            <a:spLocks/>
          </p:cNvSpPr>
          <p:nvPr userDrawn="1"/>
        </p:nvSpPr>
        <p:spPr bwMode="auto">
          <a:xfrm rot="10800000">
            <a:off x="-9525" y="622141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tx1">
              <a:lumMod val="90000"/>
              <a:lumOff val="1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tx1">
              <a:lumMod val="90000"/>
              <a:lumOff val="1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Полилиния 6"/>
          <p:cNvSpPr>
            <a:spLocks/>
          </p:cNvSpPr>
          <p:nvPr/>
        </p:nvSpPr>
        <p:spPr bwMode="auto">
          <a:xfrm>
            <a:off x="-9525" y="-17463"/>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tx2">
              <a:lumMod val="90000"/>
              <a:lumOff val="1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31" name="Текст 29"/>
          <p:cNvSpPr>
            <a:spLocks noGrp="1"/>
          </p:cNvSpPr>
          <p:nvPr>
            <p:ph type="body" idx="1"/>
          </p:nvPr>
        </p:nvSpPr>
        <p:spPr bwMode="auto">
          <a:xfrm>
            <a:off x="500063" y="3071813"/>
            <a:ext cx="82296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486CCDBB-C044-48BD-AE6D-EDCF1B71C743}" type="datetimeFigureOut">
              <a:rPr lang="ru-RU"/>
              <a:pPr>
                <a:defRPr/>
              </a:pPr>
              <a:t>11.04.2016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CE56B762-0B73-4169-8D6F-CD989EB29E50}" type="slidenum">
              <a:rPr lang="ru-RU"/>
              <a:pPr>
                <a:defRPr/>
              </a:pPr>
              <a:t>‹#›</a:t>
            </a:fld>
            <a:endParaRPr lang="ru-RU"/>
          </a:p>
        </p:txBody>
      </p:sp>
      <p:grpSp>
        <p:nvGrpSpPr>
          <p:cNvPr id="1035"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pic>
        <p:nvPicPr>
          <p:cNvPr id="1036" name="Picture 17" descr="C:\Documents and Settings\Администратор\Рабочий стол\Без имени-1.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3188" y="57150"/>
            <a:ext cx="173355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8" r:id="rId9"/>
    <p:sldLayoutId id="2147484124" r:id="rId10"/>
    <p:sldLayoutId id="2147484125" r:id="rId11"/>
    <p:sldLayoutId id="2147484126" r:id="rId12"/>
    <p:sldLayoutId id="2147484127" r:id="rId13"/>
  </p:sldLayoutIdLst>
  <p:txStyles>
    <p:titleStyle>
      <a:lvl1pPr algn="ctr" rtl="0" eaLnBrk="0" fontAlgn="base" hangingPunct="0">
        <a:spcBef>
          <a:spcPct val="0"/>
        </a:spcBef>
        <a:spcAft>
          <a:spcPct val="0"/>
        </a:spcAft>
        <a:defRPr sz="2800" kern="12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alibri" pitchFamily="34" charset="0"/>
        </a:defRPr>
      </a:lvl2pPr>
      <a:lvl3pPr algn="ctr" rtl="0" eaLnBrk="0" fontAlgn="base" hangingPunct="0">
        <a:spcBef>
          <a:spcPct val="0"/>
        </a:spcBef>
        <a:spcAft>
          <a:spcPct val="0"/>
        </a:spcAft>
        <a:defRPr sz="2800">
          <a:solidFill>
            <a:schemeClr val="tx2"/>
          </a:solidFill>
          <a:latin typeface="Calibri" pitchFamily="34" charset="0"/>
        </a:defRPr>
      </a:lvl3pPr>
      <a:lvl4pPr algn="ctr" rtl="0" eaLnBrk="0" fontAlgn="base" hangingPunct="0">
        <a:spcBef>
          <a:spcPct val="0"/>
        </a:spcBef>
        <a:spcAft>
          <a:spcPct val="0"/>
        </a:spcAft>
        <a:defRPr sz="2800">
          <a:solidFill>
            <a:schemeClr val="tx2"/>
          </a:solidFill>
          <a:latin typeface="Calibri" pitchFamily="34" charset="0"/>
        </a:defRPr>
      </a:lvl4pPr>
      <a:lvl5pPr algn="ctr" rtl="0" eaLnBrk="0" fontAlgn="base" hangingPunct="0">
        <a:spcBef>
          <a:spcPct val="0"/>
        </a:spcBef>
        <a:spcAft>
          <a:spcPct val="0"/>
        </a:spcAft>
        <a:defRPr sz="28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0352" y="4275002"/>
            <a:ext cx="7380312" cy="830997"/>
          </a:xfrm>
          <a:prstGeom prst="rect">
            <a:avLst/>
          </a:prstGeom>
        </p:spPr>
        <p:txBody>
          <a:bodyPr wrap="square">
            <a:spAutoFit/>
          </a:bodyPr>
          <a:lstStyle/>
          <a:p>
            <a:pPr algn="r"/>
            <a:r>
              <a:rPr lang="ru-RU" sz="1600" i="1" dirty="0"/>
              <a:t>Арсентьева Виктория Валерьевна,</a:t>
            </a:r>
            <a:endParaRPr lang="ru-RU" sz="1600" dirty="0"/>
          </a:p>
          <a:p>
            <a:pPr algn="r"/>
            <a:r>
              <a:rPr lang="ru-RU" sz="1600" i="1" dirty="0"/>
              <a:t>заместитель директора </a:t>
            </a:r>
            <a:endParaRPr lang="ru-RU" sz="1600" dirty="0"/>
          </a:p>
          <a:p>
            <a:pPr algn="r"/>
            <a:r>
              <a:rPr lang="ru-RU" sz="1600" i="1" dirty="0"/>
              <a:t>Свердловской областной специальной библиотеки для слепых</a:t>
            </a:r>
            <a:endParaRPr lang="ru-RU" sz="1600" dirty="0"/>
          </a:p>
        </p:txBody>
      </p:sp>
      <p:sp>
        <p:nvSpPr>
          <p:cNvPr id="6" name="Прямоугольник 5"/>
          <p:cNvSpPr/>
          <p:nvPr/>
        </p:nvSpPr>
        <p:spPr>
          <a:xfrm>
            <a:off x="611560" y="1916832"/>
            <a:ext cx="8136904" cy="1938992"/>
          </a:xfrm>
          <a:prstGeom prst="rect">
            <a:avLst/>
          </a:prstGeom>
        </p:spPr>
        <p:txBody>
          <a:bodyPr wrap="square">
            <a:spAutoFit/>
          </a:bodyPr>
          <a:lstStyle/>
          <a:p>
            <a:pPr algn="ctr"/>
            <a:r>
              <a:rPr lang="ru-RU" sz="2400" b="1" i="1" dirty="0"/>
              <a:t>Современные нормативно-правовые основы формирования доступной среды </a:t>
            </a:r>
            <a:r>
              <a:rPr lang="ru-RU" sz="2400" b="1" i="1" dirty="0" smtClean="0"/>
              <a:t>жизнедеятельности людей с ограниченными возможностями здоровья в учреждениях культуры</a:t>
            </a:r>
            <a:endParaRPr lang="ru-RU" sz="2400" b="1" i="1" dirty="0"/>
          </a:p>
        </p:txBody>
      </p:sp>
    </p:spTree>
  </p:cSld>
  <p:clrMapOvr>
    <a:masterClrMapping/>
  </p:clrMapOvr>
  <p:transition advTm="1228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09873" y="836712"/>
            <a:ext cx="6912768" cy="1754326"/>
          </a:xfrm>
          <a:prstGeom prst="rect">
            <a:avLst/>
          </a:prstGeom>
        </p:spPr>
        <p:txBody>
          <a:bodyPr wrap="square">
            <a:spAutoFit/>
          </a:bodyPr>
          <a:lstStyle/>
          <a:p>
            <a:pPr algn="ctr"/>
            <a:r>
              <a:rPr lang="ru-RU" b="1" i="1" dirty="0"/>
              <a:t>Постановление Правительства Свердловской области от 28 января 2015 г. № 41-ПП «О мерах по формированию доступной для инвалидов и других маломобильных групп населения среды жизнедеятельности в Свердловской области»  (вступил в силу с 1 января 2016 г.)</a:t>
            </a:r>
          </a:p>
        </p:txBody>
      </p:sp>
      <p:sp>
        <p:nvSpPr>
          <p:cNvPr id="4" name="Прямоугольник 3"/>
          <p:cNvSpPr/>
          <p:nvPr/>
        </p:nvSpPr>
        <p:spPr>
          <a:xfrm>
            <a:off x="251520" y="2852936"/>
            <a:ext cx="8743129" cy="2585323"/>
          </a:xfrm>
          <a:prstGeom prst="rect">
            <a:avLst/>
          </a:prstGeom>
        </p:spPr>
        <p:txBody>
          <a:bodyPr wrap="square">
            <a:spAutoFit/>
          </a:bodyPr>
          <a:lstStyle/>
          <a:p>
            <a:pPr algn="just"/>
            <a:r>
              <a:rPr lang="ru-RU" dirty="0"/>
              <a:t>Руководителям исполнительных органов государственной власти Свердловской области предписано: </a:t>
            </a:r>
            <a:endParaRPr lang="ru-RU" dirty="0" smtClean="0"/>
          </a:p>
          <a:p>
            <a:pPr algn="just"/>
            <a:r>
              <a:rPr lang="ru-RU" dirty="0"/>
              <a:t> </a:t>
            </a:r>
            <a:r>
              <a:rPr lang="ru-RU" dirty="0" smtClean="0"/>
              <a:t>                                                           «</a:t>
            </a:r>
            <a:r>
              <a:rPr lang="ru-RU" dirty="0"/>
              <a:t>при организации и проведении массовых культурно-просветительских, театрально-зрелищных, физкультурных и спортивных, развлекательных и публичных мероприятий создавать условия для обеспечения доступа инвалидов из числа зрителей к мероприятиям с учетом особых потребностей инвалидов, с использованием </a:t>
            </a:r>
            <a:r>
              <a:rPr lang="ru-RU" b="1" i="1" dirty="0"/>
              <a:t>элементов физической доступности и доступных информационных устройств, средств и систем предоставления информации».</a:t>
            </a:r>
          </a:p>
        </p:txBody>
      </p:sp>
    </p:spTree>
    <p:extLst>
      <p:ext uri="{BB962C8B-B14F-4D97-AF65-F5344CB8AC3E}">
        <p14:creationId xmlns:p14="http://schemas.microsoft.com/office/powerpoint/2010/main" val="1508341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09873" y="836712"/>
            <a:ext cx="6912768" cy="1754326"/>
          </a:xfrm>
          <a:prstGeom prst="rect">
            <a:avLst/>
          </a:prstGeom>
        </p:spPr>
        <p:txBody>
          <a:bodyPr wrap="square">
            <a:spAutoFit/>
          </a:bodyPr>
          <a:lstStyle/>
          <a:p>
            <a:pPr algn="ctr"/>
            <a:r>
              <a:rPr lang="ru-RU" b="1" i="1" dirty="0"/>
              <a:t>Постановление Правительства Свердловской области от 28 января 2015 г. № 41-ПП «О мерах по формированию доступной для инвалидов и других маломобильных групп населения среды жизнедеятельности в Свердловской области»  (вступил в силу с 1 января 2016 г.)</a:t>
            </a:r>
          </a:p>
        </p:txBody>
      </p:sp>
      <p:sp>
        <p:nvSpPr>
          <p:cNvPr id="5" name="Прямоугольник 4"/>
          <p:cNvSpPr/>
          <p:nvPr/>
        </p:nvSpPr>
        <p:spPr>
          <a:xfrm>
            <a:off x="323526" y="3068960"/>
            <a:ext cx="8599113" cy="2585323"/>
          </a:xfrm>
          <a:prstGeom prst="rect">
            <a:avLst/>
          </a:prstGeom>
        </p:spPr>
        <p:txBody>
          <a:bodyPr wrap="square">
            <a:spAutoFit/>
          </a:bodyPr>
          <a:lstStyle/>
          <a:p>
            <a:pPr algn="just"/>
            <a:r>
              <a:rPr lang="ru-RU" b="1" i="1" dirty="0"/>
              <a:t>Для инвалидов с нарушениями слуха</a:t>
            </a:r>
            <a:r>
              <a:rPr lang="ru-RU" b="1" i="1" dirty="0" smtClean="0"/>
              <a:t>:</a:t>
            </a:r>
          </a:p>
          <a:p>
            <a:pPr algn="just"/>
            <a:endParaRPr lang="ru-RU" b="1" i="1" dirty="0"/>
          </a:p>
          <a:p>
            <a:pPr algn="just"/>
            <a:r>
              <a:rPr lang="ru-RU" dirty="0"/>
              <a:t>- визуальные средства отображения информации (указатели, таблички, стенды, табло, дисплеи); </a:t>
            </a:r>
          </a:p>
          <a:p>
            <a:pPr algn="just"/>
            <a:r>
              <a:rPr lang="ru-RU" dirty="0"/>
              <a:t>-   акустические (звуковые) системы, наличие вспомогательных слуховых устройств, службы </a:t>
            </a:r>
            <a:r>
              <a:rPr lang="ru-RU" dirty="0" err="1"/>
              <a:t>сурдопереводчиков</a:t>
            </a:r>
            <a:r>
              <a:rPr lang="ru-RU" dirty="0"/>
              <a:t>;</a:t>
            </a:r>
          </a:p>
          <a:p>
            <a:pPr algn="just"/>
            <a:r>
              <a:rPr lang="ru-RU" dirty="0"/>
              <a:t>- средства односторонней связи (громкоговорители, микрофоны) и средства двусторонней связи (текстовые средства связи, в том числе с «бегущей строкой», факсимильные аппараты).</a:t>
            </a:r>
          </a:p>
        </p:txBody>
      </p:sp>
    </p:spTree>
    <p:extLst>
      <p:ext uri="{BB962C8B-B14F-4D97-AF65-F5344CB8AC3E}">
        <p14:creationId xmlns:p14="http://schemas.microsoft.com/office/powerpoint/2010/main" val="893229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09873" y="836712"/>
            <a:ext cx="6912768" cy="1754326"/>
          </a:xfrm>
          <a:prstGeom prst="rect">
            <a:avLst/>
          </a:prstGeom>
        </p:spPr>
        <p:txBody>
          <a:bodyPr wrap="square">
            <a:spAutoFit/>
          </a:bodyPr>
          <a:lstStyle/>
          <a:p>
            <a:pPr algn="ctr"/>
            <a:r>
              <a:rPr lang="ru-RU" b="1" i="1" dirty="0"/>
              <a:t>Постановление Правительства Свердловской области от 28 января 2015 г. № 41-ПП «О мерах по формированию доступной для инвалидов и других маломобильных групп населения среды жизнедеятельности в Свердловской области»  (вступил в силу с 1 января 2016 г.)</a:t>
            </a:r>
          </a:p>
        </p:txBody>
      </p:sp>
      <p:sp>
        <p:nvSpPr>
          <p:cNvPr id="4" name="Прямоугольник 3"/>
          <p:cNvSpPr/>
          <p:nvPr/>
        </p:nvSpPr>
        <p:spPr>
          <a:xfrm>
            <a:off x="323528" y="3140968"/>
            <a:ext cx="8496944" cy="2308324"/>
          </a:xfrm>
          <a:prstGeom prst="rect">
            <a:avLst/>
          </a:prstGeom>
        </p:spPr>
        <p:txBody>
          <a:bodyPr wrap="square">
            <a:spAutoFit/>
          </a:bodyPr>
          <a:lstStyle/>
          <a:p>
            <a:r>
              <a:rPr lang="ru-RU" b="1" i="1" dirty="0"/>
              <a:t>Для инвалидов с нарушениями зрения:</a:t>
            </a:r>
          </a:p>
          <a:p>
            <a:r>
              <a:rPr lang="ru-RU" dirty="0"/>
              <a:t> </a:t>
            </a:r>
          </a:p>
          <a:p>
            <a:pPr algn="just"/>
            <a:r>
              <a:rPr lang="ru-RU" dirty="0"/>
              <a:t>- устройства звукового дублирования визуальной информации;</a:t>
            </a:r>
          </a:p>
          <a:p>
            <a:pPr algn="just"/>
            <a:r>
              <a:rPr lang="ru-RU" dirty="0"/>
              <a:t>- тактильные средства изображения информации (указатели, таблички, выполненные рельефным шрифтом или шрифтом Брайля);</a:t>
            </a:r>
          </a:p>
          <a:p>
            <a:pPr algn="just"/>
            <a:r>
              <a:rPr lang="ru-RU" dirty="0"/>
              <a:t>- тактильные средства сигнализации (тактильные разметки, тактильные полосы, тактильные покрытия, а также вибрационные сигнализаторы, тактильные вибраторы).</a:t>
            </a:r>
          </a:p>
        </p:txBody>
      </p:sp>
    </p:spTree>
    <p:extLst>
      <p:ext uri="{BB962C8B-B14F-4D97-AF65-F5344CB8AC3E}">
        <p14:creationId xmlns:p14="http://schemas.microsoft.com/office/powerpoint/2010/main" val="4119761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95736" y="840610"/>
            <a:ext cx="6552728" cy="1200329"/>
          </a:xfrm>
          <a:prstGeom prst="rect">
            <a:avLst/>
          </a:prstGeom>
        </p:spPr>
        <p:txBody>
          <a:bodyPr wrap="square">
            <a:spAutoFit/>
          </a:bodyPr>
          <a:lstStyle/>
          <a:p>
            <a:pPr algn="ctr"/>
            <a:r>
              <a:rPr lang="ru-RU" b="1" i="1" dirty="0"/>
              <a:t>Закон Свердловской области от 12 октября 2015 г. №112-ОЗ «О внесении изменений в отдельные законы Свердловской области по вопросам социальной защиты инвалидов» (вступил в силу 1 января 2016 г.)</a:t>
            </a:r>
          </a:p>
        </p:txBody>
      </p:sp>
      <p:sp>
        <p:nvSpPr>
          <p:cNvPr id="4" name="Прямоугольник 3"/>
          <p:cNvSpPr/>
          <p:nvPr/>
        </p:nvSpPr>
        <p:spPr>
          <a:xfrm>
            <a:off x="358878" y="2276872"/>
            <a:ext cx="8533601" cy="3416320"/>
          </a:xfrm>
          <a:prstGeom prst="rect">
            <a:avLst/>
          </a:prstGeom>
        </p:spPr>
        <p:txBody>
          <a:bodyPr wrap="square">
            <a:spAutoFit/>
          </a:bodyPr>
          <a:lstStyle/>
          <a:p>
            <a:pPr algn="just"/>
            <a:r>
              <a:rPr lang="ru-RU" b="1" i="1" dirty="0"/>
              <a:t>Статья 1</a:t>
            </a:r>
            <a:r>
              <a:rPr lang="ru-RU" b="1" i="1" dirty="0" smtClean="0"/>
              <a:t>:</a:t>
            </a:r>
          </a:p>
          <a:p>
            <a:pPr algn="just"/>
            <a:endParaRPr lang="ru-RU" dirty="0"/>
          </a:p>
          <a:p>
            <a:pPr algn="just"/>
            <a:r>
              <a:rPr lang="ru-RU" dirty="0"/>
              <a:t>Внести в статью 7 Областного закона от 21 апреля 1997 г. №25-ОЗ «О библиотеках и библиотечных фондах в </a:t>
            </a:r>
            <a:r>
              <a:rPr lang="ru-RU" dirty="0" smtClean="0"/>
              <a:t>Свердловской </a:t>
            </a:r>
            <a:r>
              <a:rPr lang="ru-RU" dirty="0"/>
              <a:t>области» следующие изменения:</a:t>
            </a:r>
          </a:p>
          <a:p>
            <a:pPr algn="just"/>
            <a:endParaRPr lang="ru-RU" dirty="0" smtClean="0"/>
          </a:p>
          <a:p>
            <a:pPr algn="just"/>
            <a:r>
              <a:rPr lang="ru-RU" b="1" i="1" dirty="0" smtClean="0"/>
              <a:t>Статья </a:t>
            </a:r>
            <a:r>
              <a:rPr lang="ru-RU" b="1" i="1" dirty="0"/>
              <a:t>7. </a:t>
            </a:r>
            <a:r>
              <a:rPr lang="ru-RU" dirty="0"/>
              <a:t>Компетенция уполномоченного исполнительного органа государственной власти Свердловской области в сфере организации библиотечного обслуживания населения</a:t>
            </a:r>
          </a:p>
          <a:p>
            <a:pPr algn="just"/>
            <a:r>
              <a:rPr lang="ru-RU" dirty="0"/>
              <a:t>дополнена подпунктом 5-1 следующего содержания</a:t>
            </a:r>
            <a:r>
              <a:rPr lang="ru-RU" dirty="0" smtClean="0"/>
              <a:t>:</a:t>
            </a:r>
          </a:p>
          <a:p>
            <a:pPr algn="just"/>
            <a:r>
              <a:rPr lang="ru-RU" b="1" i="1" dirty="0" smtClean="0"/>
              <a:t>«</a:t>
            </a:r>
            <a:r>
              <a:rPr lang="ru-RU" b="1" i="1" dirty="0"/>
              <a:t>5-1) обеспечивает условия доступности для инвалидов областных государственных библиотек»</a:t>
            </a:r>
          </a:p>
        </p:txBody>
      </p:sp>
    </p:spTree>
    <p:extLst>
      <p:ext uri="{BB962C8B-B14F-4D97-AF65-F5344CB8AC3E}">
        <p14:creationId xmlns:p14="http://schemas.microsoft.com/office/powerpoint/2010/main" val="2213040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95736" y="840610"/>
            <a:ext cx="6552728" cy="1200329"/>
          </a:xfrm>
          <a:prstGeom prst="rect">
            <a:avLst/>
          </a:prstGeom>
        </p:spPr>
        <p:txBody>
          <a:bodyPr wrap="square">
            <a:spAutoFit/>
          </a:bodyPr>
          <a:lstStyle/>
          <a:p>
            <a:pPr algn="ctr"/>
            <a:r>
              <a:rPr lang="ru-RU" b="1" i="1" dirty="0"/>
              <a:t>Закон Свердловской области от 12 октября 2015 г. №112-ОЗ «О внесении изменений в отдельные законы Свердловской области по вопросам социальной защиты инвалидов» (вступил в силу 1 января 2016 г.)</a:t>
            </a:r>
          </a:p>
        </p:txBody>
      </p:sp>
      <p:sp>
        <p:nvSpPr>
          <p:cNvPr id="4" name="Прямоугольник 3"/>
          <p:cNvSpPr/>
          <p:nvPr/>
        </p:nvSpPr>
        <p:spPr>
          <a:xfrm>
            <a:off x="251520" y="2613807"/>
            <a:ext cx="8640960" cy="3139321"/>
          </a:xfrm>
          <a:prstGeom prst="rect">
            <a:avLst/>
          </a:prstGeom>
        </p:spPr>
        <p:txBody>
          <a:bodyPr wrap="square">
            <a:spAutoFit/>
          </a:bodyPr>
          <a:lstStyle/>
          <a:p>
            <a:pPr algn="just"/>
            <a:r>
              <a:rPr lang="ru-RU" b="1" i="1" dirty="0"/>
              <a:t>Статья 2</a:t>
            </a:r>
            <a:r>
              <a:rPr lang="ru-RU" b="1" i="1" dirty="0" smtClean="0"/>
              <a:t>:</a:t>
            </a:r>
          </a:p>
          <a:p>
            <a:pPr algn="just"/>
            <a:endParaRPr lang="ru-RU" dirty="0"/>
          </a:p>
          <a:p>
            <a:pPr algn="just"/>
            <a:r>
              <a:rPr lang="ru-RU" dirty="0"/>
              <a:t>Внести в статью 6 Областного закона от 22 июля 1997 г. №43-ОЗ «О культурной деятельности на территории Свердловской области» следующие изменения</a:t>
            </a:r>
            <a:r>
              <a:rPr lang="ru-RU" dirty="0" smtClean="0"/>
              <a:t>:</a:t>
            </a:r>
          </a:p>
          <a:p>
            <a:pPr algn="just"/>
            <a:endParaRPr lang="ru-RU" dirty="0"/>
          </a:p>
          <a:p>
            <a:pPr algn="just"/>
            <a:r>
              <a:rPr lang="ru-RU" b="1" i="1" dirty="0"/>
              <a:t>Статья 6. </a:t>
            </a:r>
            <a:r>
              <a:rPr lang="ru-RU" dirty="0"/>
              <a:t>Компетенция уполномоченного исполнительного органа государственной власти Свердловской области в сфере культуры</a:t>
            </a:r>
          </a:p>
          <a:p>
            <a:pPr algn="just"/>
            <a:r>
              <a:rPr lang="ru-RU" dirty="0"/>
              <a:t>дополнена подпунктом 7-1 следующего содержания:</a:t>
            </a:r>
          </a:p>
          <a:p>
            <a:pPr algn="just"/>
            <a:r>
              <a:rPr lang="ru-RU" b="1" i="1" dirty="0"/>
              <a:t>«7-1) обеспечивает условия доступности для инвалидов государственных музеев, учреждений культуры и искусства»</a:t>
            </a:r>
          </a:p>
        </p:txBody>
      </p:sp>
    </p:spTree>
    <p:extLst>
      <p:ext uri="{BB962C8B-B14F-4D97-AF65-F5344CB8AC3E}">
        <p14:creationId xmlns:p14="http://schemas.microsoft.com/office/powerpoint/2010/main" val="4215545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93105" y="692696"/>
            <a:ext cx="6984776" cy="1754326"/>
          </a:xfrm>
          <a:prstGeom prst="rect">
            <a:avLst/>
          </a:prstGeom>
        </p:spPr>
        <p:txBody>
          <a:bodyPr wrap="square">
            <a:spAutoFit/>
          </a:bodyPr>
          <a:lstStyle/>
          <a:p>
            <a:pPr algn="ctr"/>
            <a:r>
              <a:rPr lang="ru-RU" b="1" i="1" dirty="0"/>
              <a:t>Постановление Правительства Свердловской области от 22 сентября 2015 г. № 844-ПП «Об утверждении Плана мероприятий («дорожной карты») по повышению значений показателей доступности для инвалидов объектов и услуг в Свердловской области</a:t>
            </a:r>
          </a:p>
          <a:p>
            <a:pPr algn="ctr"/>
            <a:r>
              <a:rPr lang="ru-RU" sz="1600" b="1" i="1" dirty="0"/>
              <a:t>(</a:t>
            </a:r>
            <a:r>
              <a:rPr lang="ru-RU" sz="1600" b="1" i="1" dirty="0" smtClean="0"/>
              <a:t>вступил </a:t>
            </a:r>
            <a:r>
              <a:rPr lang="ru-RU" sz="1600" b="1" i="1" dirty="0"/>
              <a:t>в силу с 1 января 2016 г.)</a:t>
            </a:r>
          </a:p>
        </p:txBody>
      </p:sp>
      <p:sp>
        <p:nvSpPr>
          <p:cNvPr id="4" name="Прямоугольник 3"/>
          <p:cNvSpPr/>
          <p:nvPr/>
        </p:nvSpPr>
        <p:spPr>
          <a:xfrm>
            <a:off x="231593" y="2491297"/>
            <a:ext cx="8726361" cy="2585323"/>
          </a:xfrm>
          <a:prstGeom prst="rect">
            <a:avLst/>
          </a:prstGeom>
        </p:spPr>
        <p:txBody>
          <a:bodyPr wrap="square">
            <a:spAutoFit/>
          </a:bodyPr>
          <a:lstStyle/>
          <a:p>
            <a:r>
              <a:rPr lang="ru-RU" b="1" i="1" dirty="0"/>
              <a:t>Цели Плана («дорожной карты»):</a:t>
            </a:r>
          </a:p>
          <a:p>
            <a:endParaRPr lang="ru-RU" dirty="0" smtClean="0"/>
          </a:p>
          <a:p>
            <a:pPr algn="just"/>
            <a:r>
              <a:rPr lang="ru-RU" dirty="0" smtClean="0"/>
              <a:t>-   обеспечение </a:t>
            </a:r>
            <a:r>
              <a:rPr lang="ru-RU" dirty="0"/>
              <a:t>условий доступности для инвалидов объектов социальной, инженерной и транспортной инфраструктур;</a:t>
            </a:r>
          </a:p>
          <a:p>
            <a:pPr algn="just"/>
            <a:r>
              <a:rPr lang="ru-RU" dirty="0" smtClean="0"/>
              <a:t>-   обеспечение </a:t>
            </a:r>
            <a:r>
              <a:rPr lang="ru-RU" dirty="0"/>
              <a:t>условий для беспрепятственного пользования инвалидами услугами в сферах социальной защиты населения, труда и занятости, здравоохранения, образования, культуры, транспорта, физической культуры и спорта;</a:t>
            </a:r>
          </a:p>
          <a:p>
            <a:pPr algn="just"/>
            <a:r>
              <a:rPr lang="ru-RU" dirty="0" smtClean="0"/>
              <a:t>-   полноценная </a:t>
            </a:r>
            <a:r>
              <a:rPr lang="ru-RU" dirty="0"/>
              <a:t>интеграция инвалидов в общество.</a:t>
            </a:r>
          </a:p>
        </p:txBody>
      </p:sp>
    </p:spTree>
    <p:extLst>
      <p:ext uri="{BB962C8B-B14F-4D97-AF65-F5344CB8AC3E}">
        <p14:creationId xmlns:p14="http://schemas.microsoft.com/office/powerpoint/2010/main" val="1063227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93105" y="692696"/>
            <a:ext cx="6984776" cy="1754326"/>
          </a:xfrm>
          <a:prstGeom prst="rect">
            <a:avLst/>
          </a:prstGeom>
        </p:spPr>
        <p:txBody>
          <a:bodyPr wrap="square">
            <a:spAutoFit/>
          </a:bodyPr>
          <a:lstStyle/>
          <a:p>
            <a:pPr algn="ctr"/>
            <a:r>
              <a:rPr lang="ru-RU" b="1" i="1" dirty="0"/>
              <a:t>Постановление Правительства Свердловской области от 22 сентября 2015 г. № 844-ПП «Об утверждении Плана мероприятий («дорожной карты») по повышению значений показателей доступности для инвалидов объектов и услуг в Свердловской области</a:t>
            </a:r>
          </a:p>
          <a:p>
            <a:pPr algn="ctr"/>
            <a:r>
              <a:rPr lang="ru-RU" sz="1600" b="1" i="1" dirty="0"/>
              <a:t>(</a:t>
            </a:r>
            <a:r>
              <a:rPr lang="ru-RU" sz="1600" b="1" i="1" dirty="0" smtClean="0"/>
              <a:t>вступил в </a:t>
            </a:r>
            <a:r>
              <a:rPr lang="ru-RU" sz="1600" b="1" i="1" dirty="0"/>
              <a:t>силу с 1 января 2016 г.)</a:t>
            </a:r>
          </a:p>
        </p:txBody>
      </p:sp>
      <p:sp>
        <p:nvSpPr>
          <p:cNvPr id="4" name="Прямоугольник 3"/>
          <p:cNvSpPr/>
          <p:nvPr/>
        </p:nvSpPr>
        <p:spPr>
          <a:xfrm>
            <a:off x="323528" y="2564904"/>
            <a:ext cx="8654353" cy="2400657"/>
          </a:xfrm>
          <a:prstGeom prst="rect">
            <a:avLst/>
          </a:prstGeom>
        </p:spPr>
        <p:txBody>
          <a:bodyPr wrap="square">
            <a:spAutoFit/>
          </a:bodyPr>
          <a:lstStyle/>
          <a:p>
            <a:r>
              <a:rPr lang="ru-RU" b="1" i="1" dirty="0"/>
              <a:t>Паспорт доступности объекта социальной </a:t>
            </a:r>
            <a:r>
              <a:rPr lang="ru-RU" b="1" i="1" dirty="0" smtClean="0"/>
              <a:t>инфраструктуры (</a:t>
            </a:r>
            <a:r>
              <a:rPr lang="ru-RU" dirty="0"/>
              <a:t>отражены все вышеперечисленные требования </a:t>
            </a:r>
            <a:r>
              <a:rPr lang="ru-RU" dirty="0" smtClean="0"/>
              <a:t>419-ФЗ</a:t>
            </a:r>
            <a:r>
              <a:rPr lang="ru-RU" i="1" dirty="0" smtClean="0"/>
              <a:t>)</a:t>
            </a:r>
            <a:r>
              <a:rPr lang="ru-RU" dirty="0" smtClean="0"/>
              <a:t>.</a:t>
            </a:r>
            <a:endParaRPr lang="ru-RU" dirty="0"/>
          </a:p>
          <a:p>
            <a:pPr algn="just"/>
            <a:endParaRPr lang="ru-RU" dirty="0" smtClean="0"/>
          </a:p>
          <a:p>
            <a:pPr algn="just"/>
            <a:r>
              <a:rPr lang="ru-RU" sz="1600" dirty="0" smtClean="0"/>
              <a:t>- </a:t>
            </a:r>
            <a:r>
              <a:rPr lang="ru-RU" sz="1600" dirty="0"/>
              <a:t>состояние доступности объекта: расстояние до объекта от остановки транспорта, время движения (пешком), перекрестки со звуковой сигнализацией, перепады высоты на пути, информация на пути следования к объекту</a:t>
            </a:r>
          </a:p>
          <a:p>
            <a:pPr algn="just"/>
            <a:r>
              <a:rPr lang="ru-RU" sz="1600" dirty="0"/>
              <a:t>- состояние доступности основных структурно-функциональных зон: территория, прилегающая к зданию, вход/выход в здание, пути движения внутри здания, санитарно-гигиенические помещения.</a:t>
            </a:r>
          </a:p>
        </p:txBody>
      </p:sp>
    </p:spTree>
    <p:extLst>
      <p:ext uri="{BB962C8B-B14F-4D97-AF65-F5344CB8AC3E}">
        <p14:creationId xmlns:p14="http://schemas.microsoft.com/office/powerpoint/2010/main" val="3173669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93105" y="692696"/>
            <a:ext cx="6984776" cy="1754326"/>
          </a:xfrm>
          <a:prstGeom prst="rect">
            <a:avLst/>
          </a:prstGeom>
        </p:spPr>
        <p:txBody>
          <a:bodyPr wrap="square">
            <a:spAutoFit/>
          </a:bodyPr>
          <a:lstStyle/>
          <a:p>
            <a:pPr algn="ctr"/>
            <a:r>
              <a:rPr lang="ru-RU" b="1" i="1" dirty="0"/>
              <a:t>Постановление Правительства Свердловской области от 22 сентября 2015 г. № 844-ПП «Об утверждении Плана мероприятий («дорожной карты») по повышению значений показателей доступности для инвалидов объектов и услуг в Свердловской области</a:t>
            </a:r>
          </a:p>
          <a:p>
            <a:pPr algn="ctr"/>
            <a:r>
              <a:rPr lang="ru-RU" sz="1600" b="1" i="1" dirty="0"/>
              <a:t>(</a:t>
            </a:r>
            <a:r>
              <a:rPr lang="ru-RU" sz="1600" b="1" i="1" dirty="0" smtClean="0"/>
              <a:t>вступил </a:t>
            </a:r>
            <a:r>
              <a:rPr lang="ru-RU" sz="1600" b="1" i="1" dirty="0"/>
              <a:t>в силу с 1 января 2016 г.)</a:t>
            </a:r>
          </a:p>
        </p:txBody>
      </p:sp>
      <p:sp>
        <p:nvSpPr>
          <p:cNvPr id="4" name="Прямоугольник 3"/>
          <p:cNvSpPr/>
          <p:nvPr/>
        </p:nvSpPr>
        <p:spPr>
          <a:xfrm>
            <a:off x="350496" y="2636912"/>
            <a:ext cx="8568952" cy="2585323"/>
          </a:xfrm>
          <a:prstGeom prst="rect">
            <a:avLst/>
          </a:prstGeom>
        </p:spPr>
        <p:txBody>
          <a:bodyPr wrap="square">
            <a:spAutoFit/>
          </a:bodyPr>
          <a:lstStyle/>
          <a:p>
            <a:pPr algn="just"/>
            <a:r>
              <a:rPr lang="ru-RU" b="1" i="1" dirty="0"/>
              <a:t>Паспорт доступности объекта социальной инфраструктуры </a:t>
            </a:r>
            <a:r>
              <a:rPr lang="ru-RU" dirty="0" smtClean="0"/>
              <a:t>подписывает </a:t>
            </a:r>
            <a:r>
              <a:rPr lang="ru-RU" dirty="0"/>
              <a:t>руководитель объекта и представители общественных организаций инвалидов  (не менее трех организаций). </a:t>
            </a:r>
            <a:endParaRPr lang="ru-RU" dirty="0" smtClean="0"/>
          </a:p>
          <a:p>
            <a:pPr algn="just"/>
            <a:r>
              <a:rPr lang="ru-RU" dirty="0" smtClean="0"/>
              <a:t>Данное </a:t>
            </a:r>
            <a:r>
              <a:rPr lang="ru-RU" dirty="0"/>
              <a:t>требование выдвинуто в соответствии с Конвенцией о правах инвалидов, которая предписывает, что </a:t>
            </a:r>
            <a:r>
              <a:rPr lang="ru-RU" b="1" i="1" dirty="0"/>
              <a:t>«государства обязаны консультироваться с инвалидами по вопросам разработки и осуществления законов и политики, направленных на соблюдение Конвенции».  </a:t>
            </a:r>
          </a:p>
          <a:p>
            <a:r>
              <a:rPr lang="ru-RU" dirty="0"/>
              <a:t> </a:t>
            </a:r>
          </a:p>
        </p:txBody>
      </p:sp>
    </p:spTree>
    <p:extLst>
      <p:ext uri="{BB962C8B-B14F-4D97-AF65-F5344CB8AC3E}">
        <p14:creationId xmlns:p14="http://schemas.microsoft.com/office/powerpoint/2010/main" val="3772403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93105" y="692696"/>
            <a:ext cx="6984776" cy="1754326"/>
          </a:xfrm>
          <a:prstGeom prst="rect">
            <a:avLst/>
          </a:prstGeom>
        </p:spPr>
        <p:txBody>
          <a:bodyPr wrap="square">
            <a:spAutoFit/>
          </a:bodyPr>
          <a:lstStyle/>
          <a:p>
            <a:pPr algn="ctr"/>
            <a:r>
              <a:rPr lang="ru-RU" b="1" i="1" dirty="0"/>
              <a:t>Постановление Правительства Свердловской области от 22 сентября 2015 г. № 844-ПП «Об утверждении Плана мероприятий («дорожной карты») по повышению значений показателей доступности для инвалидов объектов и услуг в Свердловской области</a:t>
            </a:r>
          </a:p>
          <a:p>
            <a:pPr algn="ctr"/>
            <a:r>
              <a:rPr lang="ru-RU" sz="1600" b="1" i="1" dirty="0"/>
              <a:t>(</a:t>
            </a:r>
            <a:r>
              <a:rPr lang="ru-RU" sz="1600" b="1" i="1" dirty="0" smtClean="0"/>
              <a:t>вступил </a:t>
            </a:r>
            <a:r>
              <a:rPr lang="ru-RU" sz="1600" b="1" i="1" dirty="0"/>
              <a:t>в силу с 1 января 2016 г.)</a:t>
            </a:r>
          </a:p>
        </p:txBody>
      </p:sp>
      <p:sp>
        <p:nvSpPr>
          <p:cNvPr id="4" name="Прямоугольник 3"/>
          <p:cNvSpPr/>
          <p:nvPr/>
        </p:nvSpPr>
        <p:spPr>
          <a:xfrm>
            <a:off x="395536" y="2996952"/>
            <a:ext cx="8424936" cy="2031325"/>
          </a:xfrm>
          <a:prstGeom prst="rect">
            <a:avLst/>
          </a:prstGeom>
        </p:spPr>
        <p:txBody>
          <a:bodyPr wrap="square">
            <a:spAutoFit/>
          </a:bodyPr>
          <a:lstStyle/>
          <a:p>
            <a:pPr algn="just"/>
            <a:r>
              <a:rPr lang="ru-RU" b="1" i="1" dirty="0"/>
              <a:t>Организация доступности объекта для инвалидов </a:t>
            </a:r>
            <a:r>
              <a:rPr lang="ru-RU" i="1" dirty="0"/>
              <a:t>(отражены все вышеперечисленные требования 419-ФЗ).</a:t>
            </a:r>
          </a:p>
          <a:p>
            <a:pPr algn="just"/>
            <a:endParaRPr lang="ru-RU" b="1" i="1" dirty="0"/>
          </a:p>
          <a:p>
            <a:pPr algn="just"/>
            <a:r>
              <a:rPr lang="ru-RU" dirty="0"/>
              <a:t>- обеспечение беспрепятственного доступа </a:t>
            </a:r>
            <a:r>
              <a:rPr lang="ru-RU" b="1" i="1" dirty="0"/>
              <a:t>инвалидов по зрению: </a:t>
            </a:r>
            <a:r>
              <a:rPr lang="ru-RU" dirty="0"/>
              <a:t>поручни, тактильные дорожки, дублирование информации шрифтом Брайля, голосовые таблички, тактильно звуковые мнемосхемы; допуск собак-проводников, </a:t>
            </a:r>
            <a:r>
              <a:rPr lang="ru-RU" b="1" i="1" dirty="0"/>
              <a:t>допуск </a:t>
            </a:r>
            <a:r>
              <a:rPr lang="ru-RU" b="1" i="1" dirty="0" err="1" smtClean="0"/>
              <a:t>тифлосурдопереводчика</a:t>
            </a:r>
            <a:endParaRPr lang="ru-RU" b="1" i="1" dirty="0"/>
          </a:p>
        </p:txBody>
      </p:sp>
    </p:spTree>
    <p:extLst>
      <p:ext uri="{BB962C8B-B14F-4D97-AF65-F5344CB8AC3E}">
        <p14:creationId xmlns:p14="http://schemas.microsoft.com/office/powerpoint/2010/main" val="3040461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39752" y="886307"/>
            <a:ext cx="6408712" cy="646331"/>
          </a:xfrm>
          <a:prstGeom prst="rect">
            <a:avLst/>
          </a:prstGeom>
        </p:spPr>
        <p:txBody>
          <a:bodyPr wrap="square">
            <a:spAutoFit/>
          </a:bodyPr>
          <a:lstStyle/>
          <a:p>
            <a:pPr algn="ctr"/>
            <a:r>
              <a:rPr lang="ru-RU" b="1" i="1" dirty="0" smtClean="0"/>
              <a:t>Обеспечение </a:t>
            </a:r>
            <a:r>
              <a:rPr lang="ru-RU" b="1" i="1" dirty="0"/>
              <a:t>беспрепятственного доступа инвалидов по зрению: </a:t>
            </a:r>
            <a:r>
              <a:rPr lang="ru-RU" b="1" i="1" dirty="0" smtClean="0"/>
              <a:t>входная группа</a:t>
            </a:r>
            <a:endParaRPr lang="ru-RU" b="1" i="1" dirty="0"/>
          </a:p>
        </p:txBody>
      </p:sp>
      <p:pic>
        <p:nvPicPr>
          <p:cNvPr id="4" name="Picture 2" descr="\\SAMBA\Failes\Отдел ИТ\1\16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224" y="1844824"/>
            <a:ext cx="4603019" cy="391455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95536" y="2276872"/>
            <a:ext cx="2592288" cy="3785652"/>
          </a:xfrm>
          <a:prstGeom prst="rect">
            <a:avLst/>
          </a:prstGeom>
        </p:spPr>
        <p:txBody>
          <a:bodyPr wrap="square">
            <a:spAutoFit/>
          </a:bodyPr>
          <a:lstStyle/>
          <a:p>
            <a:pPr marL="285750" indent="-285750">
              <a:buFont typeface="Arial" panose="020B0604020202020204" pitchFamily="34" charset="0"/>
              <a:buChar char="•"/>
            </a:pPr>
            <a:r>
              <a:rPr lang="ru-RU" dirty="0"/>
              <a:t>Световая </a:t>
            </a:r>
            <a:r>
              <a:rPr lang="ru-RU" dirty="0" smtClean="0"/>
              <a:t>вывеска</a:t>
            </a:r>
          </a:p>
          <a:p>
            <a:pPr marL="285750" indent="-285750">
              <a:buFont typeface="Arial" panose="020B0604020202020204" pitchFamily="34" charset="0"/>
              <a:buChar char="•"/>
            </a:pPr>
            <a:endParaRPr lang="ru-RU" dirty="0" smtClean="0"/>
          </a:p>
          <a:p>
            <a:pPr marL="285750" indent="-285750">
              <a:buFont typeface="Arial" panose="020B0604020202020204" pitchFamily="34" charset="0"/>
              <a:buChar char="•"/>
            </a:pPr>
            <a:r>
              <a:rPr lang="ru-RU" dirty="0" smtClean="0"/>
              <a:t>Тактильная вывеска </a:t>
            </a:r>
          </a:p>
          <a:p>
            <a:pPr marL="285750" indent="-285750">
              <a:buFont typeface="Arial" panose="020B0604020202020204" pitchFamily="34" charset="0"/>
              <a:buChar char="•"/>
            </a:pPr>
            <a:endParaRPr lang="ru-RU" dirty="0" smtClean="0"/>
          </a:p>
          <a:p>
            <a:pPr marL="285750" indent="-285750">
              <a:buFont typeface="Arial" panose="020B0604020202020204" pitchFamily="34" charset="0"/>
              <a:buChar char="•"/>
            </a:pPr>
            <a:r>
              <a:rPr lang="ru-RU" dirty="0" smtClean="0"/>
              <a:t>Тактильные плиты</a:t>
            </a:r>
          </a:p>
          <a:p>
            <a:pPr marL="285750" indent="-285750">
              <a:buFont typeface="Arial" panose="020B0604020202020204" pitchFamily="34" charset="0"/>
              <a:buChar char="•"/>
            </a:pPr>
            <a:endParaRPr lang="ru-RU" dirty="0" smtClean="0"/>
          </a:p>
          <a:p>
            <a:pPr marL="285750" indent="-285750">
              <a:buFont typeface="Arial" panose="020B0604020202020204" pitchFamily="34" charset="0"/>
              <a:buChar char="•"/>
            </a:pPr>
            <a:r>
              <a:rPr lang="ru-RU" dirty="0" smtClean="0"/>
              <a:t>Поручни</a:t>
            </a:r>
          </a:p>
          <a:p>
            <a:endParaRPr lang="ru-RU" dirty="0" smtClean="0"/>
          </a:p>
          <a:p>
            <a:pPr marL="285750" indent="-285750">
              <a:buFont typeface="Arial" panose="020B0604020202020204" pitchFamily="34" charset="0"/>
              <a:buChar char="•"/>
            </a:pPr>
            <a:r>
              <a:rPr lang="ru-RU" dirty="0" smtClean="0"/>
              <a:t>Кнопка вызова персонала</a:t>
            </a:r>
            <a:endParaRPr lang="ru-RU" dirty="0"/>
          </a:p>
          <a:p>
            <a:endParaRPr lang="ru-RU" sz="1400" dirty="0" smtClean="0"/>
          </a:p>
          <a:p>
            <a:endParaRPr lang="ru-RU" sz="1400" dirty="0"/>
          </a:p>
          <a:p>
            <a:pPr algn="ctr"/>
            <a:endParaRPr lang="ru-RU" sz="1400" dirty="0"/>
          </a:p>
        </p:txBody>
      </p:sp>
    </p:spTree>
    <p:extLst>
      <p:ext uri="{BB962C8B-B14F-4D97-AF65-F5344CB8AC3E}">
        <p14:creationId xmlns:p14="http://schemas.microsoft.com/office/powerpoint/2010/main" val="3499953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218" y="889555"/>
            <a:ext cx="6408712" cy="646331"/>
          </a:xfrm>
          <a:prstGeom prst="rect">
            <a:avLst/>
          </a:prstGeom>
        </p:spPr>
        <p:txBody>
          <a:bodyPr wrap="square">
            <a:spAutoFit/>
          </a:bodyPr>
          <a:lstStyle/>
          <a:p>
            <a:pPr algn="ctr"/>
            <a:r>
              <a:rPr lang="ru-RU" sz="2000" b="1" i="1" dirty="0"/>
              <a:t>КОНВЕНЦИЯ ООН О ПРАВАХ </a:t>
            </a:r>
            <a:r>
              <a:rPr lang="ru-RU" sz="2000" b="1" i="1" dirty="0" smtClean="0"/>
              <a:t>ИНВАЛИДОВ</a:t>
            </a:r>
          </a:p>
          <a:p>
            <a:pPr algn="ctr"/>
            <a:r>
              <a:rPr lang="ru-RU" sz="1600" b="1" i="1" dirty="0" smtClean="0"/>
              <a:t>(принята генеральной Ассамблеей ООН 13 декабря 2006 г. )</a:t>
            </a:r>
            <a:endParaRPr lang="ru-RU" sz="1600" b="1" i="1" dirty="0"/>
          </a:p>
        </p:txBody>
      </p:sp>
      <p:sp>
        <p:nvSpPr>
          <p:cNvPr id="7" name="Прямоугольник 6"/>
          <p:cNvSpPr/>
          <p:nvPr/>
        </p:nvSpPr>
        <p:spPr>
          <a:xfrm>
            <a:off x="251520" y="2132856"/>
            <a:ext cx="8568952" cy="2308324"/>
          </a:xfrm>
          <a:prstGeom prst="rect">
            <a:avLst/>
          </a:prstGeom>
        </p:spPr>
        <p:txBody>
          <a:bodyPr wrap="square">
            <a:spAutoFit/>
          </a:bodyPr>
          <a:lstStyle/>
          <a:p>
            <a:pPr algn="just"/>
            <a:r>
              <a:rPr lang="ru-RU" dirty="0"/>
              <a:t>Конвенция о правах инвалидов и Факультативный протокол к ней приняты </a:t>
            </a:r>
          </a:p>
          <a:p>
            <a:pPr algn="just"/>
            <a:r>
              <a:rPr lang="ru-RU" dirty="0"/>
              <a:t>Генеральной Ассамблеей Организации Объединенных Наций </a:t>
            </a:r>
            <a:r>
              <a:rPr lang="ru-RU" b="1" i="1" dirty="0"/>
              <a:t>13 декабря  2006 года</a:t>
            </a:r>
            <a:r>
              <a:rPr lang="ru-RU" b="1" i="1" dirty="0" smtClean="0"/>
              <a:t>.</a:t>
            </a:r>
          </a:p>
          <a:p>
            <a:pPr algn="just"/>
            <a:endParaRPr lang="ru-RU" b="1" i="1" dirty="0" smtClean="0"/>
          </a:p>
          <a:p>
            <a:pPr algn="just"/>
            <a:r>
              <a:rPr lang="ru-RU" b="1" i="1" dirty="0" smtClean="0"/>
              <a:t>Цель </a:t>
            </a:r>
            <a:r>
              <a:rPr lang="ru-RU" b="1" i="1" dirty="0"/>
              <a:t>Конвенции</a:t>
            </a:r>
            <a:r>
              <a:rPr lang="ru-RU" dirty="0"/>
              <a:t> заключается в том, чтобы гарантировать самому многочисленному меньшинству в мире те же права и возможности, что и остальной части человечества. </a:t>
            </a:r>
            <a:endParaRPr lang="ru-RU" dirty="0" smtClean="0"/>
          </a:p>
          <a:p>
            <a:pPr algn="just"/>
            <a:endParaRPr lang="ru-RU" dirty="0" smtClean="0"/>
          </a:p>
        </p:txBody>
      </p:sp>
    </p:spTree>
    <p:extLst>
      <p:ext uri="{BB962C8B-B14F-4D97-AF65-F5344CB8AC3E}">
        <p14:creationId xmlns:p14="http://schemas.microsoft.com/office/powerpoint/2010/main" val="2044627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39752" y="886307"/>
            <a:ext cx="6408712" cy="646331"/>
          </a:xfrm>
          <a:prstGeom prst="rect">
            <a:avLst/>
          </a:prstGeom>
        </p:spPr>
        <p:txBody>
          <a:bodyPr wrap="square">
            <a:spAutoFit/>
          </a:bodyPr>
          <a:lstStyle/>
          <a:p>
            <a:pPr algn="ctr"/>
            <a:r>
              <a:rPr lang="ru-RU" b="1" i="1" dirty="0" smtClean="0"/>
              <a:t>Обеспечение </a:t>
            </a:r>
            <a:r>
              <a:rPr lang="ru-RU" b="1" i="1" dirty="0"/>
              <a:t>беспрепятственного доступа инвалидов по зрению: </a:t>
            </a:r>
            <a:r>
              <a:rPr lang="ru-RU" b="1" i="1" dirty="0" smtClean="0"/>
              <a:t>входная группа</a:t>
            </a:r>
            <a:endParaRPr lang="ru-RU" b="1" i="1"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916833"/>
            <a:ext cx="3405425" cy="3816424"/>
          </a:xfrm>
          <a:prstGeom prst="rect">
            <a:avLst/>
          </a:prstGeom>
        </p:spPr>
      </p:pic>
      <p:sp>
        <p:nvSpPr>
          <p:cNvPr id="6" name="Прямоугольник 5"/>
          <p:cNvSpPr/>
          <p:nvPr/>
        </p:nvSpPr>
        <p:spPr>
          <a:xfrm>
            <a:off x="539552" y="2132112"/>
            <a:ext cx="3960440" cy="2862322"/>
          </a:xfrm>
          <a:prstGeom prst="rect">
            <a:avLst/>
          </a:prstGeom>
        </p:spPr>
        <p:txBody>
          <a:bodyPr wrap="square">
            <a:spAutoFit/>
          </a:bodyPr>
          <a:lstStyle/>
          <a:p>
            <a:r>
              <a:rPr lang="ru-RU" dirty="0"/>
              <a:t>Средство отображения информации, представляющее собой </a:t>
            </a:r>
            <a:r>
              <a:rPr lang="ru-RU" dirty="0" smtClean="0"/>
              <a:t>полосы </a:t>
            </a:r>
            <a:r>
              <a:rPr lang="ru-RU" dirty="0"/>
              <a:t>из различных материалов определенного цвета и рисунка рифления, позволяющих инвалидам по зрению распознавать типы дорожного или напольного покрытия путем осязания стопами ног, тростью или используя остаточное зрение</a:t>
            </a:r>
          </a:p>
        </p:txBody>
      </p:sp>
    </p:spTree>
    <p:extLst>
      <p:ext uri="{BB962C8B-B14F-4D97-AF65-F5344CB8AC3E}">
        <p14:creationId xmlns:p14="http://schemas.microsoft.com/office/powerpoint/2010/main" val="3924300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39752" y="886307"/>
            <a:ext cx="6408712" cy="646331"/>
          </a:xfrm>
          <a:prstGeom prst="rect">
            <a:avLst/>
          </a:prstGeom>
        </p:spPr>
        <p:txBody>
          <a:bodyPr wrap="square">
            <a:spAutoFit/>
          </a:bodyPr>
          <a:lstStyle/>
          <a:p>
            <a:pPr algn="ctr"/>
            <a:r>
              <a:rPr lang="ru-RU" b="1" i="1" dirty="0" smtClean="0"/>
              <a:t>Обеспечение </a:t>
            </a:r>
            <a:r>
              <a:rPr lang="ru-RU" b="1" i="1" dirty="0"/>
              <a:t>беспрепятственного доступа инвалидов по зрению: </a:t>
            </a:r>
            <a:r>
              <a:rPr lang="ru-RU" b="1" i="1" dirty="0" smtClean="0"/>
              <a:t>входная группа</a:t>
            </a:r>
            <a:endParaRPr lang="ru-RU" b="1" i="1" dirty="0"/>
          </a:p>
        </p:txBody>
      </p:sp>
      <p:pic>
        <p:nvPicPr>
          <p:cNvPr id="5" name="Picture 2" descr="\\SAMBA\Failes\Отдел ИТ\1\160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988840"/>
            <a:ext cx="2610738" cy="388843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67544" y="2466400"/>
            <a:ext cx="4139952" cy="2031325"/>
          </a:xfrm>
          <a:prstGeom prst="rect">
            <a:avLst/>
          </a:prstGeom>
        </p:spPr>
        <p:txBody>
          <a:bodyPr wrap="square">
            <a:spAutoFit/>
          </a:bodyPr>
          <a:lstStyle/>
          <a:p>
            <a:r>
              <a:rPr lang="ru-RU" dirty="0" smtClean="0"/>
              <a:t>Тактильная </a:t>
            </a:r>
            <a:r>
              <a:rPr lang="ru-RU" dirty="0"/>
              <a:t>табличка с плоско-выпуклыми буквами и шрифтом Брайля – это специальный рельефный указатель, предназначенный для тактильного </a:t>
            </a:r>
            <a:r>
              <a:rPr lang="ru-RU" dirty="0" smtClean="0"/>
              <a:t>восприятия информации </a:t>
            </a:r>
            <a:r>
              <a:rPr lang="ru-RU" dirty="0"/>
              <a:t>незрячими и слабовидящими </a:t>
            </a:r>
            <a:r>
              <a:rPr lang="ru-RU" dirty="0" smtClean="0"/>
              <a:t>людьми</a:t>
            </a:r>
            <a:endParaRPr lang="ru-RU" dirty="0"/>
          </a:p>
        </p:txBody>
      </p:sp>
    </p:spTree>
    <p:extLst>
      <p:ext uri="{BB962C8B-B14F-4D97-AF65-F5344CB8AC3E}">
        <p14:creationId xmlns:p14="http://schemas.microsoft.com/office/powerpoint/2010/main" val="521550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39752" y="886307"/>
            <a:ext cx="6408712" cy="646331"/>
          </a:xfrm>
          <a:prstGeom prst="rect">
            <a:avLst/>
          </a:prstGeom>
        </p:spPr>
        <p:txBody>
          <a:bodyPr wrap="square">
            <a:spAutoFit/>
          </a:bodyPr>
          <a:lstStyle/>
          <a:p>
            <a:pPr algn="ctr"/>
            <a:r>
              <a:rPr lang="ru-RU" b="1" i="1" dirty="0" smtClean="0"/>
              <a:t>Обеспечение </a:t>
            </a:r>
            <a:r>
              <a:rPr lang="ru-RU" b="1" i="1" dirty="0"/>
              <a:t>беспрепятственного доступа инвалидов по зрению: </a:t>
            </a:r>
            <a:r>
              <a:rPr lang="ru-RU" b="1" i="1" dirty="0" smtClean="0"/>
              <a:t>внутри помещения</a:t>
            </a:r>
            <a:endParaRPr lang="ru-RU" b="1" i="1" dirty="0"/>
          </a:p>
        </p:txBody>
      </p:sp>
      <p:pic>
        <p:nvPicPr>
          <p:cNvPr id="4" name="Picture 2" descr="\\SAMBA\Failes\Отдел ИТ\1\1606\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7542" y="1916832"/>
            <a:ext cx="2455155" cy="393454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27584" y="2435054"/>
            <a:ext cx="3923928" cy="2400657"/>
          </a:xfrm>
          <a:prstGeom prst="rect">
            <a:avLst/>
          </a:prstGeom>
        </p:spPr>
        <p:txBody>
          <a:bodyPr wrap="square">
            <a:spAutoFit/>
          </a:bodyPr>
          <a:lstStyle/>
          <a:p>
            <a:r>
              <a:rPr lang="ru-RU" dirty="0"/>
              <a:t>Направляющая дорожка предназначена </a:t>
            </a:r>
            <a:r>
              <a:rPr lang="ru-RU" dirty="0" smtClean="0"/>
              <a:t>для обозначения </a:t>
            </a:r>
            <a:r>
              <a:rPr lang="ru-RU" dirty="0"/>
              <a:t>инвалидам по зрению направления движения, а также для предупреждения их о возможных опасностях на пути </a:t>
            </a:r>
            <a:r>
              <a:rPr lang="ru-RU" dirty="0" smtClean="0"/>
              <a:t>следования</a:t>
            </a:r>
            <a:endParaRPr lang="ru-RU" dirty="0"/>
          </a:p>
          <a:p>
            <a:r>
              <a:rPr lang="ru-RU" sz="2400" dirty="0"/>
              <a:t> </a:t>
            </a:r>
          </a:p>
        </p:txBody>
      </p:sp>
    </p:spTree>
    <p:extLst>
      <p:ext uri="{BB962C8B-B14F-4D97-AF65-F5344CB8AC3E}">
        <p14:creationId xmlns:p14="http://schemas.microsoft.com/office/powerpoint/2010/main" val="568657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39752" y="886307"/>
            <a:ext cx="6408712" cy="646331"/>
          </a:xfrm>
          <a:prstGeom prst="rect">
            <a:avLst/>
          </a:prstGeom>
        </p:spPr>
        <p:txBody>
          <a:bodyPr wrap="square">
            <a:spAutoFit/>
          </a:bodyPr>
          <a:lstStyle/>
          <a:p>
            <a:pPr algn="ctr"/>
            <a:r>
              <a:rPr lang="ru-RU" b="1" i="1" dirty="0" smtClean="0"/>
              <a:t>Обеспечение </a:t>
            </a:r>
            <a:r>
              <a:rPr lang="ru-RU" b="1" i="1" dirty="0"/>
              <a:t>беспрепятственного доступа инвалидов по зрению: </a:t>
            </a:r>
            <a:r>
              <a:rPr lang="ru-RU" b="1" i="1" dirty="0" smtClean="0"/>
              <a:t>внутри помещения</a:t>
            </a:r>
            <a:endParaRPr lang="ru-RU" b="1" i="1" dirty="0"/>
          </a:p>
        </p:txBody>
      </p:sp>
      <p:pic>
        <p:nvPicPr>
          <p:cNvPr id="4" name="Picture 2" descr="\\SAMBA\Failes\ФОТОАРХИВ\2014\мнемосхема\DSC072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350" y="2348880"/>
            <a:ext cx="3816424" cy="298659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932040" y="2441792"/>
            <a:ext cx="3816424" cy="2800767"/>
          </a:xfrm>
          <a:prstGeom prst="rect">
            <a:avLst/>
          </a:prstGeom>
        </p:spPr>
        <p:txBody>
          <a:bodyPr wrap="square">
            <a:spAutoFit/>
          </a:bodyPr>
          <a:lstStyle/>
          <a:p>
            <a:pPr algn="just"/>
            <a:r>
              <a:rPr lang="ru-RU" sz="1600" b="1" i="1" dirty="0"/>
              <a:t>Тактильно-звуковая мнемосхема помещений </a:t>
            </a:r>
            <a:r>
              <a:rPr lang="ru-RU" sz="1600" b="1" i="1" dirty="0" smtClean="0"/>
              <a:t>1 этажа </a:t>
            </a:r>
            <a:r>
              <a:rPr lang="ru-RU" sz="1600" dirty="0" smtClean="0"/>
              <a:t>библиотеки </a:t>
            </a:r>
            <a:r>
              <a:rPr lang="ru-RU" sz="1600" dirty="0"/>
              <a:t>представляет собой комплексное устройство, сочетающее в себе тактильную мнемосхему, выполненную тактильным способом по системе Брайля и электронное устройство с описанием помещений и структурных подразделений библиотеки и предоставляемых ими услуг голосовым методом.</a:t>
            </a:r>
          </a:p>
        </p:txBody>
      </p:sp>
    </p:spTree>
    <p:extLst>
      <p:ext uri="{BB962C8B-B14F-4D97-AF65-F5344CB8AC3E}">
        <p14:creationId xmlns:p14="http://schemas.microsoft.com/office/powerpoint/2010/main" val="2878343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39752" y="886307"/>
            <a:ext cx="6408712" cy="646331"/>
          </a:xfrm>
          <a:prstGeom prst="rect">
            <a:avLst/>
          </a:prstGeom>
        </p:spPr>
        <p:txBody>
          <a:bodyPr wrap="square">
            <a:spAutoFit/>
          </a:bodyPr>
          <a:lstStyle/>
          <a:p>
            <a:pPr algn="ctr"/>
            <a:r>
              <a:rPr lang="ru-RU" b="1" i="1" dirty="0" smtClean="0"/>
              <a:t>Обеспечение </a:t>
            </a:r>
            <a:r>
              <a:rPr lang="ru-RU" b="1" i="1" dirty="0"/>
              <a:t>беспрепятственного доступа инвалидов по зрению: </a:t>
            </a:r>
            <a:r>
              <a:rPr lang="ru-RU" b="1" i="1" dirty="0" smtClean="0"/>
              <a:t>внутри помещения</a:t>
            </a:r>
            <a:endParaRPr lang="ru-RU" b="1" i="1" dirty="0"/>
          </a:p>
        </p:txBody>
      </p:sp>
      <p:sp>
        <p:nvSpPr>
          <p:cNvPr id="4" name="Прямоугольник 3"/>
          <p:cNvSpPr/>
          <p:nvPr/>
        </p:nvSpPr>
        <p:spPr>
          <a:xfrm>
            <a:off x="4932040" y="1988841"/>
            <a:ext cx="3491880" cy="3539430"/>
          </a:xfrm>
          <a:prstGeom prst="rect">
            <a:avLst/>
          </a:prstGeom>
        </p:spPr>
        <p:txBody>
          <a:bodyPr wrap="square">
            <a:spAutoFit/>
          </a:bodyPr>
          <a:lstStyle/>
          <a:p>
            <a:pPr algn="just"/>
            <a:r>
              <a:rPr lang="ru-RU" sz="1600" b="1" i="1" dirty="0"/>
              <a:t>Речевой информатор для дверей «говорящая табличка НОТТ» </a:t>
            </a:r>
            <a:r>
              <a:rPr lang="ru-RU" sz="1600" dirty="0"/>
              <a:t>- является в настоящее время универсальным средством </a:t>
            </a:r>
            <a:r>
              <a:rPr lang="ru-RU" sz="1600" dirty="0" err="1"/>
              <a:t>адаптирования</a:t>
            </a:r>
            <a:r>
              <a:rPr lang="ru-RU" sz="1600" dirty="0"/>
              <a:t> помещения для людей с проблемами зрения. Достаточно только нажать на тактильную кнопку и информатор «прочитает вслух» всю, предварительно на него записанную информацию. Табличками «НОТТ» оснащены все помещения внутри библиотеки.</a:t>
            </a:r>
          </a:p>
        </p:txBody>
      </p:sp>
      <p:pic>
        <p:nvPicPr>
          <p:cNvPr id="3074" name="Picture 2" descr="\\SAMBA\Failes\НМР\фото\DSC046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2030478"/>
            <a:ext cx="3976930" cy="406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869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23728" y="764704"/>
            <a:ext cx="6696744" cy="646331"/>
          </a:xfrm>
          <a:prstGeom prst="rect">
            <a:avLst/>
          </a:prstGeom>
        </p:spPr>
        <p:txBody>
          <a:bodyPr wrap="square">
            <a:spAutoFit/>
          </a:bodyPr>
          <a:lstStyle/>
          <a:p>
            <a:pPr algn="ctr"/>
            <a:r>
              <a:rPr lang="ru-RU" b="1" i="1" dirty="0" smtClean="0"/>
              <a:t>Организация информационной доступности при получении библиотечных услуг</a:t>
            </a:r>
            <a:endParaRPr lang="ru-RU" b="1" i="1" dirty="0"/>
          </a:p>
        </p:txBody>
      </p:sp>
      <p:pic>
        <p:nvPicPr>
          <p:cNvPr id="4" name="Объект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37" y="2982063"/>
            <a:ext cx="3672408" cy="250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кунгуров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293096"/>
            <a:ext cx="3304367"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kab102\Desktop\МК СО\РГ 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887055"/>
            <a:ext cx="3378569" cy="219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84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93105" y="692696"/>
            <a:ext cx="6984776" cy="1754326"/>
          </a:xfrm>
          <a:prstGeom prst="rect">
            <a:avLst/>
          </a:prstGeom>
        </p:spPr>
        <p:txBody>
          <a:bodyPr wrap="square">
            <a:spAutoFit/>
          </a:bodyPr>
          <a:lstStyle/>
          <a:p>
            <a:pPr algn="ctr"/>
            <a:r>
              <a:rPr lang="ru-RU" b="1" i="1" dirty="0"/>
              <a:t>Постановление Правительства Свердловской области от 22 сентября 2015 г. № 844-ПП «Об утверждении Плана мероприятий («дорожной карты») по повышению значений показателей доступности для инвалидов объектов и услуг в Свердловской области</a:t>
            </a:r>
          </a:p>
          <a:p>
            <a:pPr algn="ctr"/>
            <a:r>
              <a:rPr lang="ru-RU" sz="1600" b="1" i="1" dirty="0"/>
              <a:t>(вступает в силу с 1 января 2016 г.)</a:t>
            </a:r>
          </a:p>
        </p:txBody>
      </p:sp>
      <p:sp>
        <p:nvSpPr>
          <p:cNvPr id="4" name="Прямоугольник 3"/>
          <p:cNvSpPr/>
          <p:nvPr/>
        </p:nvSpPr>
        <p:spPr>
          <a:xfrm>
            <a:off x="395536" y="2708920"/>
            <a:ext cx="8424936" cy="1754326"/>
          </a:xfrm>
          <a:prstGeom prst="rect">
            <a:avLst/>
          </a:prstGeom>
        </p:spPr>
        <p:txBody>
          <a:bodyPr wrap="square">
            <a:spAutoFit/>
          </a:bodyPr>
          <a:lstStyle/>
          <a:p>
            <a:r>
              <a:rPr lang="ru-RU" b="1" i="1" dirty="0"/>
              <a:t>Организация доступности объекта для инвалидов </a:t>
            </a:r>
            <a:r>
              <a:rPr lang="ru-RU" i="1" dirty="0"/>
              <a:t>(отражены все вышеперечисленные требования 419-ФЗ).</a:t>
            </a:r>
          </a:p>
          <a:p>
            <a:endParaRPr lang="ru-RU" b="1" i="1" dirty="0"/>
          </a:p>
          <a:p>
            <a:pPr algn="just"/>
            <a:r>
              <a:rPr lang="ru-RU" dirty="0" smtClean="0"/>
              <a:t>- </a:t>
            </a:r>
            <a:r>
              <a:rPr lang="ru-RU" dirty="0"/>
              <a:t>обеспечение беспрепятственного доступа </a:t>
            </a:r>
            <a:r>
              <a:rPr lang="ru-RU" b="1" i="1" dirty="0"/>
              <a:t>инвалидов по слуху: </a:t>
            </a:r>
            <a:r>
              <a:rPr lang="ru-RU" b="1" i="1" dirty="0" smtClean="0"/>
              <a:t>информационные стенды, </a:t>
            </a:r>
            <a:r>
              <a:rPr lang="ru-RU" dirty="0" smtClean="0"/>
              <a:t>индукционная </a:t>
            </a:r>
            <a:r>
              <a:rPr lang="ru-RU" dirty="0"/>
              <a:t>петля, система «ДИАЛОГ», допуск </a:t>
            </a:r>
            <a:r>
              <a:rPr lang="ru-RU" dirty="0" err="1"/>
              <a:t>сурдопереводчика</a:t>
            </a:r>
            <a:r>
              <a:rPr lang="ru-RU" dirty="0"/>
              <a:t>;</a:t>
            </a:r>
          </a:p>
        </p:txBody>
      </p:sp>
    </p:spTree>
    <p:extLst>
      <p:ext uri="{BB962C8B-B14F-4D97-AF65-F5344CB8AC3E}">
        <p14:creationId xmlns:p14="http://schemas.microsoft.com/office/powerpoint/2010/main" val="2444354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59832" y="908720"/>
            <a:ext cx="4572000" cy="923330"/>
          </a:xfrm>
          <a:prstGeom prst="rect">
            <a:avLst/>
          </a:prstGeom>
        </p:spPr>
        <p:txBody>
          <a:bodyPr>
            <a:spAutoFit/>
          </a:bodyPr>
          <a:lstStyle/>
          <a:p>
            <a:pPr algn="ctr"/>
            <a:r>
              <a:rPr lang="ru-RU" b="1" i="1" dirty="0" smtClean="0"/>
              <a:t>Обеспечение </a:t>
            </a:r>
            <a:r>
              <a:rPr lang="ru-RU" b="1" i="1" dirty="0"/>
              <a:t>беспрепятственного доступа инвалидов по </a:t>
            </a:r>
            <a:r>
              <a:rPr lang="ru-RU" b="1" i="1" dirty="0" smtClean="0"/>
              <a:t>слуху внутри помещения</a:t>
            </a:r>
            <a:endParaRPr lang="ru-RU" b="1" i="1" dirty="0"/>
          </a:p>
        </p:txBody>
      </p:sp>
      <p:pic>
        <p:nvPicPr>
          <p:cNvPr id="4" name="Picture 2" descr="\\SAMBA\Failes\Отдел ИТ\1\1606\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420888"/>
            <a:ext cx="2876996" cy="324964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95536" y="2377322"/>
            <a:ext cx="4644008" cy="3293209"/>
          </a:xfrm>
          <a:prstGeom prst="rect">
            <a:avLst/>
          </a:prstGeom>
        </p:spPr>
        <p:txBody>
          <a:bodyPr wrap="square">
            <a:spAutoFit/>
          </a:bodyPr>
          <a:lstStyle/>
          <a:p>
            <a:r>
              <a:rPr lang="ru-RU" sz="1600" dirty="0"/>
              <a:t>Индукционная система  для слабослышащих предназначена для передачи аудио информации лицам с нарушенной функцией слуха при повышенном уровне окружающего шума или при наличии преграды между собеседниками в различных  зонах обслуживания читателей библиотеки.  Индукционная система для слабослышащих преобразовывает акустический сигнал (речь оператора) или электрический аудио сигнал (сигнал громкой связи, музыка) в электромагнитный, который принимается индукционной катушкой слухового аппарата.</a:t>
            </a:r>
          </a:p>
        </p:txBody>
      </p:sp>
    </p:spTree>
    <p:extLst>
      <p:ext uri="{BB962C8B-B14F-4D97-AF65-F5344CB8AC3E}">
        <p14:creationId xmlns:p14="http://schemas.microsoft.com/office/powerpoint/2010/main" val="3413697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59832" y="908720"/>
            <a:ext cx="4572000" cy="923330"/>
          </a:xfrm>
          <a:prstGeom prst="rect">
            <a:avLst/>
          </a:prstGeom>
        </p:spPr>
        <p:txBody>
          <a:bodyPr>
            <a:spAutoFit/>
          </a:bodyPr>
          <a:lstStyle/>
          <a:p>
            <a:pPr algn="ctr"/>
            <a:r>
              <a:rPr lang="ru-RU" b="1" i="1" dirty="0" smtClean="0"/>
              <a:t>Обеспечение </a:t>
            </a:r>
            <a:r>
              <a:rPr lang="ru-RU" b="1" i="1" dirty="0"/>
              <a:t>беспрепятственного доступа инвалидов по </a:t>
            </a:r>
            <a:r>
              <a:rPr lang="ru-RU" b="1" i="1" dirty="0" smtClean="0"/>
              <a:t>слуху внутри помещения</a:t>
            </a:r>
            <a:endParaRPr lang="ru-RU" b="1" i="1" dirty="0"/>
          </a:p>
        </p:txBody>
      </p:sp>
      <p:sp>
        <p:nvSpPr>
          <p:cNvPr id="4" name="Прямоугольник 3"/>
          <p:cNvSpPr/>
          <p:nvPr/>
        </p:nvSpPr>
        <p:spPr>
          <a:xfrm>
            <a:off x="611560" y="2060848"/>
            <a:ext cx="3168352" cy="3785652"/>
          </a:xfrm>
          <a:prstGeom prst="rect">
            <a:avLst/>
          </a:prstGeom>
        </p:spPr>
        <p:txBody>
          <a:bodyPr wrap="square">
            <a:spAutoFit/>
          </a:bodyPr>
          <a:lstStyle/>
          <a:p>
            <a:r>
              <a:rPr lang="ru-RU" sz="1600" dirty="0"/>
              <a:t>С </a:t>
            </a:r>
            <a:r>
              <a:rPr lang="ru-RU" sz="1600" dirty="0" smtClean="0"/>
              <a:t>помощью системы «ДИАЛОГ» </a:t>
            </a:r>
            <a:r>
              <a:rPr lang="ru-RU" sz="1600" dirty="0"/>
              <a:t>человек с нарушением слуха и слышащий могут вести диалог и понимать друг друга, не зная языка жестов. Система «Диалог» озвучивает набранные фразы, а также распознает речь говорящего и превращает её в текст. Любую информацию можно либо озвучить, либо просто набрать на клавиатуре – собеседник с проблемами слуха прочтет ее на экране планшета.</a:t>
            </a:r>
            <a:endParaRPr lang="ru-RU" sz="1600" b="1" dirty="0"/>
          </a:p>
        </p:txBody>
      </p:sp>
      <p:pic>
        <p:nvPicPr>
          <p:cNvPr id="2050" name="Picture 2" descr="\\SAMBA\Failes\НМР\фото\DSC046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348880"/>
            <a:ext cx="432048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398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93105" y="692696"/>
            <a:ext cx="6984776" cy="1754326"/>
          </a:xfrm>
          <a:prstGeom prst="rect">
            <a:avLst/>
          </a:prstGeom>
        </p:spPr>
        <p:txBody>
          <a:bodyPr wrap="square">
            <a:spAutoFit/>
          </a:bodyPr>
          <a:lstStyle/>
          <a:p>
            <a:pPr algn="ctr"/>
            <a:r>
              <a:rPr lang="ru-RU" b="1" i="1" dirty="0"/>
              <a:t>Постановление Правительства Свердловской области от 22 сентября 2015 г. № 844-ПП «Об утверждении Плана мероприятий («дорожной карты») по повышению значений показателей доступности для инвалидов объектов и услуг в Свердловской области</a:t>
            </a:r>
          </a:p>
          <a:p>
            <a:pPr algn="ctr"/>
            <a:r>
              <a:rPr lang="ru-RU" sz="1600" b="1" i="1" dirty="0"/>
              <a:t>(вступает в силу с 1 января 2016 г.)</a:t>
            </a:r>
          </a:p>
        </p:txBody>
      </p:sp>
      <p:sp>
        <p:nvSpPr>
          <p:cNvPr id="4" name="Прямоугольник 3"/>
          <p:cNvSpPr/>
          <p:nvPr/>
        </p:nvSpPr>
        <p:spPr>
          <a:xfrm>
            <a:off x="193087" y="2636912"/>
            <a:ext cx="8640960" cy="2031325"/>
          </a:xfrm>
          <a:prstGeom prst="rect">
            <a:avLst/>
          </a:prstGeom>
        </p:spPr>
        <p:txBody>
          <a:bodyPr wrap="square">
            <a:spAutoFit/>
          </a:bodyPr>
          <a:lstStyle/>
          <a:p>
            <a:pPr algn="just"/>
            <a:r>
              <a:rPr lang="ru-RU" b="1" i="1" dirty="0"/>
              <a:t>Организация доступности объекта для инвалидов </a:t>
            </a:r>
            <a:r>
              <a:rPr lang="ru-RU" i="1" dirty="0"/>
              <a:t>(отражены все вышеперечисленные требования 419-ФЗ</a:t>
            </a:r>
            <a:r>
              <a:rPr lang="ru-RU" i="1" dirty="0" smtClean="0"/>
              <a:t>):</a:t>
            </a:r>
          </a:p>
          <a:p>
            <a:pPr algn="just"/>
            <a:endParaRPr lang="ru-RU" dirty="0"/>
          </a:p>
          <a:p>
            <a:pPr algn="just"/>
            <a:r>
              <a:rPr lang="ru-RU" dirty="0"/>
              <a:t>- обеспечение беспрепятственного доступа </a:t>
            </a:r>
            <a:r>
              <a:rPr lang="ru-RU" b="1" i="1" dirty="0"/>
              <a:t>инвалидов с нарушениями  опорно-двигательного аппарата:</a:t>
            </a:r>
            <a:r>
              <a:rPr lang="ru-RU" dirty="0"/>
              <a:t> пандус, кнопка вызова, доступная входная группа, </a:t>
            </a:r>
            <a:r>
              <a:rPr lang="ru-RU" dirty="0" err="1"/>
              <a:t>ступенькоходы</a:t>
            </a:r>
            <a:r>
              <a:rPr lang="ru-RU" dirty="0"/>
              <a:t>, подъемные платформы, адаптированные лифты, адаптированные санитарно-гигиенические помещения, </a:t>
            </a:r>
          </a:p>
        </p:txBody>
      </p:sp>
    </p:spTree>
    <p:extLst>
      <p:ext uri="{BB962C8B-B14F-4D97-AF65-F5344CB8AC3E}">
        <p14:creationId xmlns:p14="http://schemas.microsoft.com/office/powerpoint/2010/main" val="1630543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218" y="889555"/>
            <a:ext cx="6408712" cy="646331"/>
          </a:xfrm>
          <a:prstGeom prst="rect">
            <a:avLst/>
          </a:prstGeom>
        </p:spPr>
        <p:txBody>
          <a:bodyPr wrap="square">
            <a:spAutoFit/>
          </a:bodyPr>
          <a:lstStyle/>
          <a:p>
            <a:pPr algn="ctr"/>
            <a:r>
              <a:rPr lang="ru-RU" sz="2000" b="1" i="1" dirty="0"/>
              <a:t>КОНВЕНЦИЯ ООН О ПРАВАХ </a:t>
            </a:r>
            <a:r>
              <a:rPr lang="ru-RU" sz="2000" b="1" i="1" dirty="0" smtClean="0"/>
              <a:t>ИНВАЛИДОВ</a:t>
            </a:r>
          </a:p>
          <a:p>
            <a:pPr algn="ctr"/>
            <a:r>
              <a:rPr lang="ru-RU" sz="1600" b="1" i="1" dirty="0" smtClean="0"/>
              <a:t>(принята генеральной Ассамблеей ООН 13 декабря 2006 г. )</a:t>
            </a:r>
            <a:endParaRPr lang="ru-RU" sz="1600" b="1" i="1" dirty="0"/>
          </a:p>
        </p:txBody>
      </p:sp>
      <p:sp>
        <p:nvSpPr>
          <p:cNvPr id="4" name="Прямоугольник 3"/>
          <p:cNvSpPr/>
          <p:nvPr/>
        </p:nvSpPr>
        <p:spPr>
          <a:xfrm>
            <a:off x="395536" y="2060848"/>
            <a:ext cx="8496944" cy="1754326"/>
          </a:xfrm>
          <a:prstGeom prst="rect">
            <a:avLst/>
          </a:prstGeom>
        </p:spPr>
        <p:txBody>
          <a:bodyPr wrap="square">
            <a:spAutoFit/>
          </a:bodyPr>
          <a:lstStyle/>
          <a:p>
            <a:pPr algn="just"/>
            <a:r>
              <a:rPr lang="ru-RU" dirty="0"/>
              <a:t>Конвенция знаменует собой «смену парадигмы» в том, что касается отношения и подходов к инвалидам. Конвенция изменяет само понимание </a:t>
            </a:r>
            <a:r>
              <a:rPr lang="ru-RU" b="1" i="1" dirty="0"/>
              <a:t>инвалидности</a:t>
            </a:r>
            <a:r>
              <a:rPr lang="ru-RU" dirty="0"/>
              <a:t>, признавая, что инвалидность — эволюционирующее понятие. Человек является инвалидом не только в силу имеющихся у него ограничений, но и по причине тех барьеров, которые существуют в обществе. </a:t>
            </a:r>
          </a:p>
          <a:p>
            <a:pPr algn="just"/>
            <a:endParaRPr lang="ru-RU" dirty="0"/>
          </a:p>
        </p:txBody>
      </p:sp>
      <p:sp>
        <p:nvSpPr>
          <p:cNvPr id="5" name="Прямоугольник 4"/>
          <p:cNvSpPr/>
          <p:nvPr/>
        </p:nvSpPr>
        <p:spPr>
          <a:xfrm>
            <a:off x="539552" y="3717032"/>
            <a:ext cx="8352928" cy="646331"/>
          </a:xfrm>
          <a:prstGeom prst="rect">
            <a:avLst/>
          </a:prstGeom>
        </p:spPr>
        <p:txBody>
          <a:bodyPr wrap="square">
            <a:spAutoFit/>
          </a:bodyPr>
          <a:lstStyle/>
          <a:p>
            <a:pPr algn="just"/>
            <a:r>
              <a:rPr lang="ru-RU" dirty="0"/>
              <a:t>Конвенцию ООН о правах инвалидов </a:t>
            </a:r>
            <a:r>
              <a:rPr lang="ru-RU" b="1" i="1" dirty="0"/>
              <a:t>подписали 155 государств, 126  государств ее ратифицировали</a:t>
            </a:r>
            <a:r>
              <a:rPr lang="ru-RU" dirty="0"/>
              <a:t>, в том числе — Российская Федерация. </a:t>
            </a:r>
          </a:p>
        </p:txBody>
      </p:sp>
    </p:spTree>
    <p:extLst>
      <p:ext uri="{BB962C8B-B14F-4D97-AF65-F5344CB8AC3E}">
        <p14:creationId xmlns:p14="http://schemas.microsoft.com/office/powerpoint/2010/main" val="301393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67744" y="980728"/>
            <a:ext cx="6552728" cy="923330"/>
          </a:xfrm>
          <a:prstGeom prst="rect">
            <a:avLst/>
          </a:prstGeom>
        </p:spPr>
        <p:txBody>
          <a:bodyPr wrap="square">
            <a:spAutoFit/>
          </a:bodyPr>
          <a:lstStyle/>
          <a:p>
            <a:pPr algn="ctr"/>
            <a:r>
              <a:rPr lang="ru-RU" b="1" i="1" dirty="0" smtClean="0"/>
              <a:t>Обеспечение </a:t>
            </a:r>
            <a:r>
              <a:rPr lang="ru-RU" b="1" i="1" dirty="0"/>
              <a:t>беспрепятственного доступа инвалидов с нарушениями  опорно-двигательного </a:t>
            </a:r>
            <a:r>
              <a:rPr lang="ru-RU" b="1" i="1" dirty="0" smtClean="0"/>
              <a:t>аппарата: входная группа</a:t>
            </a:r>
            <a:endParaRPr lang="ru-RU" b="1" i="1" dirty="0"/>
          </a:p>
        </p:txBody>
      </p:sp>
      <p:pic>
        <p:nvPicPr>
          <p:cNvPr id="4" name="Picture 2" descr="\\SAMBA\Failes\Отдел ИТ\1\16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983" y="2060848"/>
            <a:ext cx="4402955" cy="374441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28" y="2348880"/>
            <a:ext cx="3312368" cy="2800767"/>
          </a:xfrm>
          <a:prstGeom prst="rect">
            <a:avLst/>
          </a:prstGeom>
        </p:spPr>
        <p:txBody>
          <a:bodyPr wrap="square">
            <a:spAutoFit/>
          </a:bodyPr>
          <a:lstStyle/>
          <a:p>
            <a:r>
              <a:rPr lang="ru-RU" sz="1600" dirty="0"/>
              <a:t>В общетехническом понимании </a:t>
            </a:r>
            <a:r>
              <a:rPr lang="ru-RU" sz="1600" dirty="0" smtClean="0"/>
              <a:t>пандус представляет </a:t>
            </a:r>
            <a:r>
              <a:rPr lang="ru-RU" sz="1600" dirty="0"/>
              <a:t>собой плоскую поверхность, соединяющую две другие, расположенные на разной высоте относительно друг друга. Также их называют рампами. Они предназначаются в первую очередь для преодоления разновысотных препятствий на инвалидных и детских колясках.</a:t>
            </a:r>
          </a:p>
        </p:txBody>
      </p:sp>
    </p:spTree>
    <p:extLst>
      <p:ext uri="{BB962C8B-B14F-4D97-AF65-F5344CB8AC3E}">
        <p14:creationId xmlns:p14="http://schemas.microsoft.com/office/powerpoint/2010/main" val="2009935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67744" y="980728"/>
            <a:ext cx="6552728" cy="923330"/>
          </a:xfrm>
          <a:prstGeom prst="rect">
            <a:avLst/>
          </a:prstGeom>
        </p:spPr>
        <p:txBody>
          <a:bodyPr wrap="square">
            <a:spAutoFit/>
          </a:bodyPr>
          <a:lstStyle/>
          <a:p>
            <a:pPr algn="ctr"/>
            <a:r>
              <a:rPr lang="ru-RU" b="1" i="1" dirty="0" smtClean="0"/>
              <a:t>Обеспечение </a:t>
            </a:r>
            <a:r>
              <a:rPr lang="ru-RU" b="1" i="1" dirty="0"/>
              <a:t>беспрепятственного доступа инвалидов с нарушениями  опорно-двигательного </a:t>
            </a:r>
            <a:r>
              <a:rPr lang="ru-RU" b="1" i="1" dirty="0" smtClean="0"/>
              <a:t>аппарата: внутри помещения</a:t>
            </a:r>
            <a:endParaRPr lang="ru-RU" b="1" i="1" dirty="0"/>
          </a:p>
        </p:txBody>
      </p:sp>
      <p:sp>
        <p:nvSpPr>
          <p:cNvPr id="4" name="Прямоугольник 3"/>
          <p:cNvSpPr/>
          <p:nvPr/>
        </p:nvSpPr>
        <p:spPr>
          <a:xfrm>
            <a:off x="5076056" y="2276871"/>
            <a:ext cx="3744416" cy="3323987"/>
          </a:xfrm>
          <a:prstGeom prst="rect">
            <a:avLst/>
          </a:prstGeom>
        </p:spPr>
        <p:txBody>
          <a:bodyPr wrap="square">
            <a:spAutoFit/>
          </a:bodyPr>
          <a:lstStyle/>
          <a:p>
            <a:r>
              <a:rPr lang="ru-RU" sz="1600" dirty="0"/>
              <a:t>Любая, даже пологая лестница, представляет собой сложную  преграду для людей с ограниченными возможностями - инвалидов-колясочников. Решить проблему помогает </a:t>
            </a:r>
            <a:r>
              <a:rPr lang="ru-RU" sz="1600" dirty="0" err="1"/>
              <a:t>ступенькоход</a:t>
            </a:r>
            <a:endParaRPr lang="ru-RU" sz="1600" dirty="0"/>
          </a:p>
          <a:p>
            <a:r>
              <a:rPr lang="ru-RU" sz="1600" dirty="0" err="1"/>
              <a:t>Ступенькоход</a:t>
            </a:r>
            <a:r>
              <a:rPr lang="ru-RU" sz="1600" dirty="0"/>
              <a:t> представляет собой мобильное устройство для перемещения человека в инвалидной коляске по любым лестницам, включая узкие и винтовые лестницы.</a:t>
            </a:r>
          </a:p>
          <a:p>
            <a:r>
              <a:rPr lang="ru-RU" dirty="0"/>
              <a:t> </a:t>
            </a:r>
          </a:p>
        </p:txBody>
      </p:sp>
      <p:pic>
        <p:nvPicPr>
          <p:cNvPr id="1027" name="Picture 3" descr="\\SAMBA\Failes\НМР\фото\DSC046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988840"/>
            <a:ext cx="2415645" cy="32208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4460" y="2959242"/>
            <a:ext cx="2448272" cy="265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741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93105" y="692696"/>
            <a:ext cx="6984776" cy="1754326"/>
          </a:xfrm>
          <a:prstGeom prst="rect">
            <a:avLst/>
          </a:prstGeom>
        </p:spPr>
        <p:txBody>
          <a:bodyPr wrap="square">
            <a:spAutoFit/>
          </a:bodyPr>
          <a:lstStyle/>
          <a:p>
            <a:pPr algn="ctr"/>
            <a:r>
              <a:rPr lang="ru-RU" b="1" i="1" dirty="0"/>
              <a:t>Постановление Правительства Свердловской области от 22 сентября 2015 г. № 844-ПП «Об утверждении Плана мероприятий («дорожной карты») по повышению значений показателей доступности для инвалидов объектов и услуг в Свердловской области</a:t>
            </a:r>
          </a:p>
          <a:p>
            <a:pPr algn="ctr"/>
            <a:r>
              <a:rPr lang="ru-RU" sz="1600" b="1" i="1" dirty="0"/>
              <a:t>(вступает в силу с 1 января 2016 г.)</a:t>
            </a:r>
          </a:p>
        </p:txBody>
      </p:sp>
      <p:sp>
        <p:nvSpPr>
          <p:cNvPr id="4" name="Прямоугольник 3"/>
          <p:cNvSpPr/>
          <p:nvPr/>
        </p:nvSpPr>
        <p:spPr>
          <a:xfrm>
            <a:off x="300409" y="2780928"/>
            <a:ext cx="8640960" cy="2308324"/>
          </a:xfrm>
          <a:prstGeom prst="rect">
            <a:avLst/>
          </a:prstGeom>
        </p:spPr>
        <p:txBody>
          <a:bodyPr wrap="square">
            <a:spAutoFit/>
          </a:bodyPr>
          <a:lstStyle/>
          <a:p>
            <a:pPr algn="just"/>
            <a:r>
              <a:rPr lang="ru-RU" b="1" i="1" dirty="0"/>
              <a:t>Организация доступности объекта для инвалидов </a:t>
            </a:r>
            <a:r>
              <a:rPr lang="ru-RU" i="1" dirty="0"/>
              <a:t>(отражены все вышеперечисленные требования 419-ФЗ</a:t>
            </a:r>
            <a:r>
              <a:rPr lang="ru-RU" i="1" dirty="0" smtClean="0"/>
              <a:t>):</a:t>
            </a:r>
          </a:p>
          <a:p>
            <a:pPr algn="just"/>
            <a:endParaRPr lang="ru-RU" i="1" dirty="0"/>
          </a:p>
          <a:p>
            <a:pPr algn="just"/>
            <a:r>
              <a:rPr lang="ru-RU" dirty="0"/>
              <a:t>- количество обученного персонала: наличие сотрудников, на которых административно-распорядительным актом организации возложено оказание помощи инвалидам по зрению в преодолении барьеров, мешающих им пользоваться услугами, включая сопровождение, и которые подготовлены для исполнения этих </a:t>
            </a:r>
            <a:r>
              <a:rPr lang="ru-RU" dirty="0" smtClean="0"/>
              <a:t>функций.</a:t>
            </a:r>
            <a:endParaRPr lang="ru-RU" dirty="0"/>
          </a:p>
        </p:txBody>
      </p:sp>
    </p:spTree>
    <p:extLst>
      <p:ext uri="{BB962C8B-B14F-4D97-AF65-F5344CB8AC3E}">
        <p14:creationId xmlns:p14="http://schemas.microsoft.com/office/powerpoint/2010/main" val="111689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93105" y="692696"/>
            <a:ext cx="6984776" cy="1754326"/>
          </a:xfrm>
          <a:prstGeom prst="rect">
            <a:avLst/>
          </a:prstGeom>
        </p:spPr>
        <p:txBody>
          <a:bodyPr wrap="square">
            <a:spAutoFit/>
          </a:bodyPr>
          <a:lstStyle/>
          <a:p>
            <a:pPr algn="ctr"/>
            <a:r>
              <a:rPr lang="ru-RU" b="1" i="1" dirty="0"/>
              <a:t>Постановление Правительства Свердловской области от 22 сентября 2015 г. № 844-ПП «Об утверждении Плана мероприятий («дорожной карты») по повышению значений показателей доступности для инвалидов объектов и услуг в Свердловской области</a:t>
            </a:r>
          </a:p>
          <a:p>
            <a:pPr algn="ctr"/>
            <a:r>
              <a:rPr lang="ru-RU" sz="1600" b="1" i="1" dirty="0"/>
              <a:t>(вступает в силу с 1 января 2016 г.)</a:t>
            </a:r>
          </a:p>
        </p:txBody>
      </p:sp>
      <p:sp>
        <p:nvSpPr>
          <p:cNvPr id="4" name="Прямоугольник 3"/>
          <p:cNvSpPr/>
          <p:nvPr/>
        </p:nvSpPr>
        <p:spPr>
          <a:xfrm>
            <a:off x="251520" y="2708920"/>
            <a:ext cx="8726361" cy="1754326"/>
          </a:xfrm>
          <a:prstGeom prst="rect">
            <a:avLst/>
          </a:prstGeom>
        </p:spPr>
        <p:txBody>
          <a:bodyPr wrap="square">
            <a:spAutoFit/>
          </a:bodyPr>
          <a:lstStyle/>
          <a:p>
            <a:r>
              <a:rPr lang="ru-RU" b="1" i="1" dirty="0"/>
              <a:t>Сроки реализации «дорожной карты»: </a:t>
            </a:r>
            <a:r>
              <a:rPr lang="ru-RU" b="1" i="1" dirty="0" smtClean="0"/>
              <a:t> </a:t>
            </a:r>
            <a:r>
              <a:rPr lang="ru-RU" dirty="0" smtClean="0"/>
              <a:t>2016 </a:t>
            </a:r>
            <a:r>
              <a:rPr lang="ru-RU" dirty="0"/>
              <a:t>– 2018 гг</a:t>
            </a:r>
            <a:r>
              <a:rPr lang="ru-RU" dirty="0" smtClean="0"/>
              <a:t>.</a:t>
            </a:r>
          </a:p>
          <a:p>
            <a:endParaRPr lang="ru-RU" dirty="0"/>
          </a:p>
          <a:p>
            <a:pPr algn="just"/>
            <a:r>
              <a:rPr lang="ru-RU" dirty="0" smtClean="0"/>
              <a:t>«</a:t>
            </a:r>
            <a:r>
              <a:rPr lang="ru-RU" dirty="0"/>
              <a:t>Реализация «дорожной карты» </a:t>
            </a:r>
            <a:r>
              <a:rPr lang="ru-RU" b="1" i="1" dirty="0"/>
              <a:t>позволит к 2018 г. </a:t>
            </a:r>
            <a:r>
              <a:rPr lang="ru-RU" dirty="0"/>
              <a:t>сформировать условия для устойчивого развития доступной среды для инвалидов, повысить доступность и качество предоставляемых инвалидам государственных услуг, преодолеть социальную разобщенность».</a:t>
            </a:r>
          </a:p>
        </p:txBody>
      </p:sp>
    </p:spTree>
    <p:extLst>
      <p:ext uri="{BB962C8B-B14F-4D97-AF65-F5344CB8AC3E}">
        <p14:creationId xmlns:p14="http://schemas.microsoft.com/office/powerpoint/2010/main" val="3375002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67744" y="980728"/>
            <a:ext cx="6408712" cy="646331"/>
          </a:xfrm>
          <a:prstGeom prst="rect">
            <a:avLst/>
          </a:prstGeom>
        </p:spPr>
        <p:txBody>
          <a:bodyPr wrap="square">
            <a:spAutoFit/>
          </a:bodyPr>
          <a:lstStyle/>
          <a:p>
            <a:pPr algn="ctr"/>
            <a:r>
              <a:rPr lang="ru-RU" sz="2000" b="1" i="1" dirty="0"/>
              <a:t>КОНВЕНЦИЯ ООН О ПРАВАХ </a:t>
            </a:r>
            <a:r>
              <a:rPr lang="ru-RU" sz="2000" b="1" i="1" dirty="0" smtClean="0"/>
              <a:t>ИНВАЛИДОВ</a:t>
            </a:r>
          </a:p>
          <a:p>
            <a:pPr algn="ctr"/>
            <a:r>
              <a:rPr lang="ru-RU" sz="1600" b="1" i="1" dirty="0" smtClean="0"/>
              <a:t>(принята генеральной Ассамблеей ООН 13 декабря 2006 г. )</a:t>
            </a:r>
            <a:endParaRPr lang="ru-RU" sz="1600" b="1" i="1" dirty="0"/>
          </a:p>
        </p:txBody>
      </p:sp>
      <p:sp>
        <p:nvSpPr>
          <p:cNvPr id="5" name="Прямоугольник 4"/>
          <p:cNvSpPr/>
          <p:nvPr/>
        </p:nvSpPr>
        <p:spPr>
          <a:xfrm>
            <a:off x="335505" y="1988840"/>
            <a:ext cx="8496944" cy="3139321"/>
          </a:xfrm>
          <a:prstGeom prst="rect">
            <a:avLst/>
          </a:prstGeom>
        </p:spPr>
        <p:txBody>
          <a:bodyPr wrap="square">
            <a:spAutoFit/>
          </a:bodyPr>
          <a:lstStyle/>
          <a:p>
            <a:r>
              <a:rPr lang="ru-RU" b="1" dirty="0"/>
              <a:t>Статья 9: </a:t>
            </a:r>
            <a:r>
              <a:rPr lang="ru-RU" b="1" dirty="0" smtClean="0"/>
              <a:t>Доступность</a:t>
            </a:r>
          </a:p>
          <a:p>
            <a:endParaRPr lang="ru-RU" dirty="0"/>
          </a:p>
          <a:p>
            <a:pPr algn="just"/>
            <a:r>
              <a:rPr lang="ru-RU" dirty="0"/>
              <a:t>Чтобы наделить инвалидов возможностью вести независимый образ жизни и всесторонне участвовать во всех аспектах жизни </a:t>
            </a:r>
            <a:r>
              <a:rPr lang="ru-RU" dirty="0" smtClean="0"/>
              <a:t>государства-участники </a:t>
            </a:r>
            <a:r>
              <a:rPr lang="ru-RU" dirty="0"/>
              <a:t>принимают надлежащие меры к тому, чтобы:</a:t>
            </a:r>
          </a:p>
          <a:p>
            <a:pPr algn="just"/>
            <a:r>
              <a:rPr lang="ru-RU" dirty="0"/>
              <a:t>«</a:t>
            </a:r>
            <a:r>
              <a:rPr lang="en-US" dirty="0"/>
              <a:t>g</a:t>
            </a:r>
            <a:r>
              <a:rPr lang="ru-RU" dirty="0"/>
              <a:t>) поощрять доступ инвалидов к новым информационно-коммуникационным технологиям и системам, включая Интернет;</a:t>
            </a:r>
          </a:p>
          <a:p>
            <a:pPr algn="just"/>
            <a:r>
              <a:rPr lang="en-US" dirty="0"/>
              <a:t>h</a:t>
            </a:r>
            <a:r>
              <a:rPr lang="ru-RU" dirty="0"/>
              <a:t>) поощрять проектирование, разработку, производство и распространение изначально доступных </a:t>
            </a:r>
            <a:r>
              <a:rPr lang="ru-RU" dirty="0" smtClean="0"/>
              <a:t>информационно-коммуникационных </a:t>
            </a:r>
            <a:r>
              <a:rPr lang="ru-RU" dirty="0"/>
              <a:t>технологий и систем, так чтобы доступность этих технологий и систем достигалась при минимальных затратах».</a:t>
            </a:r>
          </a:p>
        </p:txBody>
      </p:sp>
    </p:spTree>
    <p:extLst>
      <p:ext uri="{BB962C8B-B14F-4D97-AF65-F5344CB8AC3E}">
        <p14:creationId xmlns:p14="http://schemas.microsoft.com/office/powerpoint/2010/main" val="320470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09873" y="836712"/>
            <a:ext cx="6912768" cy="1754326"/>
          </a:xfrm>
          <a:prstGeom prst="rect">
            <a:avLst/>
          </a:prstGeom>
        </p:spPr>
        <p:txBody>
          <a:bodyPr wrap="square">
            <a:spAutoFit/>
          </a:bodyPr>
          <a:lstStyle/>
          <a:p>
            <a:pPr algn="ctr"/>
            <a:r>
              <a:rPr lang="ru-RU" b="1" i="1" dirty="0"/>
              <a:t>Постановление Правительства Свердловской области от 28 января 2015 г. № 41-ПП «О мерах по формированию доступной для инвалидов и других маломобильных групп населения среды жизнедеятельности в Свердловской области»  (вступил в силу с 1 января 2016 г.)</a:t>
            </a:r>
          </a:p>
        </p:txBody>
      </p:sp>
      <p:sp>
        <p:nvSpPr>
          <p:cNvPr id="5" name="Прямоугольник 4"/>
          <p:cNvSpPr/>
          <p:nvPr/>
        </p:nvSpPr>
        <p:spPr>
          <a:xfrm>
            <a:off x="251520" y="2996952"/>
            <a:ext cx="8671121" cy="2585323"/>
          </a:xfrm>
          <a:prstGeom prst="rect">
            <a:avLst/>
          </a:prstGeom>
        </p:spPr>
        <p:txBody>
          <a:bodyPr wrap="square">
            <a:spAutoFit/>
          </a:bodyPr>
          <a:lstStyle/>
          <a:p>
            <a:pPr algn="just"/>
            <a:r>
              <a:rPr lang="ru-RU" dirty="0"/>
              <a:t>Руководителям исполнительных органов государственной власти Свердловской области предписано: </a:t>
            </a:r>
            <a:endParaRPr lang="ru-RU" dirty="0" smtClean="0"/>
          </a:p>
          <a:p>
            <a:pPr algn="just"/>
            <a:r>
              <a:rPr lang="ru-RU" dirty="0"/>
              <a:t> </a:t>
            </a:r>
            <a:r>
              <a:rPr lang="ru-RU" dirty="0" smtClean="0"/>
              <a:t>                                                          «</a:t>
            </a:r>
            <a:r>
              <a:rPr lang="ru-RU" dirty="0"/>
              <a:t>адаптировать официальные сайты в информационно-телекоммуникационной сети Интернет с учетом потребностей инвалидов по зрению, обеспечивать для лиц с когнитивными нарушениями доступное предоставление письменной информации (создание системы специального дублирования информации: упрощенные и понятные надписи, предупреждения, объявления, изложенные доступным языком, символы, пиктограммы, рисунки, фотографии, контрастная окраска</a:t>
            </a:r>
            <a:r>
              <a:rPr lang="ru-RU" dirty="0" smtClean="0"/>
              <a:t>)».</a:t>
            </a:r>
            <a:endParaRPr lang="ru-RU" dirty="0"/>
          </a:p>
        </p:txBody>
      </p:sp>
    </p:spTree>
    <p:extLst>
      <p:ext uri="{BB962C8B-B14F-4D97-AF65-F5344CB8AC3E}">
        <p14:creationId xmlns:p14="http://schemas.microsoft.com/office/powerpoint/2010/main" val="33707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09873" y="836712"/>
            <a:ext cx="6912768" cy="1754326"/>
          </a:xfrm>
          <a:prstGeom prst="rect">
            <a:avLst/>
          </a:prstGeom>
        </p:spPr>
        <p:txBody>
          <a:bodyPr wrap="square">
            <a:spAutoFit/>
          </a:bodyPr>
          <a:lstStyle/>
          <a:p>
            <a:pPr algn="ctr"/>
            <a:r>
              <a:rPr lang="ru-RU" b="1" i="1" dirty="0"/>
              <a:t>Постановление Правительства Свердловской области от 28 января 2015 г. № 41-ПП «О мерах по формированию доступной для инвалидов и других маломобильных групп населения среды жизнедеятельности в Свердловской области»  (вступил в силу с 1 января 2016 г.)</a:t>
            </a:r>
          </a:p>
        </p:txBody>
      </p:sp>
      <p:sp>
        <p:nvSpPr>
          <p:cNvPr id="4" name="Прямоугольник 3"/>
          <p:cNvSpPr/>
          <p:nvPr/>
        </p:nvSpPr>
        <p:spPr>
          <a:xfrm>
            <a:off x="323526" y="2924944"/>
            <a:ext cx="8599113" cy="2862322"/>
          </a:xfrm>
          <a:prstGeom prst="rect">
            <a:avLst/>
          </a:prstGeom>
        </p:spPr>
        <p:txBody>
          <a:bodyPr wrap="square">
            <a:spAutoFit/>
          </a:bodyPr>
          <a:lstStyle/>
          <a:p>
            <a:pPr algn="just"/>
            <a:r>
              <a:rPr lang="ru-RU" b="1" i="1" dirty="0" smtClean="0"/>
              <a:t>«Министерству </a:t>
            </a:r>
            <a:r>
              <a:rPr lang="ru-RU" b="1" i="1" dirty="0"/>
              <a:t>культуры Свердловской </a:t>
            </a:r>
            <a:r>
              <a:rPr lang="ru-RU" b="1" i="1" dirty="0" smtClean="0"/>
              <a:t>области:</a:t>
            </a:r>
          </a:p>
          <a:p>
            <a:pPr algn="just"/>
            <a:endParaRPr lang="ru-RU" b="1" i="1" dirty="0"/>
          </a:p>
          <a:p>
            <a:pPr lvl="0" algn="just"/>
            <a:r>
              <a:rPr lang="ru-RU" dirty="0" smtClean="0"/>
              <a:t>1)  способствовать </a:t>
            </a:r>
            <a:r>
              <a:rPr lang="ru-RU" dirty="0"/>
              <a:t>созданию программных продуктов и информационных ресурсов для обеспечения дистанционного доступа к знаниям, культурным ценностям  и удовлетворения рекреационных потребностей инвалидов и маломобильных групп населения (образовательные, библиотечные, музейные, музыкальные, зрелищные ресурсы, виртуальные путешествия, экскурсии);</a:t>
            </a:r>
          </a:p>
          <a:p>
            <a:pPr lvl="0" algn="just"/>
            <a:r>
              <a:rPr lang="ru-RU" dirty="0" smtClean="0"/>
              <a:t>2)   содействовать </a:t>
            </a:r>
            <a:r>
              <a:rPr lang="ru-RU" dirty="0"/>
              <a:t>созданию адаптированных версий существующих интернет – ресурсов.</a:t>
            </a:r>
          </a:p>
        </p:txBody>
      </p:sp>
    </p:spTree>
    <p:extLst>
      <p:ext uri="{BB962C8B-B14F-4D97-AF65-F5344CB8AC3E}">
        <p14:creationId xmlns:p14="http://schemas.microsoft.com/office/powerpoint/2010/main" val="2803051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83768" y="908720"/>
            <a:ext cx="5976664" cy="1323439"/>
          </a:xfrm>
          <a:prstGeom prst="rect">
            <a:avLst/>
          </a:prstGeom>
        </p:spPr>
        <p:txBody>
          <a:bodyPr wrap="square">
            <a:spAutoFit/>
          </a:bodyPr>
          <a:lstStyle/>
          <a:p>
            <a:pPr algn="ctr"/>
            <a:r>
              <a:rPr lang="ru-RU" sz="2000" b="1" i="1" dirty="0"/>
              <a:t>ГОСТ Р 52872-2012 </a:t>
            </a:r>
            <a:endParaRPr lang="ru-RU" sz="2000" b="1" i="1" dirty="0" smtClean="0"/>
          </a:p>
          <a:p>
            <a:pPr algn="ctr"/>
            <a:r>
              <a:rPr lang="ru-RU" sz="2000" b="1" i="1" dirty="0" smtClean="0"/>
              <a:t>«</a:t>
            </a:r>
            <a:r>
              <a:rPr lang="ru-RU" sz="2000" b="1" i="1" dirty="0"/>
              <a:t>Интернет-ресурсы. Требования доступности для инвалидов по зрению» </a:t>
            </a:r>
            <a:endParaRPr lang="ru-RU" sz="2000" b="1" i="1" dirty="0" smtClean="0"/>
          </a:p>
          <a:p>
            <a:pPr algn="ctr"/>
            <a:r>
              <a:rPr lang="ru-RU" sz="2000" b="1" i="1" dirty="0" smtClean="0"/>
              <a:t>( </a:t>
            </a:r>
            <a:r>
              <a:rPr lang="ru-RU" sz="2000" b="1" i="1" dirty="0"/>
              <a:t>2012 г.)</a:t>
            </a:r>
          </a:p>
        </p:txBody>
      </p:sp>
      <p:sp>
        <p:nvSpPr>
          <p:cNvPr id="4" name="Прямоугольник 3"/>
          <p:cNvSpPr/>
          <p:nvPr/>
        </p:nvSpPr>
        <p:spPr>
          <a:xfrm>
            <a:off x="239978" y="2348880"/>
            <a:ext cx="8640960" cy="2308324"/>
          </a:xfrm>
          <a:prstGeom prst="rect">
            <a:avLst/>
          </a:prstGeom>
        </p:spPr>
        <p:txBody>
          <a:bodyPr wrap="square">
            <a:spAutoFit/>
          </a:bodyPr>
          <a:lstStyle/>
          <a:p>
            <a:pPr algn="just"/>
            <a:r>
              <a:rPr lang="ru-RU" b="1" i="1" dirty="0"/>
              <a:t>Элементы </a:t>
            </a:r>
            <a:r>
              <a:rPr lang="en-US" b="1" i="1" dirty="0"/>
              <a:t>web</a:t>
            </a:r>
            <a:r>
              <a:rPr lang="ru-RU" b="1" i="1" dirty="0"/>
              <a:t>-сайта, влияющие на доступность электронного ресурса инвалидам по зрению: </a:t>
            </a:r>
            <a:endParaRPr lang="ru-RU" dirty="0"/>
          </a:p>
          <a:p>
            <a:pPr algn="just"/>
            <a:r>
              <a:rPr lang="ru-RU" dirty="0"/>
              <a:t> </a:t>
            </a:r>
          </a:p>
          <a:p>
            <a:pPr algn="just"/>
            <a:r>
              <a:rPr lang="ru-RU" dirty="0">
                <a:latin typeface="Verdana"/>
                <a:ea typeface="Verdana"/>
                <a:cs typeface="Verdana"/>
              </a:rPr>
              <a:t>●  </a:t>
            </a:r>
            <a:r>
              <a:rPr lang="ru-RU" dirty="0"/>
              <a:t>возможность полноценно пользоваться сайтом с помощью клавиатуры (без мыши);</a:t>
            </a:r>
          </a:p>
          <a:p>
            <a:pPr algn="just"/>
            <a:r>
              <a:rPr lang="ru-RU" dirty="0">
                <a:latin typeface="Verdana"/>
                <a:ea typeface="Verdana"/>
                <a:cs typeface="Verdana"/>
              </a:rPr>
              <a:t>●  </a:t>
            </a:r>
            <a:r>
              <a:rPr lang="ru-RU" dirty="0"/>
              <a:t>формирование альтернативных текстовых страниц без графических и фото изображений; а если таковые имеются – необходимы обязательные текстовые подписи;</a:t>
            </a:r>
          </a:p>
        </p:txBody>
      </p:sp>
    </p:spTree>
    <p:extLst>
      <p:ext uri="{BB962C8B-B14F-4D97-AF65-F5344CB8AC3E}">
        <p14:creationId xmlns:p14="http://schemas.microsoft.com/office/powerpoint/2010/main" val="41446161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83768" y="908720"/>
            <a:ext cx="5976664" cy="1323439"/>
          </a:xfrm>
          <a:prstGeom prst="rect">
            <a:avLst/>
          </a:prstGeom>
        </p:spPr>
        <p:txBody>
          <a:bodyPr wrap="square">
            <a:spAutoFit/>
          </a:bodyPr>
          <a:lstStyle/>
          <a:p>
            <a:pPr algn="ctr"/>
            <a:r>
              <a:rPr lang="ru-RU" sz="2000" b="1" i="1" dirty="0"/>
              <a:t>ГОСТ Р 52872-2012 </a:t>
            </a:r>
            <a:endParaRPr lang="ru-RU" sz="2000" b="1" i="1" dirty="0" smtClean="0"/>
          </a:p>
          <a:p>
            <a:pPr algn="ctr"/>
            <a:r>
              <a:rPr lang="ru-RU" sz="2000" b="1" i="1" dirty="0" smtClean="0"/>
              <a:t>«</a:t>
            </a:r>
            <a:r>
              <a:rPr lang="ru-RU" sz="2000" b="1" i="1" dirty="0"/>
              <a:t>Интернет-ресурсы. Требования доступности для инвалидов по зрению» </a:t>
            </a:r>
            <a:endParaRPr lang="ru-RU" sz="2000" b="1" i="1" dirty="0" smtClean="0"/>
          </a:p>
          <a:p>
            <a:pPr algn="ctr"/>
            <a:r>
              <a:rPr lang="ru-RU" sz="2000" b="1" i="1" dirty="0" smtClean="0"/>
              <a:t>( </a:t>
            </a:r>
            <a:r>
              <a:rPr lang="ru-RU" sz="2000" b="1" i="1" dirty="0"/>
              <a:t>2012 г.)</a:t>
            </a:r>
          </a:p>
        </p:txBody>
      </p:sp>
      <p:sp>
        <p:nvSpPr>
          <p:cNvPr id="4" name="Прямоугольник 3"/>
          <p:cNvSpPr/>
          <p:nvPr/>
        </p:nvSpPr>
        <p:spPr>
          <a:xfrm>
            <a:off x="179512" y="2278307"/>
            <a:ext cx="8640960" cy="2308324"/>
          </a:xfrm>
          <a:prstGeom prst="rect">
            <a:avLst/>
          </a:prstGeom>
        </p:spPr>
        <p:txBody>
          <a:bodyPr wrap="square">
            <a:spAutoFit/>
          </a:bodyPr>
          <a:lstStyle/>
          <a:p>
            <a:pPr algn="just"/>
            <a:r>
              <a:rPr lang="ru-RU" b="1" i="1" dirty="0"/>
              <a:t>Элементы </a:t>
            </a:r>
            <a:r>
              <a:rPr lang="en-US" b="1" i="1" dirty="0"/>
              <a:t>web</a:t>
            </a:r>
            <a:r>
              <a:rPr lang="ru-RU" b="1" i="1" dirty="0"/>
              <a:t>-сайта, влияющие на доступность электронного ресурса инвалидам по зрению: </a:t>
            </a:r>
            <a:endParaRPr lang="ru-RU" dirty="0"/>
          </a:p>
          <a:p>
            <a:pPr algn="just"/>
            <a:r>
              <a:rPr lang="ru-RU" dirty="0"/>
              <a:t> </a:t>
            </a:r>
          </a:p>
          <a:p>
            <a:pPr algn="just"/>
            <a:r>
              <a:rPr lang="ru-RU" dirty="0" smtClean="0">
                <a:latin typeface="Verdana"/>
                <a:ea typeface="Verdana"/>
                <a:cs typeface="Verdana"/>
              </a:rPr>
              <a:t>●  </a:t>
            </a:r>
            <a:r>
              <a:rPr lang="ru-RU" dirty="0" smtClean="0"/>
              <a:t>наличие </a:t>
            </a:r>
            <a:r>
              <a:rPr lang="ru-RU" dirty="0"/>
              <a:t>текстового пояснения также для дополнительных кнопок, полей ввода информации;</a:t>
            </a:r>
          </a:p>
          <a:p>
            <a:pPr algn="just"/>
            <a:r>
              <a:rPr lang="ru-RU" dirty="0" smtClean="0">
                <a:latin typeface="Verdana"/>
                <a:ea typeface="Verdana"/>
                <a:cs typeface="Verdana"/>
              </a:rPr>
              <a:t>●  </a:t>
            </a:r>
            <a:r>
              <a:rPr lang="ru-RU" dirty="0" smtClean="0"/>
              <a:t>соблюдение </a:t>
            </a:r>
            <a:r>
              <a:rPr lang="ru-RU" dirty="0"/>
              <a:t>контраста, шрифтов без засечек, недопустимо использование курсивного шрифта и подчеркивания; использование стандартных настроек «Размер шрифта», «Цвет фона»;</a:t>
            </a:r>
          </a:p>
        </p:txBody>
      </p:sp>
    </p:spTree>
    <p:extLst>
      <p:ext uri="{BB962C8B-B14F-4D97-AF65-F5344CB8AC3E}">
        <p14:creationId xmlns:p14="http://schemas.microsoft.com/office/powerpoint/2010/main" val="23350866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83768" y="908720"/>
            <a:ext cx="5976664" cy="1200329"/>
          </a:xfrm>
          <a:prstGeom prst="rect">
            <a:avLst/>
          </a:prstGeom>
        </p:spPr>
        <p:txBody>
          <a:bodyPr wrap="square">
            <a:spAutoFit/>
          </a:bodyPr>
          <a:lstStyle/>
          <a:p>
            <a:pPr algn="ctr"/>
            <a:r>
              <a:rPr lang="ru-RU" b="1" i="1" dirty="0"/>
              <a:t>ГОСТ Р 52872-2012 </a:t>
            </a:r>
            <a:endParaRPr lang="ru-RU" b="1" i="1" dirty="0" smtClean="0"/>
          </a:p>
          <a:p>
            <a:pPr algn="ctr"/>
            <a:r>
              <a:rPr lang="ru-RU" b="1" i="1" dirty="0" smtClean="0"/>
              <a:t>«</a:t>
            </a:r>
            <a:r>
              <a:rPr lang="ru-RU" b="1" i="1" dirty="0"/>
              <a:t>Интернет-ресурсы. Требования доступности для инвалидов по зрению» </a:t>
            </a:r>
            <a:endParaRPr lang="ru-RU" b="1" i="1" dirty="0" smtClean="0"/>
          </a:p>
          <a:p>
            <a:pPr algn="ctr"/>
            <a:r>
              <a:rPr lang="ru-RU" b="1" i="1" dirty="0" smtClean="0"/>
              <a:t>( </a:t>
            </a:r>
            <a:r>
              <a:rPr lang="ru-RU" b="1" i="1" dirty="0"/>
              <a:t>2012 г.)</a:t>
            </a:r>
          </a:p>
        </p:txBody>
      </p:sp>
      <p:sp>
        <p:nvSpPr>
          <p:cNvPr id="4" name="Прямоугольник 3"/>
          <p:cNvSpPr/>
          <p:nvPr/>
        </p:nvSpPr>
        <p:spPr>
          <a:xfrm>
            <a:off x="107504" y="2232159"/>
            <a:ext cx="8568952" cy="3139321"/>
          </a:xfrm>
          <a:prstGeom prst="rect">
            <a:avLst/>
          </a:prstGeom>
        </p:spPr>
        <p:txBody>
          <a:bodyPr wrap="square">
            <a:spAutoFit/>
          </a:bodyPr>
          <a:lstStyle/>
          <a:p>
            <a:pPr algn="just"/>
            <a:r>
              <a:rPr lang="ru-RU" b="1" i="1" dirty="0"/>
              <a:t>Элементы </a:t>
            </a:r>
            <a:r>
              <a:rPr lang="en-US" b="1" i="1" dirty="0"/>
              <a:t>web</a:t>
            </a:r>
            <a:r>
              <a:rPr lang="ru-RU" b="1" i="1" dirty="0"/>
              <a:t>-сайта, влияющие на доступность электронного ресурса инвалидам по зрению: </a:t>
            </a:r>
            <a:endParaRPr lang="ru-RU" dirty="0"/>
          </a:p>
          <a:p>
            <a:pPr algn="just"/>
            <a:r>
              <a:rPr lang="ru-RU" dirty="0"/>
              <a:t> </a:t>
            </a:r>
          </a:p>
          <a:p>
            <a:pPr algn="just"/>
            <a:r>
              <a:rPr lang="ru-RU" dirty="0" smtClean="0">
                <a:latin typeface="Verdana"/>
                <a:ea typeface="Verdana"/>
                <a:cs typeface="Verdana"/>
              </a:rPr>
              <a:t>● </a:t>
            </a:r>
            <a:r>
              <a:rPr lang="ru-RU" dirty="0" smtClean="0"/>
              <a:t>отсутствие </a:t>
            </a:r>
            <a:r>
              <a:rPr lang="ru-RU" dirty="0"/>
              <a:t>всплывающих окон;</a:t>
            </a:r>
          </a:p>
          <a:p>
            <a:pPr algn="just"/>
            <a:r>
              <a:rPr lang="ru-RU" dirty="0" smtClean="0">
                <a:latin typeface="Verdana"/>
                <a:ea typeface="Verdana"/>
                <a:cs typeface="Verdana"/>
              </a:rPr>
              <a:t>● </a:t>
            </a:r>
            <a:r>
              <a:rPr lang="ru-RU" dirty="0" smtClean="0"/>
              <a:t>соблюдение </a:t>
            </a:r>
            <a:r>
              <a:rPr lang="ru-RU" dirty="0"/>
              <a:t>логической структуры ресурса и единообразия в расположении элементов навигации на всех страницах </a:t>
            </a:r>
            <a:r>
              <a:rPr lang="en-US" dirty="0"/>
              <a:t>web</a:t>
            </a:r>
            <a:r>
              <a:rPr lang="ru-RU" dirty="0"/>
              <a:t>-сайта: навигация встроена таким образом, что пользователю не приходится проходить через большое число ссылок, чтобы выйти на нужную страницу.  На каждой странице </a:t>
            </a:r>
            <a:r>
              <a:rPr lang="en-US" dirty="0"/>
              <a:t>web</a:t>
            </a:r>
            <a:r>
              <a:rPr lang="ru-RU" dirty="0"/>
              <a:t>-сайта установлена ссылка на стартовую страницу; таким образом, незрячий пользователь может вернуться к началу и заново начать поиск необходимой ему информации.</a:t>
            </a:r>
          </a:p>
        </p:txBody>
      </p:sp>
    </p:spTree>
    <p:extLst>
      <p:ext uri="{BB962C8B-B14F-4D97-AF65-F5344CB8AC3E}">
        <p14:creationId xmlns:p14="http://schemas.microsoft.com/office/powerpoint/2010/main" val="4129837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267744" y="1212721"/>
            <a:ext cx="6408712" cy="646331"/>
          </a:xfrm>
          <a:prstGeom prst="rect">
            <a:avLst/>
          </a:prstGeom>
        </p:spPr>
        <p:txBody>
          <a:bodyPr wrap="square">
            <a:spAutoFit/>
          </a:bodyPr>
          <a:lstStyle/>
          <a:p>
            <a:pPr algn="ctr"/>
            <a:r>
              <a:rPr lang="ru-RU" sz="2000" b="1" i="1" dirty="0"/>
              <a:t>КОНВЕНЦИЯ ООН О ПРАВАХ </a:t>
            </a:r>
            <a:r>
              <a:rPr lang="ru-RU" sz="2000" b="1" i="1" dirty="0" smtClean="0"/>
              <a:t>ИНВАЛИДОВ</a:t>
            </a:r>
          </a:p>
          <a:p>
            <a:pPr algn="ctr"/>
            <a:r>
              <a:rPr lang="ru-RU" sz="1600" b="1" i="1" dirty="0" smtClean="0"/>
              <a:t>(принята генеральной Ассамблеей ООН 13 декабря 2006 г. )</a:t>
            </a:r>
            <a:endParaRPr lang="ru-RU" sz="1600" b="1" i="1" dirty="0"/>
          </a:p>
        </p:txBody>
      </p:sp>
      <p:sp>
        <p:nvSpPr>
          <p:cNvPr id="2" name="Прямоугольник 1"/>
          <p:cNvSpPr/>
          <p:nvPr/>
        </p:nvSpPr>
        <p:spPr>
          <a:xfrm>
            <a:off x="251520" y="2326359"/>
            <a:ext cx="8712968" cy="2308324"/>
          </a:xfrm>
          <a:prstGeom prst="rect">
            <a:avLst/>
          </a:prstGeom>
        </p:spPr>
        <p:txBody>
          <a:bodyPr wrap="square">
            <a:spAutoFit/>
          </a:bodyPr>
          <a:lstStyle/>
          <a:p>
            <a:pPr algn="just"/>
            <a:r>
              <a:rPr lang="ru-RU" b="1" i="1" dirty="0" smtClean="0"/>
              <a:t>15 </a:t>
            </a:r>
            <a:r>
              <a:rPr lang="ru-RU" b="1" i="1" dirty="0"/>
              <a:t>мая  2012 года </a:t>
            </a:r>
            <a:r>
              <a:rPr lang="ru-RU" dirty="0"/>
              <a:t>вступил в силу </a:t>
            </a:r>
            <a:r>
              <a:rPr lang="ru-RU" b="1" i="1" dirty="0"/>
              <a:t>Федеральный закон </a:t>
            </a:r>
            <a:r>
              <a:rPr lang="ru-RU" b="1" i="1" dirty="0" smtClean="0"/>
              <a:t>N </a:t>
            </a:r>
            <a:r>
              <a:rPr lang="ru-RU" b="1" i="1" dirty="0"/>
              <a:t>46-ФЗ «О ратификации Конвенции о правах инвалидов». </a:t>
            </a:r>
          </a:p>
          <a:p>
            <a:pPr algn="just"/>
            <a:r>
              <a:rPr lang="ru-RU" dirty="0"/>
              <a:t>Ратификация Конвенции Российской Федерацией налагает на государство юридическое обязательство выполнять основные установки и положения данного международного договора.</a:t>
            </a:r>
          </a:p>
          <a:p>
            <a:pPr algn="just"/>
            <a:r>
              <a:rPr lang="ru-RU" dirty="0"/>
              <a:t> </a:t>
            </a:r>
          </a:p>
          <a:p>
            <a:pPr algn="just"/>
            <a:r>
              <a:rPr lang="ru-RU" dirty="0"/>
              <a:t>Для реализации положений Конвенции </a:t>
            </a:r>
            <a:r>
              <a:rPr lang="ru-RU" dirty="0" smtClean="0"/>
              <a:t>были внесены соответствующие </a:t>
            </a:r>
            <a:r>
              <a:rPr lang="ru-RU" dirty="0"/>
              <a:t>изменения в действующее </a:t>
            </a:r>
            <a:r>
              <a:rPr lang="ru-RU" dirty="0" smtClean="0"/>
              <a:t>законодательство</a:t>
            </a:r>
            <a:r>
              <a:rPr lang="ru-RU" dirty="0"/>
              <a:t> </a:t>
            </a:r>
            <a:r>
              <a:rPr lang="ru-RU" dirty="0" smtClean="0"/>
              <a:t>Российской Федерации. </a:t>
            </a:r>
            <a:endParaRPr lang="ru-RU" dirty="0"/>
          </a:p>
        </p:txBody>
      </p:sp>
    </p:spTree>
    <p:extLst>
      <p:ext uri="{BB962C8B-B14F-4D97-AF65-F5344CB8AC3E}">
        <p14:creationId xmlns:p14="http://schemas.microsoft.com/office/powerpoint/2010/main" val="31141258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MBA\Failes\ФОТОАРХИВ\2014\НОВЫЙ ФАСАД БИБЛИОТЕКИ\DSC0719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71600" y="1772816"/>
            <a:ext cx="7656864" cy="4127370"/>
          </a:xfrm>
          <a:noFill/>
        </p:spPr>
      </p:pic>
      <p:sp>
        <p:nvSpPr>
          <p:cNvPr id="2" name="Прямоугольник 1"/>
          <p:cNvSpPr/>
          <p:nvPr/>
        </p:nvSpPr>
        <p:spPr>
          <a:xfrm>
            <a:off x="2987824" y="908720"/>
            <a:ext cx="4572000" cy="646331"/>
          </a:xfrm>
          <a:prstGeom prst="rect">
            <a:avLst/>
          </a:prstGeom>
        </p:spPr>
        <p:txBody>
          <a:bodyPr>
            <a:spAutoFit/>
          </a:bodyPr>
          <a:lstStyle/>
          <a:p>
            <a:pPr algn="ctr"/>
            <a:r>
              <a:rPr lang="ru-RU" dirty="0"/>
              <a:t>(</a:t>
            </a:r>
            <a:r>
              <a:rPr lang="ru-RU" dirty="0" smtClean="0"/>
              <a:t>343)212-15-88,  </a:t>
            </a:r>
            <a:r>
              <a:rPr lang="en-US" dirty="0" smtClean="0"/>
              <a:t> </a:t>
            </a:r>
            <a:r>
              <a:rPr lang="en-US" dirty="0"/>
              <a:t>(343)257-32-72</a:t>
            </a:r>
            <a:endParaRPr lang="ru-RU" dirty="0"/>
          </a:p>
          <a:p>
            <a:pPr algn="ctr"/>
            <a:r>
              <a:rPr lang="en-US" dirty="0"/>
              <a:t>www. sosbs.ru</a:t>
            </a:r>
            <a:endParaRPr lang="ru-RU" dirty="0"/>
          </a:p>
        </p:txBody>
      </p:sp>
    </p:spTree>
    <p:extLst>
      <p:ext uri="{BB962C8B-B14F-4D97-AF65-F5344CB8AC3E}">
        <p14:creationId xmlns:p14="http://schemas.microsoft.com/office/powerpoint/2010/main" val="1902714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763688" y="692696"/>
            <a:ext cx="7200800" cy="1446550"/>
          </a:xfrm>
          <a:prstGeom prst="rect">
            <a:avLst/>
          </a:prstGeom>
        </p:spPr>
        <p:txBody>
          <a:bodyPr wrap="square">
            <a:spAutoFit/>
          </a:bodyPr>
          <a:lstStyle/>
          <a:p>
            <a:pPr algn="ctr"/>
            <a:r>
              <a:rPr lang="ru-RU" b="1" i="1" dirty="0"/>
              <a:t>"О внесении изменений в отдельные законодательные акты Российской Федерации по вопросам социальной защиты инвалидов в связи с ратификацией Конвенции о правах инвалидов" </a:t>
            </a:r>
            <a:endParaRPr lang="ru-RU" b="1" i="1" dirty="0" smtClean="0"/>
          </a:p>
          <a:p>
            <a:pPr algn="ctr"/>
            <a:r>
              <a:rPr lang="ru-RU" sz="1600" b="1" i="1" dirty="0" smtClean="0"/>
              <a:t>(</a:t>
            </a:r>
            <a:r>
              <a:rPr lang="ru-RU" sz="1600" b="1" i="1" dirty="0"/>
              <a:t>N 419-ФЗ от 1 декабря 2014 г</a:t>
            </a:r>
            <a:r>
              <a:rPr lang="ru-RU" sz="1600" b="1" i="1" dirty="0" smtClean="0"/>
              <a:t>.; вступил в силу с 1 января 2016 г.)</a:t>
            </a:r>
            <a:endParaRPr lang="ru-RU" sz="1600" b="1" i="1" dirty="0"/>
          </a:p>
        </p:txBody>
      </p:sp>
      <p:sp>
        <p:nvSpPr>
          <p:cNvPr id="3" name="Прямоугольник 2"/>
          <p:cNvSpPr/>
          <p:nvPr/>
        </p:nvSpPr>
        <p:spPr>
          <a:xfrm>
            <a:off x="323528" y="2348880"/>
            <a:ext cx="8568952" cy="2308324"/>
          </a:xfrm>
          <a:prstGeom prst="rect">
            <a:avLst/>
          </a:prstGeom>
        </p:spPr>
        <p:txBody>
          <a:bodyPr wrap="square">
            <a:spAutoFit/>
          </a:bodyPr>
          <a:lstStyle/>
          <a:p>
            <a:pPr algn="just"/>
            <a:r>
              <a:rPr lang="ru-RU" sz="1600" b="1" i="1" dirty="0" smtClean="0"/>
              <a:t>Статья </a:t>
            </a:r>
            <a:r>
              <a:rPr lang="ru-RU" sz="1600" b="1" i="1" dirty="0"/>
              <a:t>3.1. Недопустимость дискриминации по признаку инвалидности</a:t>
            </a:r>
          </a:p>
          <a:p>
            <a:pPr algn="just"/>
            <a:r>
              <a:rPr lang="ru-RU" sz="1600" dirty="0"/>
              <a:t> </a:t>
            </a:r>
          </a:p>
          <a:p>
            <a:pPr algn="just"/>
            <a:r>
              <a:rPr lang="ru-RU" sz="1600" dirty="0"/>
              <a:t>В Российской Федерации не допускается дискриминация по признаку инвалидности. Для целей настоящего Федерального закона под дискриминацией по признаку инвалидности понимается любое различие, исключение или ограничение по причине инвалидности, целью либо результатом которых является умаление или отрицание признания, реализации или осуществления наравне с другими всех гарантированных в Российской Федерации прав и свобод человека и гражданина в политической, экономической, социальной, культурной, гражданской или любой иной области</a:t>
            </a:r>
            <a:r>
              <a:rPr lang="ru-RU" sz="1600" dirty="0" smtClean="0"/>
              <a:t>.</a:t>
            </a:r>
            <a:endParaRPr lang="ru-RU" sz="1600" dirty="0"/>
          </a:p>
        </p:txBody>
      </p:sp>
    </p:spTree>
    <p:extLst>
      <p:ext uri="{BB962C8B-B14F-4D97-AF65-F5344CB8AC3E}">
        <p14:creationId xmlns:p14="http://schemas.microsoft.com/office/powerpoint/2010/main" val="1931058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836712"/>
            <a:ext cx="7200800" cy="1446550"/>
          </a:xfrm>
          <a:prstGeom prst="rect">
            <a:avLst/>
          </a:prstGeom>
        </p:spPr>
        <p:txBody>
          <a:bodyPr wrap="square">
            <a:spAutoFit/>
          </a:bodyPr>
          <a:lstStyle/>
          <a:p>
            <a:pPr algn="ctr"/>
            <a:r>
              <a:rPr lang="ru-RU" b="1" i="1" dirty="0"/>
              <a:t>"О внесении изменений в отдельные законодательные акты Российской Федерации по вопросам социальной защиты инвалидов в связи с ратификацией Конвенции о правах инвалидов" </a:t>
            </a:r>
            <a:endParaRPr lang="ru-RU" b="1" i="1" dirty="0" smtClean="0"/>
          </a:p>
          <a:p>
            <a:pPr algn="ctr"/>
            <a:r>
              <a:rPr lang="ru-RU" sz="1600" b="1" i="1" dirty="0" smtClean="0"/>
              <a:t>(</a:t>
            </a:r>
            <a:r>
              <a:rPr lang="ru-RU" sz="1600" b="1" i="1" dirty="0"/>
              <a:t>N 419-ФЗ от 1 декабря 2014 г</a:t>
            </a:r>
            <a:r>
              <a:rPr lang="ru-RU" sz="1600" b="1" i="1" dirty="0" smtClean="0"/>
              <a:t>.; вступил в силу с 1 января 2016 г.)</a:t>
            </a:r>
            <a:endParaRPr lang="ru-RU" sz="1600" b="1" i="1" dirty="0"/>
          </a:p>
        </p:txBody>
      </p:sp>
      <p:sp>
        <p:nvSpPr>
          <p:cNvPr id="3" name="Прямоугольник 2"/>
          <p:cNvSpPr/>
          <p:nvPr/>
        </p:nvSpPr>
        <p:spPr>
          <a:xfrm>
            <a:off x="374014" y="2636912"/>
            <a:ext cx="8352928" cy="2031325"/>
          </a:xfrm>
          <a:prstGeom prst="rect">
            <a:avLst/>
          </a:prstGeom>
        </p:spPr>
        <p:txBody>
          <a:bodyPr wrap="square">
            <a:spAutoFit/>
          </a:bodyPr>
          <a:lstStyle/>
          <a:p>
            <a:pPr algn="just"/>
            <a:r>
              <a:rPr lang="ru-RU" b="1" i="1" dirty="0"/>
              <a:t>Основные положения:</a:t>
            </a:r>
          </a:p>
          <a:p>
            <a:pPr algn="just"/>
            <a:r>
              <a:rPr lang="ru-RU" dirty="0"/>
              <a:t> </a:t>
            </a:r>
          </a:p>
          <a:p>
            <a:pPr algn="just"/>
            <a:r>
              <a:rPr lang="ru-RU" dirty="0"/>
              <a:t>"федеральные органы государственной власти, органы государственной власти субъектов Российской Федерации, органы местного самоуправления (в сфере установленных полномочий), организации независимо от их организационно-правовых форм </a:t>
            </a:r>
            <a:r>
              <a:rPr lang="ru-RU" b="1" i="1" dirty="0"/>
              <a:t>обеспечивают инвалидам </a:t>
            </a:r>
            <a:r>
              <a:rPr lang="ru-RU" dirty="0"/>
              <a:t>(включая инвалидов, использующих кресла-коляски и собак-проводников):</a:t>
            </a:r>
          </a:p>
        </p:txBody>
      </p:sp>
    </p:spTree>
    <p:extLst>
      <p:ext uri="{BB962C8B-B14F-4D97-AF65-F5344CB8AC3E}">
        <p14:creationId xmlns:p14="http://schemas.microsoft.com/office/powerpoint/2010/main" val="618712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63688" y="764704"/>
            <a:ext cx="7200800" cy="1446550"/>
          </a:xfrm>
          <a:prstGeom prst="rect">
            <a:avLst/>
          </a:prstGeom>
        </p:spPr>
        <p:txBody>
          <a:bodyPr wrap="square">
            <a:spAutoFit/>
          </a:bodyPr>
          <a:lstStyle/>
          <a:p>
            <a:pPr algn="ctr"/>
            <a:r>
              <a:rPr lang="ru-RU" b="1" i="1" dirty="0"/>
              <a:t>"О внесении изменений в отдельные законодательные акты Российской Федерации по вопросам социальной защиты инвалидов в связи с ратификацией Конвенции о правах инвалидов" </a:t>
            </a:r>
            <a:endParaRPr lang="ru-RU" b="1" i="1" dirty="0" smtClean="0"/>
          </a:p>
          <a:p>
            <a:pPr algn="ctr"/>
            <a:r>
              <a:rPr lang="ru-RU" sz="1600" b="1" i="1" dirty="0" smtClean="0"/>
              <a:t>(</a:t>
            </a:r>
            <a:r>
              <a:rPr lang="ru-RU" sz="1600" b="1" i="1" dirty="0"/>
              <a:t>N 419-ФЗ от 1 декабря 2014 г</a:t>
            </a:r>
            <a:r>
              <a:rPr lang="ru-RU" sz="1600" b="1" i="1" dirty="0" smtClean="0"/>
              <a:t>.; вступил в силу с 1 января 2016 г.)</a:t>
            </a:r>
            <a:endParaRPr lang="ru-RU" sz="1600" b="1" i="1" dirty="0"/>
          </a:p>
        </p:txBody>
      </p:sp>
      <p:sp>
        <p:nvSpPr>
          <p:cNvPr id="4" name="Прямоугольник 3"/>
          <p:cNvSpPr/>
          <p:nvPr/>
        </p:nvSpPr>
        <p:spPr>
          <a:xfrm>
            <a:off x="323528" y="2420888"/>
            <a:ext cx="8640960" cy="2800767"/>
          </a:xfrm>
          <a:prstGeom prst="rect">
            <a:avLst/>
          </a:prstGeom>
        </p:spPr>
        <p:txBody>
          <a:bodyPr wrap="square">
            <a:spAutoFit/>
          </a:bodyPr>
          <a:lstStyle/>
          <a:p>
            <a:pPr algn="just"/>
            <a:r>
              <a:rPr lang="ru-RU" sz="1600" dirty="0"/>
              <a:t>1) </a:t>
            </a:r>
            <a:r>
              <a:rPr lang="ru-RU" sz="1600" b="1" i="1" dirty="0"/>
              <a:t>условия для беспрепятственного доступа к объектам социальной, инженерной и транспортной инфраструктур</a:t>
            </a:r>
            <a:r>
              <a:rPr lang="ru-RU" sz="1600" dirty="0"/>
              <a:t> (жилым, общественным и производственным зданиям, строениям и сооружениям, включая те, в которых расположены физкультурно-спортивные организации, организации культуры и другие организации), к местам отдыха и к предоставляемым в них услугам;</a:t>
            </a:r>
          </a:p>
          <a:p>
            <a:pPr algn="just"/>
            <a:r>
              <a:rPr lang="ru-RU" sz="1600" dirty="0"/>
              <a:t>2) </a:t>
            </a:r>
            <a:r>
              <a:rPr lang="ru-RU" sz="1600" b="1" i="1" dirty="0"/>
              <a:t>условия для беспрепятственного пользования </a:t>
            </a:r>
            <a:r>
              <a:rPr lang="ru-RU" sz="1600" dirty="0"/>
              <a:t>железнодорожным, воздушным, водным транспортом, автомобильным </a:t>
            </a:r>
            <a:r>
              <a:rPr lang="ru-RU" sz="1600" b="1" i="1" dirty="0"/>
              <a:t>транспортом</a:t>
            </a:r>
            <a:r>
              <a:rPr lang="ru-RU" sz="1600" dirty="0"/>
              <a:t> и городским наземным электрическим транспортом в городском, пригородном, междугородном сообщении, средствами связи и информации (включая средства, обеспечивающие дублирование звуковыми сигналами световых сигналов светофоров и устройств, регулирующих движение пешеходов через транспортные коммуникации);</a:t>
            </a:r>
          </a:p>
        </p:txBody>
      </p:sp>
    </p:spTree>
    <p:extLst>
      <p:ext uri="{BB962C8B-B14F-4D97-AF65-F5344CB8AC3E}">
        <p14:creationId xmlns:p14="http://schemas.microsoft.com/office/powerpoint/2010/main" val="2905246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63688" y="836712"/>
            <a:ext cx="7200800" cy="1446550"/>
          </a:xfrm>
          <a:prstGeom prst="rect">
            <a:avLst/>
          </a:prstGeom>
        </p:spPr>
        <p:txBody>
          <a:bodyPr wrap="square">
            <a:spAutoFit/>
          </a:bodyPr>
          <a:lstStyle/>
          <a:p>
            <a:pPr algn="ctr"/>
            <a:r>
              <a:rPr lang="ru-RU" b="1" i="1" dirty="0"/>
              <a:t>"О внесении изменений в отдельные законодательные акты Российской Федерации по вопросам социальной защиты инвалидов в связи с ратификацией Конвенции о правах инвалидов" </a:t>
            </a:r>
            <a:endParaRPr lang="ru-RU" b="1" i="1" dirty="0" smtClean="0"/>
          </a:p>
          <a:p>
            <a:pPr algn="ctr"/>
            <a:r>
              <a:rPr lang="ru-RU" sz="1600" b="1" i="1" dirty="0" smtClean="0"/>
              <a:t>(</a:t>
            </a:r>
            <a:r>
              <a:rPr lang="ru-RU" sz="1600" b="1" i="1" dirty="0"/>
              <a:t>N 419-ФЗ от 1 декабря 2014 г</a:t>
            </a:r>
            <a:r>
              <a:rPr lang="ru-RU" sz="1600" b="1" i="1" dirty="0" smtClean="0"/>
              <a:t>.; вступил в силу с 1 января 2016 г.)</a:t>
            </a:r>
            <a:endParaRPr lang="ru-RU" sz="1600" b="1" i="1" dirty="0"/>
          </a:p>
        </p:txBody>
      </p:sp>
      <p:sp>
        <p:nvSpPr>
          <p:cNvPr id="4" name="Прямоугольник 3"/>
          <p:cNvSpPr/>
          <p:nvPr/>
        </p:nvSpPr>
        <p:spPr>
          <a:xfrm>
            <a:off x="251520" y="2492896"/>
            <a:ext cx="8640960" cy="2800767"/>
          </a:xfrm>
          <a:prstGeom prst="rect">
            <a:avLst/>
          </a:prstGeom>
        </p:spPr>
        <p:txBody>
          <a:bodyPr wrap="square">
            <a:spAutoFit/>
          </a:bodyPr>
          <a:lstStyle/>
          <a:p>
            <a:pPr algn="just"/>
            <a:r>
              <a:rPr lang="ru-RU" sz="1600" dirty="0"/>
              <a:t>3) </a:t>
            </a:r>
            <a:r>
              <a:rPr lang="ru-RU" sz="1600" b="1" i="1" dirty="0"/>
              <a:t>возможность самостоятельного передвижения по территории, на которой расположены объекты</a:t>
            </a:r>
            <a:r>
              <a:rPr lang="ru-RU" sz="1600" dirty="0"/>
              <a:t> социальной, инженерной и транспортной инфраструктур, входа в такие объекты и выхода из них, посадки в транспортное средство и высадки из него, в том числе с использованием кресла-коляски;</a:t>
            </a:r>
          </a:p>
          <a:p>
            <a:pPr algn="just"/>
            <a:r>
              <a:rPr lang="ru-RU" sz="1600" dirty="0"/>
              <a:t>4) </a:t>
            </a:r>
            <a:r>
              <a:rPr lang="ru-RU" sz="1600" b="1" i="1" dirty="0"/>
              <a:t>сопровождение инвалидов</a:t>
            </a:r>
            <a:r>
              <a:rPr lang="ru-RU" sz="1600" dirty="0"/>
              <a:t>, имеющих стойкие расстройства функции зрения и самостоятельного передвижения, </a:t>
            </a:r>
            <a:r>
              <a:rPr lang="ru-RU" sz="1600" b="1" i="1" dirty="0"/>
              <a:t>и оказание им помощи </a:t>
            </a:r>
            <a:r>
              <a:rPr lang="ru-RU" sz="1600" dirty="0"/>
              <a:t>на объектах социальной, инженерной и транспортной инфраструктур;</a:t>
            </a:r>
          </a:p>
          <a:p>
            <a:pPr algn="just"/>
            <a:r>
              <a:rPr lang="ru-RU" sz="1600" dirty="0"/>
              <a:t>5) </a:t>
            </a:r>
            <a:r>
              <a:rPr lang="ru-RU" sz="1600" b="1" i="1" dirty="0"/>
              <a:t>надлежащее размещение оборудования и носителей информации</a:t>
            </a:r>
            <a:r>
              <a:rPr lang="ru-RU" sz="1600" dirty="0"/>
              <a:t>, необходимых для обеспечения беспрепятственного доступа инвалидов к объектам социальной, инженерной и транспортной инфраструктур и к услугам с учетом ограничений их жизнедеятельности;</a:t>
            </a:r>
          </a:p>
        </p:txBody>
      </p:sp>
    </p:spTree>
    <p:extLst>
      <p:ext uri="{BB962C8B-B14F-4D97-AF65-F5344CB8AC3E}">
        <p14:creationId xmlns:p14="http://schemas.microsoft.com/office/powerpoint/2010/main" val="525048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63688" y="692696"/>
            <a:ext cx="7200800" cy="1446550"/>
          </a:xfrm>
          <a:prstGeom prst="rect">
            <a:avLst/>
          </a:prstGeom>
        </p:spPr>
        <p:txBody>
          <a:bodyPr wrap="square">
            <a:spAutoFit/>
          </a:bodyPr>
          <a:lstStyle/>
          <a:p>
            <a:pPr algn="ctr"/>
            <a:r>
              <a:rPr lang="ru-RU" b="1" i="1" dirty="0"/>
              <a:t>"О внесении изменений в отдельные законодательные акты Российской Федерации по вопросам социальной защиты инвалидов в связи с ратификацией Конвенции о правах инвалидов" </a:t>
            </a:r>
            <a:endParaRPr lang="ru-RU" b="1" i="1" dirty="0" smtClean="0"/>
          </a:p>
          <a:p>
            <a:pPr algn="ctr"/>
            <a:r>
              <a:rPr lang="ru-RU" sz="1600" b="1" i="1" dirty="0" smtClean="0"/>
              <a:t>(</a:t>
            </a:r>
            <a:r>
              <a:rPr lang="ru-RU" sz="1600" b="1" i="1" dirty="0"/>
              <a:t>N 419-ФЗ от 1 декабря 2014 г</a:t>
            </a:r>
            <a:r>
              <a:rPr lang="ru-RU" sz="1600" b="1" i="1" dirty="0" smtClean="0"/>
              <a:t>.; вступил в силу с 1 января 2016 г.)</a:t>
            </a:r>
            <a:endParaRPr lang="ru-RU" sz="1600" b="1" i="1" dirty="0"/>
          </a:p>
        </p:txBody>
      </p:sp>
      <p:sp>
        <p:nvSpPr>
          <p:cNvPr id="5" name="Прямоугольник 4"/>
          <p:cNvSpPr/>
          <p:nvPr/>
        </p:nvSpPr>
        <p:spPr>
          <a:xfrm>
            <a:off x="179512" y="2276872"/>
            <a:ext cx="8784976" cy="3077766"/>
          </a:xfrm>
          <a:prstGeom prst="rect">
            <a:avLst/>
          </a:prstGeom>
        </p:spPr>
        <p:txBody>
          <a:bodyPr wrap="square">
            <a:spAutoFit/>
          </a:bodyPr>
          <a:lstStyle/>
          <a:p>
            <a:pPr algn="just"/>
            <a:r>
              <a:rPr lang="ru-RU" sz="1600" dirty="0"/>
              <a:t>6) </a:t>
            </a:r>
            <a:r>
              <a:rPr lang="ru-RU" sz="1600" b="1" i="1" dirty="0"/>
              <a:t>дублирование необходимой для инвалидов звуковой и зрительной информации</a:t>
            </a:r>
            <a:r>
              <a:rPr lang="ru-RU" sz="1600" dirty="0"/>
              <a:t>, а также надписей, знаков и иной текстовой и графической информации знаками, выполненными рельефно-точечным шрифтом Брайля, допуск </a:t>
            </a:r>
            <a:r>
              <a:rPr lang="ru-RU" sz="1600" dirty="0" err="1"/>
              <a:t>сурдопереводчика</a:t>
            </a:r>
            <a:r>
              <a:rPr lang="ru-RU" sz="1600" dirty="0"/>
              <a:t> и </a:t>
            </a:r>
            <a:r>
              <a:rPr lang="ru-RU" sz="1600" dirty="0" err="1"/>
              <a:t>тифлосурдопереводчика</a:t>
            </a:r>
            <a:r>
              <a:rPr lang="ru-RU" sz="1600" dirty="0"/>
              <a:t>;</a:t>
            </a:r>
          </a:p>
          <a:p>
            <a:pPr algn="just"/>
            <a:r>
              <a:rPr lang="ru-RU" sz="1600" dirty="0"/>
              <a:t>7) </a:t>
            </a:r>
            <a:r>
              <a:rPr lang="ru-RU" sz="1600" b="1" i="1" dirty="0"/>
              <a:t>допуск на объекты социальной, инженерной и транспортной инфраструктур собаки-проводника </a:t>
            </a:r>
            <a:r>
              <a:rPr lang="ru-RU" sz="1600" dirty="0"/>
              <a:t>при наличии документа, подтверждающего ее специальное обучение и выдаваемого по форме и в порядке, которые определяются федеральным органом исполнительной </a:t>
            </a:r>
            <a:r>
              <a:rPr lang="ru-RU" sz="1600" dirty="0" smtClean="0"/>
              <a:t>власти</a:t>
            </a:r>
            <a:r>
              <a:rPr lang="ru-RU" sz="1600" dirty="0"/>
              <a:t>;</a:t>
            </a:r>
            <a:endParaRPr lang="ru-RU" sz="1600" dirty="0" smtClean="0"/>
          </a:p>
          <a:p>
            <a:pPr algn="just"/>
            <a:r>
              <a:rPr lang="ru-RU" sz="1600" dirty="0" smtClean="0"/>
              <a:t>8</a:t>
            </a:r>
            <a:r>
              <a:rPr lang="ru-RU" sz="1600" dirty="0"/>
              <a:t>) </a:t>
            </a:r>
            <a:r>
              <a:rPr lang="ru-RU" sz="1600" b="1" i="1" dirty="0"/>
              <a:t>оказание работниками организаций, предоставляющих услуги населению, помощи </a:t>
            </a:r>
            <a:r>
              <a:rPr lang="ru-RU" sz="1600" dirty="0"/>
              <a:t>инвалидам в преодолении барьеров, мешающих получению ими услуг наравне с другими лицами.</a:t>
            </a:r>
          </a:p>
          <a:p>
            <a:r>
              <a:rPr lang="ru-RU" dirty="0"/>
              <a:t> </a:t>
            </a:r>
          </a:p>
        </p:txBody>
      </p:sp>
    </p:spTree>
    <p:extLst>
      <p:ext uri="{BB962C8B-B14F-4D97-AF65-F5344CB8AC3E}">
        <p14:creationId xmlns:p14="http://schemas.microsoft.com/office/powerpoint/2010/main" val="27422402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2">
  <a:themeElements>
    <a:clrScheme name="Другая 5">
      <a:dk1>
        <a:srgbClr val="FFFFFF"/>
      </a:dk1>
      <a:lt1>
        <a:srgbClr val="12055F"/>
      </a:lt1>
      <a:dk2>
        <a:srgbClr val="FFFFFF"/>
      </a:dk2>
      <a:lt2>
        <a:srgbClr val="12055F"/>
      </a:lt2>
      <a:accent1>
        <a:srgbClr val="FFFFFF"/>
      </a:accent1>
      <a:accent2>
        <a:srgbClr val="190785"/>
      </a:accent2>
      <a:accent3>
        <a:srgbClr val="190785"/>
      </a:accent3>
      <a:accent4>
        <a:srgbClr val="FFFFFF"/>
      </a:accent4>
      <a:accent5>
        <a:srgbClr val="00B0F0"/>
      </a:accent5>
      <a:accent6>
        <a:srgbClr val="FFFFFF"/>
      </a:accent6>
      <a:hlink>
        <a:srgbClr val="DDD8FC"/>
      </a:hlink>
      <a:folHlink>
        <a:srgbClr val="AA9DF9"/>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8447</TotalTime>
  <Words>2820</Words>
  <Application>Microsoft Office PowerPoint</Application>
  <PresentationFormat>Экран (4:3)</PresentationFormat>
  <Paragraphs>190</Paragraphs>
  <Slides>40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40</vt:i4>
      </vt:variant>
    </vt:vector>
  </HeadingPairs>
  <TitlesOfParts>
    <vt:vector size="46" baseType="lpstr">
      <vt:lpstr>Arial</vt:lpstr>
      <vt:lpstr>Calibri</vt:lpstr>
      <vt:lpstr>Constantia</vt:lpstr>
      <vt:lpstr>Verdana</vt:lpstr>
      <vt:lpstr>Wingdings 2</vt:lpstr>
      <vt:lpstr>Тема2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SOSBS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Administrator</dc:creator>
  <cp:lastModifiedBy>Elena</cp:lastModifiedBy>
  <cp:revision>452</cp:revision>
  <cp:lastPrinted>2016-02-04T10:57:41Z</cp:lastPrinted>
  <dcterms:created xsi:type="dcterms:W3CDTF">2011-10-07T05:21:35Z</dcterms:created>
  <dcterms:modified xsi:type="dcterms:W3CDTF">2016-04-11T04:43:28Z</dcterms:modified>
</cp:coreProperties>
</file>