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7"/>
  </p:notesMasterIdLst>
  <p:sldIdLst>
    <p:sldId id="256" r:id="rId2"/>
    <p:sldId id="306" r:id="rId3"/>
    <p:sldId id="257" r:id="rId4"/>
    <p:sldId id="259" r:id="rId5"/>
    <p:sldId id="260" r:id="rId6"/>
    <p:sldId id="299" r:id="rId7"/>
    <p:sldId id="323" r:id="rId8"/>
    <p:sldId id="307" r:id="rId9"/>
    <p:sldId id="300" r:id="rId10"/>
    <p:sldId id="301" r:id="rId11"/>
    <p:sldId id="302" r:id="rId12"/>
    <p:sldId id="303" r:id="rId13"/>
    <p:sldId id="304" r:id="rId14"/>
    <p:sldId id="310" r:id="rId15"/>
    <p:sldId id="315" r:id="rId16"/>
    <p:sldId id="324" r:id="rId17"/>
    <p:sldId id="328" r:id="rId18"/>
    <p:sldId id="314" r:id="rId19"/>
    <p:sldId id="330" r:id="rId20"/>
    <p:sldId id="317" r:id="rId21"/>
    <p:sldId id="333" r:id="rId22"/>
    <p:sldId id="331" r:id="rId23"/>
    <p:sldId id="334" r:id="rId24"/>
    <p:sldId id="335" r:id="rId25"/>
    <p:sldId id="311" r:id="rId26"/>
    <p:sldId id="308" r:id="rId27"/>
    <p:sldId id="319" r:id="rId28"/>
    <p:sldId id="336" r:id="rId29"/>
    <p:sldId id="337" r:id="rId30"/>
    <p:sldId id="342" r:id="rId31"/>
    <p:sldId id="326" r:id="rId32"/>
    <p:sldId id="327" r:id="rId33"/>
    <p:sldId id="341" r:id="rId34"/>
    <p:sldId id="343" r:id="rId35"/>
    <p:sldId id="294" r:id="rId3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576" autoAdjust="0"/>
    <p:restoredTop sz="92154" autoAdjust="0"/>
  </p:normalViewPr>
  <p:slideViewPr>
    <p:cSldViewPr>
      <p:cViewPr>
        <p:scale>
          <a:sx n="80" d="100"/>
          <a:sy n="80" d="100"/>
        </p:scale>
        <p:origin x="-594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6D9CB9C-7B35-4578-BFAE-121BBD3F7D03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DB0702C-C375-4287-96C4-708FE2093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9595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Следуя законам диалектики, абсолютно закономерен нынешний этап, когда электронные издания начинают объективно вытеснять с основного книжного рынка печатную продукцию.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B0702C-C375-4287-96C4-708FE20936C8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Совокупный объем продаж электронных книг в России в 2013 году по неофициальным оценкам представителей ЭБС составил порядка 1 миллиарда рублей, что составляет около 1% книжного рынка России в целом.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B0702C-C375-4287-96C4-708FE20936C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B0702C-C375-4287-96C4-708FE20936C8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D4C5F7-0DC6-47BF-967F-C501FD899523}" type="slidenum">
              <a:rPr lang="ru-RU" smtClean="0"/>
              <a:pPr/>
              <a:t>35</a:t>
            </a:fld>
            <a:endParaRPr lang="ru-RU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0BF3B-A02E-4094-A7D6-8277CB56CB9E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032BBE6-B8ED-4B3B-9602-AB712C942E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BD99C-5A94-4E9E-A196-F0359F1677C8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83AAB-78CA-4017-B7C6-0A33677C39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67FAE-8CFF-4BBB-B641-FD94E62C7D29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1C219-8D71-42A6-AFAC-2C3BFB228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948C1-6ECF-4A3A-B7B1-2FE88BFFA5DD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C099CD-4DD0-4E1B-843D-4B5AD82378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3574B-40BC-4C9A-BAAD-7C275E153FC5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28DDB-BAEE-46E4-BD54-2DC73D1D2F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8E63C-9C6E-4151-8908-1ED63DDAA00C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E0DDB-12C0-444F-A8F9-C09E07DCC0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788C68E-B7CC-4D2F-B3A0-E2D44E665A6D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62462BF-5A61-44C6-99B6-192A5E047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8F70D-3056-4EFA-A18D-F0F420709CE5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B025E-2916-4FDA-B684-F500D01587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6DF63-F5C6-45A9-AE46-70CD0156EDC6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F3DC0-25FA-4361-8766-F9720A7EC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82F7C-061D-475D-BAB2-654DBAE58BB2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8CB38-1DB0-42F6-B942-ED69D0B50D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D5C18-C779-4C04-A13A-1263BA133797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0DFA7-6B54-4541-8430-6366E0D9D4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E0EA76F-A447-474F-AA84-B8E80F6D9434}" type="datetimeFigureOut">
              <a:rPr lang="ru-RU"/>
              <a:pPr>
                <a:defRPr/>
              </a:pPr>
              <a:t>04.03.2015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60050092-9026-452D-A4BF-AE9C6BDE2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2" r:id="rId1"/>
    <p:sldLayoutId id="2147484318" r:id="rId2"/>
    <p:sldLayoutId id="2147484319" r:id="rId3"/>
    <p:sldLayoutId id="2147484320" r:id="rId4"/>
    <p:sldLayoutId id="2147484343" r:id="rId5"/>
    <p:sldLayoutId id="2147484344" r:id="rId6"/>
    <p:sldLayoutId id="2147484321" r:id="rId7"/>
    <p:sldLayoutId id="2147484322" r:id="rId8"/>
    <p:sldLayoutId id="2147484323" r:id="rId9"/>
    <p:sldLayoutId id="2147484324" r:id="rId10"/>
    <p:sldLayoutId id="214748432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k-rf.ru/statia127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overdrive.com/" TargetMode="External"/><Relationship Id="rId2" Type="http://schemas.openxmlformats.org/officeDocument/2006/relationships/hyperlink" Target="http://biblio.litres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reolen.dk/" TargetMode="External"/><Relationship Id="rId5" Type="http://schemas.openxmlformats.org/officeDocument/2006/relationships/hyperlink" Target="http://numilog.com/" TargetMode="External"/><Relationship Id="rId4" Type="http://schemas.openxmlformats.org/officeDocument/2006/relationships/hyperlink" Target="http://onleihe.net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news.ru/top/2015/02/26/rynok_planshetov_v_rossii_ruhnul_593159" TargetMode="External"/><Relationship Id="rId2" Type="http://schemas.openxmlformats.org/officeDocument/2006/relationships/hyperlink" Target="http://www.cnews.ru/news/top/index.shtml?2015/02/02/592274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dimstepanov.r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tepanov@vadimstepanov.ru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pro-books.ru/news/3/1573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-books.ru/news/3/16236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ro-books.ru/news/3/15737" TargetMode="External"/><Relationship Id="rId2" Type="http://schemas.openxmlformats.org/officeDocument/2006/relationships/hyperlink" Target="http://pro-books.ru/news/3/1623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mkrf.ru/news/press-survey/detail.php?ID=8152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Электронные книги в системе библиотечного обслуживания: российский опыт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3900488"/>
            <a:ext cx="5214974" cy="2600346"/>
          </a:xfrm>
        </p:spPr>
        <p:txBody>
          <a:bodyPr rtlCol="0">
            <a:normAutofit lnSpcReduction="10000"/>
          </a:bodyPr>
          <a:lstStyle/>
          <a:p>
            <a:pPr algn="r"/>
            <a:r>
              <a:rPr lang="ru-RU" sz="2800" b="1" dirty="0"/>
              <a:t>Обучающий семинар для руководителей «Менеджмент библиотечного дела»</a:t>
            </a:r>
            <a:endParaRPr lang="ru-RU" sz="2800" dirty="0"/>
          </a:p>
          <a:p>
            <a:pPr algn="r"/>
            <a:r>
              <a:rPr lang="ru-RU" sz="2800" i="1" dirty="0"/>
              <a:t>г. Екатеринбург,  5 марта</a:t>
            </a:r>
            <a:r>
              <a:rPr lang="en-US" sz="2800" i="1" dirty="0"/>
              <a:t> </a:t>
            </a:r>
            <a:r>
              <a:rPr lang="ru-RU" sz="2800" i="1"/>
              <a:t> 2015 года</a:t>
            </a:r>
            <a:endParaRPr lang="ru-RU" sz="2200" dirty="0" smtClean="0">
              <a:solidFill>
                <a:srgbClr val="443329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066800"/>
          </a:xfrm>
        </p:spPr>
        <p:txBody>
          <a:bodyPr/>
          <a:lstStyle/>
          <a:p>
            <a:pPr eaLnBrk="1" hangingPunct="1"/>
            <a:r>
              <a:rPr lang="ru-RU" dirty="0" smtClean="0"/>
              <a:t>Опытная апробация</a:t>
            </a:r>
          </a:p>
        </p:txBody>
      </p:sp>
      <p:sp>
        <p:nvSpPr>
          <p:cNvPr id="38915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324350"/>
          </a:xfrm>
        </p:spPr>
        <p:txBody>
          <a:bodyPr/>
          <a:lstStyle/>
          <a:p>
            <a:pPr eaLnBrk="1" hangingPunct="1"/>
            <a:r>
              <a:rPr lang="ru-RU" dirty="0" smtClean="0"/>
              <a:t>В октябре-декабре 2010 г. проведена опытная апробация использования </a:t>
            </a:r>
            <a:r>
              <a:rPr lang="ru-RU" dirty="0" err="1" smtClean="0"/>
              <a:t>букридеров</a:t>
            </a:r>
            <a:r>
              <a:rPr lang="ru-RU" dirty="0" smtClean="0"/>
              <a:t> в РГБМ, Ивановской и Кировской областных, а также нескольких массовых библиотеках.</a:t>
            </a:r>
          </a:p>
          <a:p>
            <a:pPr eaLnBrk="1" hangingPunct="1"/>
            <a:r>
              <a:rPr lang="ru-RU" dirty="0" smtClean="0"/>
              <a:t>Библиотеки получили </a:t>
            </a:r>
            <a:r>
              <a:rPr lang="en-US" dirty="0" err="1" smtClean="0"/>
              <a:t>PocketBook</a:t>
            </a:r>
            <a:r>
              <a:rPr lang="ru-RU" dirty="0" smtClean="0"/>
              <a:t> </a:t>
            </a:r>
            <a:r>
              <a:rPr lang="en-US" dirty="0" smtClean="0"/>
              <a:t>301</a:t>
            </a:r>
            <a:r>
              <a:rPr lang="ru-RU" dirty="0" smtClean="0"/>
              <a:t> с предустановленными коллекциями произведений и </a:t>
            </a:r>
            <a:r>
              <a:rPr lang="en-US" dirty="0" err="1" smtClean="0"/>
              <a:t>iPad</a:t>
            </a:r>
            <a:r>
              <a:rPr lang="ru-RU" dirty="0" smtClean="0"/>
              <a:t>, которые выдавались на дом читателям </a:t>
            </a:r>
            <a:r>
              <a:rPr lang="ru-RU" dirty="0" err="1" smtClean="0"/>
              <a:t>фокус-группы</a:t>
            </a:r>
            <a:r>
              <a:rPr lang="ru-RU" dirty="0" smtClean="0"/>
              <a:t> и использовались в читальном зале.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/>
          <a:lstStyle/>
          <a:p>
            <a:pPr eaLnBrk="1" hangingPunct="1"/>
            <a:r>
              <a:rPr lang="ru-RU" dirty="0" smtClean="0"/>
              <a:t>«Результаты» апробации (</a:t>
            </a:r>
            <a:r>
              <a:rPr lang="en-US" dirty="0" smtClean="0"/>
              <a:t>I</a:t>
            </a:r>
            <a:r>
              <a:rPr lang="ru-RU" dirty="0" smtClean="0"/>
              <a:t>):</a:t>
            </a:r>
          </a:p>
        </p:txBody>
      </p:sp>
      <p:sp>
        <p:nvSpPr>
          <p:cNvPr id="399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3000" dirty="0" err="1" smtClean="0"/>
              <a:t>Букридеры</a:t>
            </a:r>
            <a:r>
              <a:rPr lang="ru-RU" sz="3000" dirty="0" smtClean="0"/>
              <a:t> наиболее удобны при чтении дома или в транспорте, но не в библиотеке.</a:t>
            </a:r>
          </a:p>
          <a:p>
            <a:pPr eaLnBrk="1" hangingPunct="1">
              <a:lnSpc>
                <a:spcPct val="80000"/>
              </a:lnSpc>
            </a:pPr>
            <a:r>
              <a:rPr lang="ru-RU" sz="3000" dirty="0" smtClean="0"/>
              <a:t>При размещении на устройстве большого числа изданий мешает отсутствие поисковой системы.</a:t>
            </a:r>
          </a:p>
          <a:p>
            <a:pPr eaLnBrk="1" hangingPunct="1">
              <a:lnSpc>
                <a:spcPct val="60000"/>
              </a:lnSpc>
            </a:pPr>
            <a:r>
              <a:rPr lang="ru-RU" sz="3000" dirty="0" smtClean="0"/>
              <a:t>Неудобно читать газеты, материалы в которых располагаются колонками, в том числе, и неправильной формы.</a:t>
            </a:r>
          </a:p>
          <a:p>
            <a:pPr eaLnBrk="1" hangingPunct="1">
              <a:lnSpc>
                <a:spcPct val="80000"/>
              </a:lnSpc>
            </a:pPr>
            <a:r>
              <a:rPr lang="ru-RU" sz="3000" dirty="0" smtClean="0"/>
              <a:t>Документы в старой русской орфографии (яти, </a:t>
            </a:r>
            <a:r>
              <a:rPr lang="ru-RU" sz="3000" dirty="0" err="1" smtClean="0"/>
              <a:t>феты</a:t>
            </a:r>
            <a:r>
              <a:rPr lang="ru-RU" sz="3000" dirty="0" smtClean="0"/>
              <a:t> и пр.) часто не читаются на </a:t>
            </a:r>
            <a:r>
              <a:rPr lang="ru-RU" sz="3000" dirty="0" err="1" smtClean="0"/>
              <a:t>букридерах</a:t>
            </a:r>
            <a:r>
              <a:rPr lang="ru-RU" sz="30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endParaRPr lang="ru-RU" sz="27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/>
          <a:lstStyle/>
          <a:p>
            <a:pPr eaLnBrk="1" hangingPunct="1"/>
            <a:r>
              <a:rPr lang="ru-RU" dirty="0" smtClean="0"/>
              <a:t>«Результаты» апробации (</a:t>
            </a:r>
            <a:r>
              <a:rPr lang="en-US" dirty="0" smtClean="0"/>
              <a:t>II</a:t>
            </a:r>
            <a:r>
              <a:rPr lang="ru-RU" dirty="0" smtClean="0"/>
              <a:t>):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24350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000" dirty="0" smtClean="0"/>
              <a:t>В соответствии с правовыми ограничениями выдача </a:t>
            </a:r>
            <a:r>
              <a:rPr lang="ru-RU" sz="3000" dirty="0" err="1" smtClean="0"/>
              <a:t>букридеров</a:t>
            </a:r>
            <a:r>
              <a:rPr lang="ru-RU" sz="3000" dirty="0" smtClean="0"/>
              <a:t> на дом возможна только с загрузкой на них произведений, находящихся в общественном достоянии.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sz="3000" dirty="0" smtClean="0"/>
              <a:t>Сами устройства довольно хрупкие и требуют бережного обращения, которое, в случае выдачи устройств через абонемент, готовы гарантировать не все читатели. 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3000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sz="3000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/>
          <a:lstStyle/>
          <a:p>
            <a:pPr eaLnBrk="1" hangingPunct="1"/>
            <a:r>
              <a:rPr lang="ru-RU" dirty="0" smtClean="0"/>
              <a:t>Выводы апробации:</a:t>
            </a:r>
          </a:p>
        </p:txBody>
      </p:sp>
      <p:sp>
        <p:nvSpPr>
          <p:cNvPr id="41987" name="Содержимое 2"/>
          <p:cNvSpPr>
            <a:spLocks noGrp="1"/>
          </p:cNvSpPr>
          <p:nvPr>
            <p:ph idx="1"/>
          </p:nvPr>
        </p:nvSpPr>
        <p:spPr>
          <a:xfrm>
            <a:off x="500034" y="2000240"/>
            <a:ext cx="8229600" cy="4324350"/>
          </a:xfrm>
        </p:spPr>
        <p:txBody>
          <a:bodyPr/>
          <a:lstStyle/>
          <a:p>
            <a:pPr eaLnBrk="1" hangingPunct="1"/>
            <a:r>
              <a:rPr lang="ru-RU" dirty="0" smtClean="0"/>
              <a:t>Использование </a:t>
            </a:r>
            <a:r>
              <a:rPr lang="ru-RU" dirty="0" err="1" smtClean="0"/>
              <a:t>букридеров</a:t>
            </a:r>
            <a:r>
              <a:rPr lang="ru-RU" dirty="0" smtClean="0"/>
              <a:t> в библиотеках нерационально.</a:t>
            </a:r>
          </a:p>
          <a:p>
            <a:pPr eaLnBrk="1" hangingPunct="1"/>
            <a:r>
              <a:rPr lang="ru-RU" dirty="0" smtClean="0"/>
              <a:t>Их применение не в состоянии привлечь широкие массы читателей и в тоже время сулит библиотекам новые проблемы (сложность возврата выданных через абонемент дорогостоящих устройств, контроль их исправности при возврате, ремонт и т.п.).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2643182"/>
            <a:ext cx="7778777" cy="2233618"/>
          </a:xfrm>
        </p:spPr>
        <p:txBody>
          <a:bodyPr/>
          <a:lstStyle/>
          <a:p>
            <a:r>
              <a:rPr lang="ru-RU" sz="4800" dirty="0" smtClean="0"/>
              <a:t>Электронные книги в библиотеках России: современное состояние</a:t>
            </a:r>
            <a:endParaRPr lang="ru-RU" sz="4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Федеральный законодательный «фон»: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324350"/>
          </a:xfrm>
        </p:spPr>
        <p:txBody>
          <a:bodyPr>
            <a:normAutofit fontScale="47500" lnSpcReduction="20000"/>
          </a:bodyPr>
          <a:lstStyle/>
          <a:p>
            <a:r>
              <a:rPr lang="ru-RU" sz="4000" dirty="0" smtClean="0"/>
              <a:t>Гражданский Кодекс РФ прямо запрещает библиотекам осуществлять выдачу электронных изданий за пределы своих стен:</a:t>
            </a:r>
          </a:p>
          <a:p>
            <a:pPr marL="109537" indent="0">
              <a:buNone/>
            </a:pPr>
            <a:endParaRPr lang="ru-RU" sz="4000" dirty="0" smtClean="0"/>
          </a:p>
          <a:p>
            <a:pPr marL="109537" indent="0" algn="just">
              <a:buNone/>
            </a:pPr>
            <a:r>
              <a:rPr lang="ru-RU" sz="3800" dirty="0" smtClean="0"/>
              <a:t>«</a:t>
            </a:r>
            <a:r>
              <a:rPr lang="ru-RU" sz="3800" dirty="0"/>
              <a:t>Общедоступные библиотеки, а также архивы, доступ к архивным документам которых не ограничен, при условии отсутствия цели извлечения прибыли вправе без согласия автора или иного правообладателя и без выплаты вознаграждения предоставлять во временное безвозмездное пользование (в том числе в порядке взаимного использования библиотечных ресурсов) оригиналы или экземпляры произведений, правомерно введенные в гражданский оборот. </a:t>
            </a:r>
            <a:endParaRPr lang="ru-RU" sz="3800" dirty="0" smtClean="0"/>
          </a:p>
          <a:p>
            <a:pPr marL="109537" indent="0" algn="just">
              <a:buNone/>
            </a:pPr>
            <a:endParaRPr lang="ru-RU" sz="3800" dirty="0" smtClean="0"/>
          </a:p>
          <a:p>
            <a:pPr marL="109537" indent="0" algn="just">
              <a:buNone/>
            </a:pPr>
            <a:r>
              <a:rPr lang="ru-RU" sz="3800" dirty="0" smtClean="0"/>
              <a:t>При </a:t>
            </a:r>
            <a:r>
              <a:rPr lang="ru-RU" sz="3800" dirty="0"/>
              <a:t>этом экземпляры произведений в электронной форме могут предоставляться во временное безвозмездное пользование </a:t>
            </a:r>
            <a:r>
              <a:rPr lang="ru-RU" sz="3800" b="1" dirty="0"/>
              <a:t>только в помещении библиотеки или архива при условии исключения возможности дальнейшего создания копий произведений в электронной </a:t>
            </a:r>
            <a:r>
              <a:rPr lang="ru-RU" sz="3800" b="1" dirty="0" smtClean="0"/>
              <a:t>форме</a:t>
            </a:r>
            <a:r>
              <a:rPr lang="ru-RU" sz="3800" dirty="0" smtClean="0"/>
              <a:t>».</a:t>
            </a:r>
          </a:p>
          <a:p>
            <a:pPr marL="109537" indent="0" algn="just">
              <a:buNone/>
            </a:pPr>
            <a:r>
              <a:rPr lang="ru-RU" sz="3800" dirty="0"/>
              <a:t/>
            </a:r>
            <a:br>
              <a:rPr lang="ru-RU" sz="3800" dirty="0"/>
            </a:br>
            <a:r>
              <a:rPr lang="ru-RU" sz="3800" dirty="0" smtClean="0"/>
              <a:t>	(</a:t>
            </a:r>
            <a:r>
              <a:rPr lang="ru-RU" sz="3800" dirty="0" smtClean="0">
                <a:hlinkClick r:id="rId2"/>
              </a:rPr>
              <a:t>Параграф 1, Статья 1275, Часть 4, ГК РФ</a:t>
            </a:r>
            <a:r>
              <a:rPr lang="ru-RU" sz="3800" dirty="0" smtClean="0"/>
              <a:t>)</a:t>
            </a:r>
            <a:endParaRPr lang="ru-RU" sz="3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643050"/>
            <a:ext cx="8229600" cy="4000528"/>
          </a:xfrm>
        </p:spPr>
        <p:txBody>
          <a:bodyPr/>
          <a:lstStyle/>
          <a:p>
            <a:pPr algn="ctr"/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нельзя, но очень хочется, то можно!</a:t>
            </a:r>
            <a:r>
              <a:rPr lang="ru-RU" sz="4800" b="1" dirty="0" smtClean="0"/>
              <a:t>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i="1" dirty="0" smtClean="0"/>
              <a:t>(Народная мудрость)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/>
          <a:lstStyle/>
          <a:p>
            <a:r>
              <a:rPr lang="ru-RU" dirty="0" smtClean="0"/>
              <a:t>Решение – в создании «электронных коллекторов»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32435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Посредником для библиотек выступают </a:t>
            </a:r>
            <a:r>
              <a:rPr lang="ru-RU" b="1" dirty="0" smtClean="0"/>
              <a:t>электронные коллекторы</a:t>
            </a:r>
            <a:r>
              <a:rPr lang="ru-RU" dirty="0" smtClean="0"/>
              <a:t>, берущие на себя все работы по решению правовых и технических вопросов.</a:t>
            </a:r>
          </a:p>
          <a:p>
            <a:r>
              <a:rPr lang="ru-RU" dirty="0" smtClean="0"/>
              <a:t>Наличие коллектора сводит участие библиотек  по большей части к оплате стоимости затребованной литературы. Электронный фонд находится в аренде библиотеки, но физически расположен за её пределами. Закон таким образом не нарушается.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ЛитРес – первый российский электронный коллектор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конце 2012 года компания ЛитРес запустила специализированный библиотечный продукт «Библиотека ЛитРес» (</a:t>
            </a:r>
            <a:r>
              <a:rPr lang="ru-RU" dirty="0" smtClean="0">
                <a:hlinkClick r:id="rId2"/>
              </a:rPr>
              <a:t>http://biblio.litres.ru</a:t>
            </a:r>
            <a:r>
              <a:rPr lang="ru-RU" dirty="0" smtClean="0"/>
              <a:t>), являющийся</a:t>
            </a:r>
            <a:r>
              <a:rPr lang="en-US" dirty="0" smtClean="0"/>
              <a:t> </a:t>
            </a:r>
            <a:r>
              <a:rPr lang="ru-RU" dirty="0" smtClean="0"/>
              <a:t>прообразом классического электронного коллектора западного образца</a:t>
            </a:r>
            <a:r>
              <a:rPr lang="en-US" dirty="0" smtClean="0"/>
              <a:t> (</a:t>
            </a:r>
            <a:r>
              <a:rPr lang="ru-RU" dirty="0" smtClean="0"/>
              <a:t>примеры: </a:t>
            </a:r>
            <a:r>
              <a:rPr lang="en-US" dirty="0" smtClean="0">
                <a:hlinkClick r:id="rId3"/>
              </a:rPr>
              <a:t>OverDrive</a:t>
            </a:r>
            <a:r>
              <a:rPr lang="en-US" dirty="0" smtClean="0"/>
              <a:t> –  </a:t>
            </a:r>
            <a:r>
              <a:rPr lang="ru-RU" dirty="0" smtClean="0"/>
              <a:t>США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en-US" dirty="0" smtClean="0">
                <a:hlinkClick r:id="rId4"/>
              </a:rPr>
              <a:t>Onleihe</a:t>
            </a:r>
            <a:r>
              <a:rPr lang="en-US" dirty="0" smtClean="0"/>
              <a:t> – </a:t>
            </a:r>
            <a:r>
              <a:rPr lang="ru-RU" dirty="0" smtClean="0"/>
              <a:t>Германия, </a:t>
            </a:r>
            <a:r>
              <a:rPr lang="en-US" dirty="0" smtClean="0">
                <a:hlinkClick r:id="rId5"/>
              </a:rPr>
              <a:t>NumiLog</a:t>
            </a:r>
            <a:r>
              <a:rPr lang="en-US" dirty="0" smtClean="0"/>
              <a:t> – </a:t>
            </a:r>
            <a:r>
              <a:rPr lang="ru-RU" dirty="0" smtClean="0"/>
              <a:t>Франция, </a:t>
            </a:r>
            <a:r>
              <a:rPr lang="en-US" dirty="0" smtClean="0">
                <a:hlinkClick r:id="rId6"/>
              </a:rPr>
              <a:t>eReolen</a:t>
            </a:r>
            <a:r>
              <a:rPr lang="en-US" dirty="0" smtClean="0"/>
              <a:t> – </a:t>
            </a:r>
            <a:r>
              <a:rPr lang="ru-RU" dirty="0" smtClean="0"/>
              <a:t>Дания</a:t>
            </a:r>
            <a:r>
              <a:rPr lang="en-US" dirty="0" smtClean="0"/>
              <a:t>)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Библиотека ЛитРес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42910" y="2714620"/>
            <a:ext cx="7778777" cy="2233618"/>
          </a:xfrm>
        </p:spPr>
        <p:txBody>
          <a:bodyPr/>
          <a:lstStyle/>
          <a:p>
            <a:r>
              <a:rPr lang="ru-RU" sz="4800" dirty="0" smtClean="0"/>
              <a:t>Электронное книгоиздание в России: середина 1990-х – 2014 гг.</a:t>
            </a:r>
            <a:endParaRPr lang="ru-RU" sz="4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ru-RU" dirty="0" smtClean="0"/>
              <a:t>Техническая реализация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32435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Приложение устойчиво работает на устройствах под </a:t>
            </a:r>
            <a:r>
              <a:rPr lang="en-US" dirty="0" err="1" smtClean="0"/>
              <a:t>iOS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dirty="0" smtClean="0"/>
              <a:t>Android</a:t>
            </a:r>
            <a:r>
              <a:rPr lang="ru-RU" dirty="0" smtClean="0"/>
              <a:t>, но крайне редко используется на </a:t>
            </a:r>
            <a:r>
              <a:rPr lang="ru-RU" dirty="0" err="1" smtClean="0"/>
              <a:t>букридерах</a:t>
            </a:r>
            <a:r>
              <a:rPr lang="ru-RU" dirty="0" smtClean="0"/>
              <a:t> из-за невозможности контроля времени пользования.</a:t>
            </a:r>
          </a:p>
          <a:p>
            <a:r>
              <a:rPr lang="ru-RU" dirty="0" smtClean="0"/>
              <a:t>Плеер ЛитРес не уступает стандартным возможностям аналогичных продуктов.</a:t>
            </a:r>
            <a:endParaRPr lang="en-US" dirty="0" smtClean="0"/>
          </a:p>
          <a:p>
            <a:r>
              <a:rPr lang="ru-RU" dirty="0" smtClean="0"/>
              <a:t>После скачивания источника с ним можно работать </a:t>
            </a:r>
            <a:r>
              <a:rPr lang="en-US" dirty="0" smtClean="0"/>
              <a:t>off-line</a:t>
            </a:r>
            <a:r>
              <a:rPr lang="ru-RU" dirty="0" smtClean="0"/>
              <a:t> до истечения срока выдачи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Имеется опция «Самообслуживание», позволяющая читателям получать книги без санкции библиотекаря.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«Библиотеки ЛитРес» для библиотек: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Основная услуга реализуется полностью в онлайновом режиме. Это шанс для библиотек «вернуться в игру» на рынке информационных услуг в цифровой среде.</a:t>
            </a:r>
          </a:p>
          <a:p>
            <a:r>
              <a:rPr lang="ru-RU" dirty="0" smtClean="0"/>
              <a:t>Впервые за последние десятилетия, появилась возможность обеспечивать читателей новейшими изданиями, которые в печатном виде поступят в фонд в лучшем случае с полугодовым опозданием.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Использование </a:t>
            </a:r>
            <a:r>
              <a:rPr lang="ru-RU" dirty="0" err="1" smtClean="0"/>
              <a:t>ЛитРес</a:t>
            </a:r>
            <a:r>
              <a:rPr lang="ru-RU" dirty="0" smtClean="0"/>
              <a:t> в </a:t>
            </a:r>
            <a:r>
              <a:rPr lang="ru-RU" dirty="0" smtClean="0"/>
              <a:t>библиотеках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3 марта 2015 </a:t>
            </a:r>
            <a:r>
              <a:rPr lang="ru-RU" dirty="0" smtClean="0"/>
              <a:t>года с «Библиотекой ЛитРес» </a:t>
            </a:r>
            <a:r>
              <a:rPr lang="ru-RU" dirty="0" smtClean="0"/>
              <a:t>в промышленном режиме </a:t>
            </a:r>
            <a:r>
              <a:rPr lang="ru-RU" dirty="0" smtClean="0"/>
              <a:t>работали </a:t>
            </a:r>
            <a:r>
              <a:rPr lang="ru-RU" dirty="0"/>
              <a:t>139 </a:t>
            </a:r>
            <a:r>
              <a:rPr lang="ru-RU" dirty="0" smtClean="0"/>
              <a:t>библиотек России и еще </a:t>
            </a:r>
            <a:r>
              <a:rPr lang="ru-RU" dirty="0"/>
              <a:t>506 </a:t>
            </a:r>
            <a:r>
              <a:rPr lang="ru-RU" dirty="0" smtClean="0"/>
              <a:t>библиотек осуществляли её тестирование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Общий </a:t>
            </a:r>
            <a:r>
              <a:rPr lang="ru-RU" dirty="0"/>
              <a:t>фонд книг, </a:t>
            </a:r>
            <a:r>
              <a:rPr lang="ru-RU" dirty="0" smtClean="0"/>
              <a:t>затребованных </a:t>
            </a:r>
            <a:r>
              <a:rPr lang="ru-RU" dirty="0"/>
              <a:t>библиотеки по заявкам читателей - 107 905 экземпляров. </a:t>
            </a:r>
            <a:r>
              <a:rPr lang="ru-RU" smtClean="0"/>
              <a:t>На </a:t>
            </a:r>
            <a:r>
              <a:rPr lang="ru-RU"/>
              <a:t>3 марта 2015 года</a:t>
            </a:r>
            <a:r>
              <a:rPr lang="ru-RU" smtClean="0"/>
              <a:t> </a:t>
            </a:r>
            <a:r>
              <a:rPr lang="ru-RU" dirty="0"/>
              <a:t>на руках у читателей 5 624 электронных </a:t>
            </a:r>
            <a:r>
              <a:rPr lang="ru-RU"/>
              <a:t>книги</a:t>
            </a:r>
            <a:r>
              <a:rPr lang="ru-RU" smtClean="0"/>
              <a:t>. 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Выявленные проблемы: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Главным препятствием реализации проекта является персонал библиотек. Библиотекари: </a:t>
            </a:r>
          </a:p>
          <a:p>
            <a:pPr lvl="1"/>
            <a:r>
              <a:rPr lang="ru-RU" dirty="0" smtClean="0"/>
              <a:t>не понимают значения и не воспринимают сервис в качестве инструмента сохранения роли библиотек в  цифровом мире;</a:t>
            </a:r>
          </a:p>
          <a:p>
            <a:pPr lvl="1"/>
            <a:r>
              <a:rPr lang="ru-RU" dirty="0" smtClean="0"/>
              <a:t>не умеют технически работать с проектом.</a:t>
            </a:r>
          </a:p>
          <a:p>
            <a:r>
              <a:rPr lang="ru-RU" dirty="0" smtClean="0"/>
              <a:t>Продвижение услуги  - отдельная задача.</a:t>
            </a:r>
            <a:r>
              <a:rPr lang="en-US" dirty="0" smtClean="0"/>
              <a:t> </a:t>
            </a:r>
            <a:r>
              <a:rPr lang="ru-RU" dirty="0" smtClean="0"/>
              <a:t>ЛитРес пренебрег этой частью, в результате чего далеко не во всех библиотеках проект перешел из стадии эксперимента в фазу промышленной эксплуатации.</a:t>
            </a:r>
          </a:p>
          <a:p>
            <a:r>
              <a:rPr lang="ru-RU" dirty="0" smtClean="0"/>
              <a:t>Не отрегулирована схема и условия оплаты сервиса. Существующая схема предполагает, что издания берутся во временную аренду, а не остаются в «фонде» библиотеки навсегда.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Предложенный сервис «электронной книговыдачи» жизненно необходим библиотекам, однако большинство библиотекарей этого пока не осознают.</a:t>
            </a:r>
          </a:p>
          <a:p>
            <a:r>
              <a:rPr lang="ru-RU" dirty="0" smtClean="0"/>
              <a:t>Необходимо тщательно готовить персонал и совместно с электронными коллекторами выработать стандартную стратегию продвижения новой услуги.</a:t>
            </a:r>
          </a:p>
          <a:p>
            <a:r>
              <a:rPr lang="ru-RU" dirty="0" smtClean="0"/>
              <a:t>Основным в настоящее время является  урегулирование схемы оплаты и вопрос владения электронными изданиями.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2857496"/>
            <a:ext cx="7778777" cy="2233618"/>
          </a:xfrm>
        </p:spPr>
        <p:txBody>
          <a:bodyPr/>
          <a:lstStyle/>
          <a:p>
            <a:r>
              <a:rPr lang="ru-RU" sz="4800" dirty="0" smtClean="0"/>
              <a:t>Электронные книги в библиотеках России: перспективы</a:t>
            </a:r>
            <a:endParaRPr lang="ru-RU" sz="4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357188"/>
            <a:ext cx="7858125" cy="928687"/>
          </a:xfrm>
        </p:spPr>
        <p:txBody>
          <a:bodyPr/>
          <a:lstStyle/>
          <a:p>
            <a:pPr>
              <a:defRPr/>
            </a:pPr>
            <a:r>
              <a:rPr lang="ru-RU" sz="3200" dirty="0" smtClean="0"/>
              <a:t>Читатель цифровой эпохи</a:t>
            </a:r>
            <a:endParaRPr lang="ru-RU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143372" y="1714500"/>
            <a:ext cx="4786346" cy="4143392"/>
          </a:xfrm>
        </p:spPr>
        <p:txBody>
          <a:bodyPr>
            <a:noAutofit/>
          </a:bodyPr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ru-RU" sz="2200" dirty="0" smtClean="0"/>
              <a:t>Пользователь, оснащенный индивидуальным устройством для мобильного доступа ко всему разнообразию </a:t>
            </a:r>
            <a:r>
              <a:rPr lang="ru-RU" sz="2200" dirty="0"/>
              <a:t> </a:t>
            </a:r>
            <a:r>
              <a:rPr lang="ru-RU" sz="2200" dirty="0" smtClean="0"/>
              <a:t>цифровых информационных ресурсов.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ru-RU" sz="2200" dirty="0" smtClean="0"/>
              <a:t>Единственная проблема для него – получение бесплатного доступа к закрытой (платной) части контентного наполнения Сети. </a:t>
            </a:r>
            <a:endParaRPr lang="ru-RU" sz="2200" dirty="0"/>
          </a:p>
        </p:txBody>
      </p:sp>
      <p:pic>
        <p:nvPicPr>
          <p:cNvPr id="10245" name="Picture 5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/>
          <a:srcRect l="17795" t="19162" r="42847" b="10438"/>
          <a:stretch>
            <a:fillRect/>
          </a:stretch>
        </p:blipFill>
        <p:spPr bwMode="auto">
          <a:xfrm>
            <a:off x="500034" y="1785926"/>
            <a:ext cx="3500462" cy="378621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/>
          <a:lstStyle/>
          <a:p>
            <a:r>
              <a:rPr lang="ru-RU" dirty="0" smtClean="0"/>
              <a:t>Предпосылки развития электронной книговыдачи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32435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Во владении потенциальных читателей находится  достаточное количество устройств для чтения. </a:t>
            </a:r>
          </a:p>
          <a:p>
            <a:r>
              <a:rPr lang="ru-RU" dirty="0" smtClean="0"/>
              <a:t>Появились достаточно мощные книжные </a:t>
            </a:r>
            <a:r>
              <a:rPr lang="ru-RU" dirty="0" err="1" smtClean="0"/>
              <a:t>интернет-магазины</a:t>
            </a:r>
            <a:r>
              <a:rPr lang="ru-RU" dirty="0" smtClean="0"/>
              <a:t>, ищущие новые рынки сбыта.</a:t>
            </a:r>
          </a:p>
          <a:p>
            <a:r>
              <a:rPr lang="ru-RU" dirty="0" smtClean="0"/>
              <a:t>Усиливается законодательное давление на пиратские ресурсы,  ранее удовлетворявшие спрос на электронные издания.</a:t>
            </a:r>
          </a:p>
          <a:p>
            <a:r>
              <a:rPr lang="ru-RU" dirty="0" smtClean="0"/>
              <a:t>Для библиотек отказ от электронной книговыдачи в эпоху цифровых коммуникаций равносилен потере самоидентификации и перепрофилированию в </a:t>
            </a:r>
            <a:r>
              <a:rPr lang="ru-RU" dirty="0" err="1" smtClean="0"/>
              <a:t>досугово-развлекательные</a:t>
            </a:r>
            <a:r>
              <a:rPr lang="ru-RU" dirty="0" smtClean="0"/>
              <a:t> учреждения.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85750" y="500063"/>
            <a:ext cx="8686800" cy="10001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Статистика рынка планшетных компьютеров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324350"/>
          </a:xfrm>
        </p:spPr>
        <p:txBody>
          <a:bodyPr>
            <a:normAutofit/>
          </a:bodyPr>
          <a:lstStyle/>
          <a:p>
            <a:r>
              <a:rPr lang="ru-RU" dirty="0"/>
              <a:t>Мировой рынок планшетных компьютеров в 2014 г. вырос на 4,4%  - до 229,6 млн. устройств по сравнению с 2013 г., когда объем рынка составлял 219,9 млн. планшетов (данные </a:t>
            </a:r>
            <a:r>
              <a:rPr lang="ru-RU" dirty="0">
                <a:hlinkClick r:id="rId2"/>
              </a:rPr>
              <a:t>IDC</a:t>
            </a:r>
            <a:r>
              <a:rPr lang="ru-RU" dirty="0"/>
              <a:t>). </a:t>
            </a:r>
          </a:p>
          <a:p>
            <a:r>
              <a:rPr lang="ru-RU" dirty="0" smtClean="0"/>
              <a:t>В </a:t>
            </a:r>
            <a:r>
              <a:rPr lang="ru-RU" dirty="0"/>
              <a:t>2014 г</a:t>
            </a:r>
            <a:r>
              <a:rPr lang="ru-RU" dirty="0" smtClean="0"/>
              <a:t>. на </a:t>
            </a:r>
            <a:r>
              <a:rPr lang="ru-RU" dirty="0"/>
              <a:t>российский рынок было поставлено чуть больше 8 </a:t>
            </a:r>
            <a:r>
              <a:rPr lang="ru-RU" dirty="0" smtClean="0"/>
              <a:t>млн. </a:t>
            </a:r>
            <a:r>
              <a:rPr lang="ru-RU" dirty="0"/>
              <a:t>планшетов на сумму $1,92 </a:t>
            </a:r>
            <a:r>
              <a:rPr lang="ru-RU" dirty="0" smtClean="0"/>
              <a:t>млрд. (</a:t>
            </a:r>
            <a:r>
              <a:rPr lang="ru-RU" dirty="0"/>
              <a:t>данные </a:t>
            </a:r>
            <a:r>
              <a:rPr lang="ru-RU" dirty="0">
                <a:hlinkClick r:id="rId3"/>
              </a:rPr>
              <a:t>IDC</a:t>
            </a:r>
            <a:r>
              <a:rPr lang="ru-RU" dirty="0" smtClean="0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Интернет-проекты</a:t>
            </a:r>
            <a:r>
              <a:rPr lang="ru-RU" dirty="0" smtClean="0"/>
              <a:t> электронных книг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На российском рынке присутствует несколько игроков, ориентированных на продажи частным пользователям: ЛитРес, </a:t>
            </a:r>
            <a:r>
              <a:rPr lang="en-US" dirty="0" err="1" smtClean="0"/>
              <a:t>Bookmate</a:t>
            </a:r>
            <a:r>
              <a:rPr lang="ru-RU" dirty="0" smtClean="0"/>
              <a:t>, Озон, </a:t>
            </a:r>
            <a:r>
              <a:rPr lang="ru-RU" dirty="0" err="1" smtClean="0"/>
              <a:t>Библион</a:t>
            </a:r>
            <a:r>
              <a:rPr lang="ru-RU" dirty="0" smtClean="0"/>
              <a:t> и ожидается приход </a:t>
            </a:r>
            <a:r>
              <a:rPr lang="en-US" dirty="0" smtClean="0"/>
              <a:t>Amazon</a:t>
            </a:r>
            <a:r>
              <a:rPr lang="ru-RU" dirty="0" smtClean="0"/>
              <a:t>.</a:t>
            </a:r>
          </a:p>
          <a:p>
            <a:r>
              <a:rPr lang="ru-RU" dirty="0" smtClean="0"/>
              <a:t>Существует  10 Электронных библиотечных систем (ЭБС), ориентированных на работу с библиотеками вузов. </a:t>
            </a:r>
          </a:p>
          <a:p>
            <a:r>
              <a:rPr lang="ru-RU" dirty="0" smtClean="0"/>
              <a:t>И те и другие уже обладают электронным </a:t>
            </a:r>
            <a:r>
              <a:rPr lang="ru-RU" dirty="0" err="1" smtClean="0"/>
              <a:t>контентом</a:t>
            </a:r>
            <a:r>
              <a:rPr lang="ru-RU" dirty="0" smtClean="0"/>
              <a:t> с урегулированными правами и неизбежно придут к идее предложить имеющийся массив библиотекам, которые выступают для них важными рынками сбыта.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472488" cy="11541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Зарождение электронного книгоиздания в России: вторая половина 1990-х годов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/>
            <a:r>
              <a:rPr lang="ru-RU" dirty="0" smtClean="0"/>
              <a:t>При ограниченной </a:t>
            </a:r>
            <a:r>
              <a:rPr lang="ru-RU" dirty="0" err="1" smtClean="0"/>
              <a:t>Интернет-аудитории</a:t>
            </a:r>
            <a:r>
              <a:rPr lang="ru-RU" dirty="0" smtClean="0"/>
              <a:t> и крайне малом распространении  устройств для комфортного чтения текстов, файлы электронных книг служили дополнительной бесплатной рекламой, стимулирующей продажу изданий в бумажном формате. </a:t>
            </a:r>
          </a:p>
          <a:p>
            <a:pPr eaLnBrk="1" hangingPunct="1"/>
            <a:r>
              <a:rPr lang="ru-RU" dirty="0" smtClean="0"/>
              <a:t>Основной формой существования электронных изданий были бесплатные </a:t>
            </a:r>
            <a:r>
              <a:rPr lang="ru-RU" dirty="0" err="1" smtClean="0"/>
              <a:t>Интернет-библиотеки</a:t>
            </a:r>
            <a:r>
              <a:rPr lang="ru-RU" dirty="0" smtClean="0"/>
              <a:t>, которые не подвергались давлению со стороны правообладателей.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/>
          <a:lstStyle/>
          <a:p>
            <a:r>
              <a:rPr lang="ru-RU" dirty="0" smtClean="0"/>
              <a:t>Ужесточение законодательства в области авторских прав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324350"/>
          </a:xfrm>
        </p:spPr>
        <p:txBody>
          <a:bodyPr>
            <a:noAutofit/>
          </a:bodyPr>
          <a:lstStyle/>
          <a:p>
            <a:r>
              <a:rPr lang="ru-RU" sz="2000" dirty="0" smtClean="0"/>
              <a:t>В ноябре 2014 г. утверждены поправки к «антипиратскому закону» - блоку изменений в Гражданском, Гражданско-процессуальном и Административно-процессуальном кодексах РФ и законе «Об информации, информационных технологиях и о защите информации», закрепляющие  порядок ограничения доступа к ресурсам Интернет. Введены «предварительные обеспечительные меры защиты интеллектуальных прав», применяемые судом по заявлению правообладателя до подачи ими искового заявления, выражающиеся в ограничении доступа к информационному ресурсу, неправомерно распространяющему информацию.</a:t>
            </a:r>
          </a:p>
          <a:p>
            <a:r>
              <a:rPr lang="ru-RU" sz="2000" dirty="0" smtClean="0"/>
              <a:t>В соответствии с поправками с 1 мая 2015 г. данный «закон» будет применяться в отношении </a:t>
            </a:r>
            <a:r>
              <a:rPr lang="ru-RU" sz="2000" b="1" dirty="0" smtClean="0"/>
              <a:t>электронных книг</a:t>
            </a:r>
            <a:r>
              <a:rPr lang="ru-RU" sz="2000" dirty="0" smtClean="0"/>
              <a:t>, </a:t>
            </a:r>
            <a:r>
              <a:rPr lang="ru-RU" sz="2000" dirty="0" err="1" smtClean="0"/>
              <a:t>музыккальных</a:t>
            </a:r>
            <a:r>
              <a:rPr lang="ru-RU" sz="2000" dirty="0" smtClean="0"/>
              <a:t> записей и компьютерных программ.</a:t>
            </a:r>
            <a:endParaRPr lang="ru-RU" sz="20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r>
              <a:rPr lang="ru-RU" dirty="0" smtClean="0"/>
              <a:t>Совместные действия издательств против пиратов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Крупнейшие российские издательства «АСТ» и «</a:t>
            </a:r>
            <a:r>
              <a:rPr lang="ru-RU" dirty="0" err="1" smtClean="0"/>
              <a:t>Эксмо</a:t>
            </a:r>
            <a:r>
              <a:rPr lang="ru-RU" dirty="0" smtClean="0"/>
              <a:t>», не дожидаясь расширения действия «антипиратского закона» на книги, в апреле 2013 г. основали Ассоциацию защиты авторских прав в интернете (АЗАПИ), которая начала судебное преследование пиратских библиотек, включая «</a:t>
            </a:r>
            <a:r>
              <a:rPr lang="ru-RU" dirty="0" err="1" smtClean="0"/>
              <a:t>Флибусту</a:t>
            </a:r>
            <a:r>
              <a:rPr lang="ru-RU" dirty="0" smtClean="0"/>
              <a:t>» и «</a:t>
            </a:r>
            <a:r>
              <a:rPr lang="ru-RU" dirty="0" err="1" smtClean="0"/>
              <a:t>Либрусек</a:t>
            </a:r>
            <a:r>
              <a:rPr lang="ru-RU" dirty="0" smtClean="0"/>
              <a:t>». </a:t>
            </a:r>
          </a:p>
          <a:p>
            <a:r>
              <a:rPr lang="ru-RU" dirty="0" smtClean="0"/>
              <a:t>Суды проходят как в России, так и в Евросоюзе, где к ответственности привлекаются провайдеры, предоставляющие </a:t>
            </a:r>
            <a:r>
              <a:rPr lang="ru-RU" dirty="0" err="1" smtClean="0"/>
              <a:t>хостинг</a:t>
            </a:r>
            <a:r>
              <a:rPr lang="ru-RU" dirty="0" smtClean="0"/>
              <a:t> пиратским сайтам.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AZAPI-2013_report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14281" y="500042"/>
            <a:ext cx="6619371" cy="635795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/>
          <a:lstStyle/>
          <a:p>
            <a:r>
              <a:rPr lang="ru-RU" dirty="0" smtClean="0"/>
              <a:t>Ключевые выводы</a:t>
            </a:r>
            <a:r>
              <a:rPr lang="en-US" dirty="0" smtClean="0"/>
              <a:t> (I)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329642" cy="4714908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ru-RU" dirty="0" smtClean="0"/>
              <a:t>Электронные издания находятся в начале эволюции. В ближайшие годы их ждет преобразование в качественно иные продукты за счет внедрения интерактивных приложений и интеграции с удаленными ресурсами. </a:t>
            </a:r>
            <a:endParaRPr lang="en-US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Arial" charset="0"/>
              <a:buChar char="•"/>
              <a:defRPr/>
            </a:pPr>
            <a:r>
              <a:rPr lang="ru-RU" dirty="0" smtClean="0"/>
              <a:t>Читатели е-изданий получат качественно иные возможности для освоения материала, а сами е-издания составят основу инфраструктуры системы информационных коммуникаций цифровой эпохи.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/>
          <a:lstStyle/>
          <a:p>
            <a:r>
              <a:rPr lang="ru-RU" dirty="0" smtClean="0"/>
              <a:t>Ключевые выводы (</a:t>
            </a:r>
            <a:r>
              <a:rPr lang="en-US" dirty="0" smtClean="0"/>
              <a:t>II</a:t>
            </a:r>
            <a:r>
              <a:rPr lang="ru-RU" dirty="0" smtClean="0"/>
              <a:t>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329642" cy="471490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Будущее российских, как и любых других библиотек, напрямую связано с тем насколько быстро они сумеют превратиться в каналы легального распространения интеллектуальных продуктов, к которым, помимо электронных изданий, относятся фильмы, музыка, компьютерные игры и т.д.</a:t>
            </a:r>
          </a:p>
          <a:p>
            <a:r>
              <a:rPr lang="ru-RU" dirty="0" smtClean="0"/>
              <a:t>Игнорирование удаленной электронной книговыдачи неизбежно приведет к утрате библиотеками их основной функции и перепрофилированию в учреждения с иными задачами или полному исчезновению.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1500" y="1000125"/>
            <a:ext cx="8280400" cy="1376363"/>
          </a:xfrm>
        </p:spPr>
        <p:txBody>
          <a:bodyPr/>
          <a:lstStyle/>
          <a:p>
            <a:pPr eaLnBrk="1" hangingPunct="1"/>
            <a:r>
              <a:rPr lang="ru-RU" sz="4800" smtClean="0">
                <a:solidFill>
                  <a:srgbClr val="00B0F0"/>
                </a:solidFill>
                <a:latin typeface="Verdana" pitchFamily="34" charset="0"/>
              </a:rPr>
              <a:t>Спасибо за внимание!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2938" y="2714625"/>
            <a:ext cx="7993062" cy="3887788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 dirty="0">
                <a:solidFill>
                  <a:srgbClr val="FF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Вадим Степанов</a:t>
            </a:r>
          </a:p>
          <a:p>
            <a:pPr eaLnBrk="1" hangingPunct="1">
              <a:defRPr/>
            </a:pPr>
            <a:endParaRPr lang="ru-RU" b="1" dirty="0"/>
          </a:p>
          <a:p>
            <a:pPr eaLnBrk="1" hangingPunct="1">
              <a:defRPr/>
            </a:pPr>
            <a:r>
              <a:rPr lang="ru-RU" sz="3200" dirty="0">
                <a:hlinkClick r:id="rId3"/>
              </a:rPr>
              <a:t>http://www.</a:t>
            </a:r>
            <a:r>
              <a:rPr lang="en-US" sz="3200" dirty="0">
                <a:hlinkClick r:id="rId3"/>
              </a:rPr>
              <a:t>vadimstepanov</a:t>
            </a:r>
            <a:r>
              <a:rPr lang="ru-RU" sz="3200" dirty="0">
                <a:hlinkClick r:id="rId3"/>
              </a:rPr>
              <a:t>.</a:t>
            </a:r>
            <a:r>
              <a:rPr lang="ru-RU" sz="3200" dirty="0" err="1">
                <a:hlinkClick r:id="rId3"/>
              </a:rPr>
              <a:t>ru</a:t>
            </a:r>
            <a:endParaRPr lang="en-US" sz="3200" dirty="0"/>
          </a:p>
          <a:p>
            <a:pPr eaLnBrk="1" hangingPunct="1">
              <a:defRPr/>
            </a:pPr>
            <a:r>
              <a:rPr lang="en-US" sz="3200" dirty="0">
                <a:hlinkClick r:id="rId4"/>
              </a:rPr>
              <a:t>stepanov@vadimstepanov</a:t>
            </a:r>
            <a:r>
              <a:rPr lang="ru-RU" sz="3200" dirty="0">
                <a:hlinkClick r:id="rId4"/>
              </a:rPr>
              <a:t>.</a:t>
            </a:r>
            <a:r>
              <a:rPr lang="ru-RU" sz="3200" dirty="0" err="1">
                <a:hlinkClick r:id="rId4"/>
              </a:rPr>
              <a:t>ru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066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Активное развитие электронного книгоиздания: первое десятилетие 2000-х гг.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ru-RU" dirty="0" smtClean="0"/>
              <a:t>Рост числа пользователей Интернет, повышение потребительских свойств устройств для чтения и распространение формата </a:t>
            </a:r>
            <a:r>
              <a:rPr lang="en-US" dirty="0" smtClean="0"/>
              <a:t>PDF</a:t>
            </a:r>
            <a:r>
              <a:rPr lang="ru-RU" dirty="0" smtClean="0"/>
              <a:t> делают электронные тексты сопоставимыми по качеству с печатными.</a:t>
            </a:r>
          </a:p>
          <a:p>
            <a:pPr eaLnBrk="1" hangingPunct="1"/>
            <a:r>
              <a:rPr lang="ru-RU" dirty="0" smtClean="0"/>
              <a:t>С этого времени электронные версии уже не столько привлекают новых покупателей бумажных книг, сколько лишают издателей все более значительной доли прибыли, поскольку читатели предпочитают читать полученные из Сети бесплатные электронные издания.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Расцвет электронного книгоиздания:  2010 –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3243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dirty="0" smtClean="0"/>
              <a:t>За счет широкого распространения устройств для комфортного чтения и новых форматов электронные издания вытесняют с основного книжного рынка печатную продукцию как устаревший продукт, не отвечающий новым требованиям.</a:t>
            </a:r>
          </a:p>
          <a:p>
            <a:pPr eaLnBrk="1" hangingPunct="1">
              <a:lnSpc>
                <a:spcPct val="90000"/>
              </a:lnSpc>
            </a:pPr>
            <a:r>
              <a:rPr lang="ru-RU" dirty="0" smtClean="0"/>
              <a:t>Процесс вытеснения будет нарастает и углубляется по мере улучшения потребительских свойств электронных изданий и насыщения российского рынка устройствами для чтения.</a:t>
            </a:r>
          </a:p>
          <a:p>
            <a:pPr eaLnBrk="1" hangingPunct="1">
              <a:lnSpc>
                <a:spcPct val="90000"/>
              </a:lnSpc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/>
          <a:lstStyle/>
          <a:p>
            <a:r>
              <a:rPr lang="ru-RU" dirty="0" smtClean="0"/>
              <a:t>Статистика российского рынка электронных изданий: итоги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32435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2013 году рынок электронных книг в России </a:t>
            </a:r>
            <a:r>
              <a:rPr lang="ru-RU" b="1" dirty="0"/>
              <a:t>вырос в шесть раз </a:t>
            </a:r>
            <a:r>
              <a:rPr lang="ru-RU" dirty="0" smtClean="0"/>
              <a:t>по сравнению </a:t>
            </a:r>
            <a:r>
              <a:rPr lang="ru-RU" dirty="0"/>
              <a:t>с 2010 годом </a:t>
            </a:r>
            <a:r>
              <a:rPr lang="ru-RU" dirty="0" smtClean="0"/>
              <a:t>и составил порядка 390-400 </a:t>
            </a:r>
            <a:r>
              <a:rPr lang="ru-RU" dirty="0"/>
              <a:t>миллионов рублей. Доля России в мировом рынке электронных книг </a:t>
            </a:r>
            <a:r>
              <a:rPr lang="ru-RU" dirty="0" smtClean="0"/>
              <a:t>пока составляет всего 0,1</a:t>
            </a:r>
            <a:r>
              <a:rPr lang="ru-RU" dirty="0"/>
              <a:t>% (для сравнения, США — около 26</a:t>
            </a:r>
            <a:r>
              <a:rPr lang="ru-RU" dirty="0" smtClean="0"/>
              <a:t>%) </a:t>
            </a:r>
            <a:r>
              <a:rPr lang="en-US" dirty="0"/>
              <a:t>(</a:t>
            </a:r>
            <a:r>
              <a:rPr lang="ru-RU" dirty="0"/>
              <a:t>данные </a:t>
            </a:r>
            <a:r>
              <a:rPr lang="ru-RU" dirty="0">
                <a:hlinkClick r:id="rId3"/>
              </a:rPr>
              <a:t>J’son &amp; </a:t>
            </a:r>
            <a:r>
              <a:rPr lang="ru-RU" dirty="0" err="1">
                <a:hlinkClick r:id="rId3"/>
              </a:rPr>
              <a:t>Partners</a:t>
            </a:r>
            <a:r>
              <a:rPr lang="ru-RU" dirty="0">
                <a:hlinkClick r:id="rId3"/>
              </a:rPr>
              <a:t> </a:t>
            </a:r>
            <a:r>
              <a:rPr lang="ru-RU" dirty="0" err="1">
                <a:hlinkClick r:id="rId3"/>
              </a:rPr>
              <a:t>Consulting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 smtClean="0"/>
              <a:t>В 2014 г. российский рынок электронных книг достиг рубежа 950 млн. руб., что почти в 2 раза превышает показатель 2013 года, составивший </a:t>
            </a:r>
            <a:r>
              <a:rPr lang="ru-RU" dirty="0"/>
              <a:t>500 </a:t>
            </a:r>
            <a:r>
              <a:rPr lang="ru-RU" dirty="0" smtClean="0"/>
              <a:t>млн</a:t>
            </a:r>
            <a:r>
              <a:rPr lang="ru-RU" dirty="0"/>
              <a:t>. руб</a:t>
            </a:r>
            <a:r>
              <a:rPr lang="ru-RU" dirty="0" smtClean="0"/>
              <a:t>. (данные </a:t>
            </a:r>
            <a:r>
              <a:rPr lang="en-US" dirty="0" smtClean="0">
                <a:hlinkClick r:id="rId4"/>
              </a:rPr>
              <a:t>Pro-Books</a:t>
            </a:r>
            <a:r>
              <a:rPr lang="ru-RU" dirty="0" smtClean="0"/>
              <a:t>)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66800"/>
          </a:xfrm>
        </p:spPr>
        <p:txBody>
          <a:bodyPr/>
          <a:lstStyle/>
          <a:p>
            <a:r>
              <a:rPr lang="ru-RU" dirty="0" smtClean="0"/>
              <a:t>Статистика российского рынка электронных изданий: прогнозы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2015 ожидается рост объема российского рынка электронных книг на 70-100%.  (данные «</a:t>
            </a:r>
            <a:r>
              <a:rPr lang="ru-RU" dirty="0">
                <a:hlinkClick r:id="rId2"/>
              </a:rPr>
              <a:t>ЛитРес</a:t>
            </a:r>
            <a:r>
              <a:rPr lang="ru-RU" dirty="0"/>
              <a:t>»).</a:t>
            </a:r>
          </a:p>
          <a:p>
            <a:r>
              <a:rPr lang="ru-RU" dirty="0"/>
              <a:t>К 2016 г. предполагается увеличение доли приобретений </a:t>
            </a:r>
            <a:r>
              <a:rPr lang="ru-RU" dirty="0" smtClean="0"/>
              <a:t>книг посредством </a:t>
            </a:r>
            <a:r>
              <a:rPr lang="ru-RU" dirty="0"/>
              <a:t>мобильных устройств до показателя </a:t>
            </a:r>
            <a:r>
              <a:rPr lang="ru-RU" dirty="0" smtClean="0"/>
              <a:t>77 %, а российский </a:t>
            </a:r>
            <a:r>
              <a:rPr lang="ru-RU" dirty="0"/>
              <a:t>рынок электронных книг </a:t>
            </a:r>
            <a:r>
              <a:rPr lang="ru-RU" dirty="0" smtClean="0"/>
              <a:t>к </a:t>
            </a:r>
            <a:r>
              <a:rPr lang="ru-RU" dirty="0"/>
              <a:t>2016 году </a:t>
            </a:r>
            <a:r>
              <a:rPr lang="ru-RU" dirty="0" smtClean="0"/>
              <a:t>значительно увеличится</a:t>
            </a:r>
            <a:r>
              <a:rPr lang="ru-RU" dirty="0"/>
              <a:t>, достигнув $30 млн</a:t>
            </a:r>
            <a:r>
              <a:rPr lang="ru-RU" dirty="0" smtClean="0"/>
              <a:t>. (</a:t>
            </a:r>
            <a:r>
              <a:rPr lang="ru-RU" dirty="0"/>
              <a:t>данные </a:t>
            </a:r>
            <a:r>
              <a:rPr lang="ru-RU" dirty="0">
                <a:hlinkClick r:id="rId3"/>
              </a:rPr>
              <a:t>J’son &amp; </a:t>
            </a:r>
            <a:r>
              <a:rPr lang="ru-RU" dirty="0" err="1">
                <a:hlinkClick r:id="rId3"/>
              </a:rPr>
              <a:t>Partners</a:t>
            </a:r>
            <a:r>
              <a:rPr lang="ru-RU" dirty="0">
                <a:hlinkClick r:id="rId3"/>
              </a:rPr>
              <a:t> </a:t>
            </a:r>
            <a:r>
              <a:rPr lang="ru-RU" dirty="0" err="1">
                <a:hlinkClick r:id="rId3"/>
              </a:rPr>
              <a:t>Consulting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5786" y="2643182"/>
            <a:ext cx="7778777" cy="2233618"/>
          </a:xfrm>
        </p:spPr>
        <p:txBody>
          <a:bodyPr/>
          <a:lstStyle/>
          <a:p>
            <a:r>
              <a:rPr lang="ru-RU" sz="4800" dirty="0" smtClean="0"/>
              <a:t>Электронные книги в библиотеках России:</a:t>
            </a:r>
            <a:br>
              <a:rPr lang="ru-RU" sz="4800" dirty="0" smtClean="0"/>
            </a:br>
            <a:r>
              <a:rPr lang="ru-RU" sz="4800" dirty="0" err="1" smtClean="0"/>
              <a:t>предистория</a:t>
            </a:r>
            <a:endParaRPr lang="ru-RU" sz="4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Инициатива Министерства культуры</a:t>
            </a:r>
            <a:r>
              <a:rPr lang="en-US" dirty="0" smtClean="0"/>
              <a:t> </a:t>
            </a:r>
            <a:r>
              <a:rPr lang="ru-RU" dirty="0" smtClean="0"/>
              <a:t>по оснащению библиотек </a:t>
            </a:r>
            <a:r>
              <a:rPr lang="ru-RU" dirty="0" err="1" smtClean="0"/>
              <a:t>букридерами</a:t>
            </a:r>
            <a:endParaRPr lang="ru-RU" dirty="0" smtClean="0"/>
          </a:p>
        </p:txBody>
      </p:sp>
      <p:sp>
        <p:nvSpPr>
          <p:cNvPr id="37891" name="Содержимое 2"/>
          <p:cNvSpPr>
            <a:spLocks noGrp="1"/>
          </p:cNvSpPr>
          <p:nvPr>
            <p:ph idx="1"/>
          </p:nvPr>
        </p:nvSpPr>
        <p:spPr>
          <a:xfrm>
            <a:off x="428596" y="2357430"/>
            <a:ext cx="8229600" cy="4324350"/>
          </a:xfrm>
        </p:spPr>
        <p:txBody>
          <a:bodyPr/>
          <a:lstStyle/>
          <a:p>
            <a:pPr eaLnBrk="1" hangingPunct="1"/>
            <a:r>
              <a:rPr lang="ru-RU" dirty="0" smtClean="0"/>
              <a:t>В России инициатива оснащения библиотек </a:t>
            </a:r>
            <a:r>
              <a:rPr lang="ru-RU" dirty="0" err="1" smtClean="0"/>
              <a:t>букридерами</a:t>
            </a:r>
            <a:r>
              <a:rPr lang="ru-RU" dirty="0" smtClean="0"/>
              <a:t> принадлежит </a:t>
            </a:r>
            <a:r>
              <a:rPr lang="ru-RU" dirty="0" smtClean="0">
                <a:hlinkClick r:id="rId2"/>
              </a:rPr>
              <a:t>министру культуры РФ А.Авдееву</a:t>
            </a:r>
            <a:r>
              <a:rPr lang="ru-RU" dirty="0" smtClean="0"/>
              <a:t> (декабрь 2009 г.)</a:t>
            </a:r>
          </a:p>
          <a:p>
            <a:pPr eaLnBrk="1" hangingPunct="1"/>
            <a:r>
              <a:rPr lang="ru-RU" dirty="0" smtClean="0"/>
              <a:t>Цель инициативы – замена </a:t>
            </a:r>
            <a:r>
              <a:rPr lang="ru-RU" b="1" dirty="0" err="1" smtClean="0"/>
              <a:t>букридерами</a:t>
            </a:r>
            <a:r>
              <a:rPr lang="ru-RU" dirty="0" smtClean="0"/>
              <a:t> обветшавшей части библиотечного фонда страны и привлечение в библиотеку читателей молодого поколения.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7322</TotalTime>
  <Words>1803</Words>
  <Application>Microsoft Office PowerPoint</Application>
  <PresentationFormat>Экран (4:3)</PresentationFormat>
  <Paragraphs>116</Paragraphs>
  <Slides>35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Городская</vt:lpstr>
      <vt:lpstr>Электронные книги в системе библиотечного обслуживания: российский опыт </vt:lpstr>
      <vt:lpstr>Электронное книгоиздание в России: середина 1990-х – 2014 гг.</vt:lpstr>
      <vt:lpstr>Зарождение электронного книгоиздания в России: вторая половина 1990-х годов</vt:lpstr>
      <vt:lpstr>Активное развитие электронного книгоиздания: первое десятилетие 2000-х гг.</vt:lpstr>
      <vt:lpstr>Расцвет электронного книгоиздания:  2010 –</vt:lpstr>
      <vt:lpstr>Статистика российского рынка электронных изданий: итоги</vt:lpstr>
      <vt:lpstr>Статистика российского рынка электронных изданий: прогнозы</vt:lpstr>
      <vt:lpstr>Электронные книги в библиотеках России: предистория</vt:lpstr>
      <vt:lpstr>Инициатива Министерства культуры по оснащению библиотек букридерами</vt:lpstr>
      <vt:lpstr>Опытная апробация</vt:lpstr>
      <vt:lpstr>«Результаты» апробации (I):</vt:lpstr>
      <vt:lpstr>«Результаты» апробации (II):</vt:lpstr>
      <vt:lpstr>Выводы апробации:</vt:lpstr>
      <vt:lpstr>Электронные книги в библиотеках России: современное состояние</vt:lpstr>
      <vt:lpstr>Федеральный законодательный «фон»:</vt:lpstr>
      <vt:lpstr>Если нельзя, но очень хочется, то можно!  (Народная мудрость) </vt:lpstr>
      <vt:lpstr>Решение – в создании «электронных коллекторов»</vt:lpstr>
      <vt:lpstr>ЛитРес – первый российский электронный коллектор</vt:lpstr>
      <vt:lpstr>Библиотека ЛитРес</vt:lpstr>
      <vt:lpstr>Техническая реализация</vt:lpstr>
      <vt:lpstr>Преимущества «Библиотеки ЛитРес» для библиотек:</vt:lpstr>
      <vt:lpstr>Использование ЛитРес в библиотеках</vt:lpstr>
      <vt:lpstr>Выявленные проблемы:</vt:lpstr>
      <vt:lpstr>Выводы:</vt:lpstr>
      <vt:lpstr>Электронные книги в библиотеках России: перспективы</vt:lpstr>
      <vt:lpstr>Читатель цифровой эпохи</vt:lpstr>
      <vt:lpstr>Предпосылки развития электронной книговыдачи</vt:lpstr>
      <vt:lpstr>Статистика рынка планшетных компьютеров</vt:lpstr>
      <vt:lpstr>Интернет-проекты электронных книг</vt:lpstr>
      <vt:lpstr>Ужесточение законодательства в области авторских прав</vt:lpstr>
      <vt:lpstr>Совместные действия издательств против пиратов</vt:lpstr>
      <vt:lpstr>Презентация PowerPoint</vt:lpstr>
      <vt:lpstr>Ключевые выводы (I):</vt:lpstr>
      <vt:lpstr>Ключевые выводы (II):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Электронное книгоиздание. Устройства для чтения и их применение в библиотеках </dc:title>
  <dc:creator>Vadim Stepanov</dc:creator>
  <cp:lastModifiedBy>Юзер</cp:lastModifiedBy>
  <cp:revision>546</cp:revision>
  <dcterms:created xsi:type="dcterms:W3CDTF">2011-04-02T09:15:19Z</dcterms:created>
  <dcterms:modified xsi:type="dcterms:W3CDTF">2015-03-04T11:37:25Z</dcterms:modified>
</cp:coreProperties>
</file>