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71" r:id="rId4"/>
    <p:sldId id="269" r:id="rId5"/>
    <p:sldId id="273" r:id="rId6"/>
    <p:sldId id="274" r:id="rId7"/>
    <p:sldId id="284" r:id="rId8"/>
    <p:sldId id="283" r:id="rId9"/>
    <p:sldId id="270" r:id="rId10"/>
    <p:sldId id="262" r:id="rId11"/>
    <p:sldId id="278" r:id="rId12"/>
    <p:sldId id="265" r:id="rId13"/>
    <p:sldId id="288" r:id="rId14"/>
    <p:sldId id="289" r:id="rId15"/>
    <p:sldId id="277" r:id="rId16"/>
    <p:sldId id="291" r:id="rId17"/>
    <p:sldId id="276" r:id="rId18"/>
    <p:sldId id="292" r:id="rId19"/>
    <p:sldId id="266" r:id="rId20"/>
    <p:sldId id="261" r:id="rId21"/>
    <p:sldId id="29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 autoAdjust="0"/>
    <p:restoredTop sz="94648" autoAdjust="0"/>
  </p:normalViewPr>
  <p:slideViewPr>
    <p:cSldViewPr>
      <p:cViewPr varScale="1">
        <p:scale>
          <a:sx n="72" d="100"/>
          <a:sy n="72" d="100"/>
        </p:scale>
        <p:origin x="-96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FCA0522-9D8C-43FE-9713-D431C983457D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CB1EF2C-B89D-4255-94D3-9C80981AB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760" y="4766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Отражение реальности: Библиотека и СМИ</a:t>
            </a:r>
            <a:endParaRPr lang="ru-RU" sz="2400" b="1" dirty="0"/>
          </a:p>
        </p:txBody>
      </p:sp>
      <p:pic>
        <p:nvPicPr>
          <p:cNvPr id="1026" name="Picture 2" descr="C:\Users\Elena\Desktop\book_mirror-460x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644" y="2043226"/>
            <a:ext cx="6408712" cy="4277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6856204"/>
          </a:xfrm>
          <a:prstGeom prst="rect">
            <a:avLst/>
          </a:prstGeom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62133" y="188640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</a:p>
          <a:p>
            <a:endParaRPr lang="ru-RU" dirty="0"/>
          </a:p>
          <a:p>
            <a:r>
              <a:rPr lang="ru-RU" dirty="0" smtClean="0"/>
              <a:t>Проект «Выход навстречу»: 3-й год, 2 раза в месяц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691680" y="404664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</a:p>
          <a:p>
            <a:endParaRPr lang="ru-RU" dirty="0"/>
          </a:p>
          <a:p>
            <a:r>
              <a:rPr lang="ru-RU" dirty="0"/>
              <a:t>Проект </a:t>
            </a:r>
            <a:r>
              <a:rPr lang="ru-RU" dirty="0" smtClean="0"/>
              <a:t>«Семинар в </a:t>
            </a:r>
            <a:r>
              <a:rPr lang="ru-RU" dirty="0" err="1" smtClean="0"/>
              <a:t>Белинке</a:t>
            </a:r>
            <a:r>
              <a:rPr lang="ru-RU" dirty="0" smtClean="0"/>
              <a:t>»: </a:t>
            </a:r>
            <a:r>
              <a:rPr lang="ru-RU" dirty="0"/>
              <a:t>3-й год, 2 раза в месяц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883297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07704" y="47667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75" y="1761661"/>
            <a:ext cx="8903296" cy="500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23728" y="54868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 t="2754" b="9116"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23728" y="62068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627269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Elena\Downloads\13885936897_5e5b0e66cc_z.jpg"/>
          <p:cNvPicPr>
            <a:picLocks noChangeAspect="1" noChangeArrowheads="1"/>
          </p:cNvPicPr>
          <p:nvPr/>
        </p:nvPicPr>
        <p:blipFill>
          <a:blip r:embed="rId4" cstate="print"/>
          <a:srcRect t="4572" r="14890" b="14660"/>
          <a:stretch>
            <a:fillRect/>
          </a:stretch>
        </p:blipFill>
        <p:spPr bwMode="auto">
          <a:xfrm>
            <a:off x="6479704" y="3041576"/>
            <a:ext cx="2664296" cy="381642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47664" y="26064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</a:p>
          <a:p>
            <a:endParaRPr lang="ru-RU" dirty="0"/>
          </a:p>
          <a:p>
            <a:pPr algn="ctr"/>
            <a:r>
              <a:rPr lang="ru-RU" dirty="0" err="1" smtClean="0"/>
              <a:t>Мэйл</a:t>
            </a:r>
            <a:r>
              <a:rPr lang="ru-RU" dirty="0" smtClean="0"/>
              <a:t>-арт-акция к 80-летию Свердловской области </a:t>
            </a:r>
          </a:p>
          <a:p>
            <a:pPr algn="ctr"/>
            <a:r>
              <a:rPr lang="ru-RU" dirty="0" smtClean="0"/>
              <a:t>«С видом на город»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3688" y="47667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</a:p>
          <a:p>
            <a:endParaRPr lang="ru-RU" dirty="0"/>
          </a:p>
        </p:txBody>
      </p:sp>
      <p:pic>
        <p:nvPicPr>
          <p:cNvPr id="4098" name="Picture 2" descr="D:\Рабочий стол\ukr_s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78395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625" y="4653136"/>
            <a:ext cx="55338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Риски внешних (партнерских)</a:t>
            </a:r>
          </a:p>
          <a:p>
            <a:pPr algn="ctr"/>
            <a:r>
              <a:rPr lang="ru-RU" dirty="0" smtClean="0"/>
              <a:t> проектов:</a:t>
            </a:r>
          </a:p>
          <a:p>
            <a:pPr algn="ctr"/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Количество – отбор – качество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Репутация организации-партнера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Ошибки – всегда информационный повод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Манипуляции «желтой прессы»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325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457" name="Picture 1" descr="C:\Users\Elena\Desktop\Documents\БЕЛИНКА\10354738_765043583535466_1751441024415309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2832" y="0"/>
            <a:ext cx="5941168" cy="2203183"/>
          </a:xfrm>
          <a:prstGeom prst="rect">
            <a:avLst/>
          </a:prstGeom>
          <a:noFill/>
        </p:spPr>
      </p:pic>
      <p:pic>
        <p:nvPicPr>
          <p:cNvPr id="19458" name="Picture 2" descr="C:\Users\Elena\Desktop\Documents\БЕЛИНКА\14165875438_079f999f3b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2843808" cy="4000081"/>
          </a:xfrm>
          <a:prstGeom prst="rect">
            <a:avLst/>
          </a:prstGeom>
          <a:noFill/>
        </p:spPr>
      </p:pic>
      <p:pic>
        <p:nvPicPr>
          <p:cNvPr id="19459" name="Picture 3" descr="C:\Users\Elena\Downloads\14420666906_04478073bf_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212976"/>
            <a:ext cx="5868144" cy="3356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60126" y="332656"/>
            <a:ext cx="7160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</a:p>
          <a:p>
            <a:endParaRPr lang="ru-RU" dirty="0"/>
          </a:p>
          <a:p>
            <a:r>
              <a:rPr lang="ru-RU" dirty="0" smtClean="0"/>
              <a:t>Партнерские проекты с Издательством Марины Волковой</a:t>
            </a:r>
          </a:p>
          <a:p>
            <a:endParaRPr lang="ru-RU" dirty="0"/>
          </a:p>
        </p:txBody>
      </p:sp>
      <p:pic>
        <p:nvPicPr>
          <p:cNvPr id="5122" name="Picture 2" descr="C:\Users\helen1\Downloads\13503354155_61f9d82f5b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9" y="1649287"/>
            <a:ext cx="3599357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elen1\Downloads\15153890269_829f2f218e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99" y="1655238"/>
            <a:ext cx="3611018" cy="507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505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20871"/>
              </p:ext>
            </p:extLst>
          </p:nvPr>
        </p:nvGraphicFramePr>
        <p:xfrm>
          <a:off x="251520" y="1988840"/>
          <a:ext cx="5472608" cy="3240861"/>
        </p:xfrm>
        <a:graphic>
          <a:graphicData uri="http://schemas.openxmlformats.org/drawingml/2006/table">
            <a:tbl>
              <a:tblPr/>
              <a:tblGrid>
                <a:gridCol w="3150895"/>
                <a:gridCol w="2321713"/>
              </a:tblGrid>
              <a:tr h="332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База СМИ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293 электронных адреса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Разосланные пресс-релизы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110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Новости на сайт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399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Развернутые дайджесты на сайт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12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2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Информационные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поводы (оригинальные упоминания библиотеки Белинского в СМИ)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более 300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5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Разработка и наполнение спецразделов </a:t>
                      </a: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/>
                      </a:r>
                      <a:b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на 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сайте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библиотеки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749" y="565060"/>
            <a:ext cx="3781251" cy="212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21" y="2423792"/>
            <a:ext cx="3469585" cy="231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75656" y="188640"/>
            <a:ext cx="5347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</a:p>
          <a:p>
            <a:endParaRPr lang="ru-RU" dirty="0"/>
          </a:p>
          <a:p>
            <a:r>
              <a:rPr lang="ru-RU" dirty="0" smtClean="0"/>
              <a:t>Работа со СМИ_2013 г.</a:t>
            </a:r>
          </a:p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749" y="4581128"/>
            <a:ext cx="3745484" cy="212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9752" y="47667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  <a:endParaRPr lang="ru-RU" dirty="0"/>
          </a:p>
        </p:txBody>
      </p:sp>
      <p:pic>
        <p:nvPicPr>
          <p:cNvPr id="2" name="Picture 2" descr="C:\Users\Elena\Desktop\rekla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70903"/>
            <a:ext cx="3347864" cy="2787097"/>
          </a:xfrm>
          <a:prstGeom prst="rect">
            <a:avLst/>
          </a:prstGeom>
          <a:noFill/>
        </p:spPr>
      </p:pic>
      <p:sp>
        <p:nvSpPr>
          <p:cNvPr id="10" name="Двойная стрелка влево/вправо 9"/>
          <p:cNvSpPr/>
          <p:nvPr/>
        </p:nvSpPr>
        <p:spPr>
          <a:xfrm rot="2060072">
            <a:off x="3112400" y="4106654"/>
            <a:ext cx="2807305" cy="130898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Обратная связь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35896" y="1700808"/>
            <a:ext cx="51845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 Правильное позиционирование библиотеки как учреждения культуры</a:t>
            </a:r>
          </a:p>
          <a:p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Своевременное анонсирование мероприятий</a:t>
            </a:r>
          </a:p>
          <a:p>
            <a:r>
              <a:rPr lang="ru-RU" sz="1600" dirty="0" smtClean="0"/>
              <a:t>по степени значимости</a:t>
            </a:r>
          </a:p>
          <a:p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Стабильная посещаемость</a:t>
            </a:r>
            <a:endParaRPr lang="ru-RU" sz="1600" dirty="0"/>
          </a:p>
        </p:txBody>
      </p:sp>
      <p:pic>
        <p:nvPicPr>
          <p:cNvPr id="4" name="Picture 4" descr="C:\Users\Elena\Desktop\konkurs-luchshii-bibliotekar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3131840" cy="313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1401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E:\Опарина_Трибуна\1383145_172435869628328_636134160_n.jpg"/>
          <p:cNvPicPr>
            <a:picLocks noChangeAspect="1" noChangeArrowheads="1"/>
          </p:cNvPicPr>
          <p:nvPr/>
        </p:nvPicPr>
        <p:blipFill>
          <a:blip r:embed="rId3" cstate="print"/>
          <a:srcRect t="15540"/>
          <a:stretch>
            <a:fillRect/>
          </a:stretch>
        </p:blipFill>
        <p:spPr bwMode="auto">
          <a:xfrm>
            <a:off x="5330958" y="0"/>
            <a:ext cx="3813042" cy="4830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C:\Users\Elena\Downloads\15520462071_56439fa607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13584"/>
            <a:ext cx="6424735" cy="37444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63688" y="332656"/>
            <a:ext cx="3068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Отражение реальности:</a:t>
            </a:r>
          </a:p>
          <a:p>
            <a:r>
              <a:rPr lang="ru-RU" dirty="0" smtClean="0"/>
              <a:t>Библиотека и СМИ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40466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  <a:endParaRPr lang="ru-RU" dirty="0"/>
          </a:p>
        </p:txBody>
      </p:sp>
      <p:pic>
        <p:nvPicPr>
          <p:cNvPr id="1026" name="Picture 2" descr="D:\Рабочий стол\img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1"/>
            <a:ext cx="5796136" cy="354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83968" y="4509120"/>
            <a:ext cx="46230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Заместитель директора </a:t>
            </a:r>
            <a:endParaRPr lang="en-US" dirty="0" smtClean="0"/>
          </a:p>
          <a:p>
            <a:pPr algn="r"/>
            <a:r>
              <a:rPr lang="ru-RU" dirty="0" smtClean="0"/>
              <a:t>по информационной политике</a:t>
            </a:r>
          </a:p>
          <a:p>
            <a:pPr algn="r"/>
            <a:r>
              <a:rPr lang="ru-RU" dirty="0" smtClean="0"/>
              <a:t>СОУНБ им. В.Г. Белинского</a:t>
            </a:r>
          </a:p>
          <a:p>
            <a:pPr algn="r"/>
            <a:r>
              <a:rPr lang="ru-RU" dirty="0" err="1" smtClean="0"/>
              <a:t>Гармс</a:t>
            </a:r>
            <a:r>
              <a:rPr lang="ru-RU" dirty="0" smtClean="0"/>
              <a:t> Елена</a:t>
            </a:r>
          </a:p>
          <a:p>
            <a:pPr algn="r"/>
            <a:r>
              <a:rPr lang="en-US" dirty="0" smtClean="0"/>
              <a:t>Helen.Garms@library.uraic.ru</a:t>
            </a:r>
          </a:p>
          <a:p>
            <a:pPr algn="r"/>
            <a:r>
              <a:rPr lang="en-US" dirty="0" smtClean="0"/>
              <a:t>8 912 28 07323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5724128" cy="321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33670" t="16711" r="17957" b="29831"/>
          <a:stretch>
            <a:fillRect/>
          </a:stretch>
        </p:blipFill>
        <p:spPr bwMode="auto">
          <a:xfrm>
            <a:off x="3815408" y="3545632"/>
            <a:ext cx="532859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07704" y="476672"/>
            <a:ext cx="537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27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47667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164373"/>
              </p:ext>
            </p:extLst>
          </p:nvPr>
        </p:nvGraphicFramePr>
        <p:xfrm>
          <a:off x="1547664" y="1772816"/>
          <a:ext cx="6096000" cy="499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944216"/>
                <a:gridCol w="199154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Месяц, 2014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мероприятий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упоминаний</a:t>
                      </a:r>
                      <a:r>
                        <a:rPr lang="ru-RU" baseline="0" dirty="0" smtClean="0"/>
                        <a:t> в СМИ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январь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февраль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март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апрель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май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июнь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Июль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Август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Октябрь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Ноябрь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51720" y="47667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</a:t>
            </a:r>
            <a:r>
              <a:rPr lang="ru-RU" dirty="0" err="1" smtClean="0"/>
              <a:t>реальности:Библиотека</a:t>
            </a:r>
            <a:r>
              <a:rPr lang="ru-RU" dirty="0" smtClean="0"/>
              <a:t> и СМИ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601666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Elena\Desktop\15471209970_91b7159e48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556792"/>
            <a:ext cx="2555776" cy="343159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979712" y="5085184"/>
            <a:ext cx="5328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Категории культурных мероприятий:</a:t>
            </a:r>
          </a:p>
          <a:p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календарные (обязательные)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оригинальные (собственные) проекты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партнерские проекты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83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1720" y="47667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  <a:endParaRPr lang="ru-RU" dirty="0"/>
          </a:p>
        </p:txBody>
      </p:sp>
      <p:pic>
        <p:nvPicPr>
          <p:cNvPr id="5122" name="Picture 2" descr="C:\Users\Elena\Desktop\12313498175_f55ca384f6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3851920" cy="2563935"/>
          </a:xfrm>
          <a:prstGeom prst="rect">
            <a:avLst/>
          </a:prstGeom>
          <a:noFill/>
        </p:spPr>
      </p:pic>
      <p:pic>
        <p:nvPicPr>
          <p:cNvPr id="5123" name="Picture 3" descr="C:\Users\Elena\Desktop\12313298065_d3b4f2878f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111" y="4409728"/>
            <a:ext cx="3976889" cy="2448272"/>
          </a:xfrm>
          <a:prstGeom prst="rect">
            <a:avLst/>
          </a:prstGeom>
          <a:noFill/>
        </p:spPr>
      </p:pic>
      <p:pic>
        <p:nvPicPr>
          <p:cNvPr id="5124" name="Picture 4" descr="C:\Users\Elena\Desktop\12199959114_1701d3e8b6_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924944"/>
            <a:ext cx="4896544" cy="2455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216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19226" t="5179" r="20184" b="17535"/>
          <a:stretch>
            <a:fillRect/>
          </a:stretch>
        </p:blipFill>
        <p:spPr bwMode="auto">
          <a:xfrm>
            <a:off x="3923928" y="0"/>
            <a:ext cx="5220072" cy="374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http://book.uraic.ru/files/news/042014/puteshestvie_v_kry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140968"/>
            <a:ext cx="2371838" cy="3429000"/>
          </a:xfrm>
          <a:prstGeom prst="rect">
            <a:avLst/>
          </a:prstGeom>
          <a:noFill/>
        </p:spPr>
      </p:pic>
      <p:pic>
        <p:nvPicPr>
          <p:cNvPr id="8198" name="Picture 6" descr="http://book.uraic.ru/files/news/042014/balakla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77072"/>
            <a:ext cx="3682380" cy="245246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 rot="20404217">
            <a:off x="341802" y="1700369"/>
            <a:ext cx="3068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Отражение реальности:</a:t>
            </a:r>
          </a:p>
          <a:p>
            <a:r>
              <a:rPr lang="ru-RU" dirty="0" smtClean="0"/>
              <a:t>Библиотека и СМИ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9712" y="47667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</a:t>
            </a:r>
            <a:r>
              <a:rPr lang="en-US" dirty="0" smtClean="0"/>
              <a:t> </a:t>
            </a:r>
            <a:r>
              <a:rPr lang="ru-RU" dirty="0" smtClean="0"/>
              <a:t>Библиотека и СМИ</a:t>
            </a:r>
            <a:endParaRPr lang="ru-RU" dirty="0"/>
          </a:p>
        </p:txBody>
      </p:sp>
      <p:pic>
        <p:nvPicPr>
          <p:cNvPr id="6146" name="Picture 2" descr="C:\Users\Elena\Desktop\Documents\БЕЛИНКА\банн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4536504" cy="2644719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2043" y="3645024"/>
            <a:ext cx="5711957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33265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Отражение реальности: Библиотека и СМИ</a:t>
            </a:r>
            <a:endParaRPr lang="ru-RU" dirty="0"/>
          </a:p>
        </p:txBody>
      </p:sp>
      <p:pic>
        <p:nvPicPr>
          <p:cNvPr id="23553" name="Picture 1" descr="C:\Users\Elena\Downloads\15153890269_829f2f218e_z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435" y="1844824"/>
            <a:ext cx="2195736" cy="3088508"/>
          </a:xfrm>
          <a:prstGeom prst="rect">
            <a:avLst/>
          </a:prstGeom>
          <a:noFill/>
        </p:spPr>
      </p:pic>
      <p:pic>
        <p:nvPicPr>
          <p:cNvPr id="23554" name="Picture 2" descr="C:\Users\Elena\Downloads\15186855165_12467bc3df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588" y="1"/>
            <a:ext cx="1981411" cy="2780928"/>
          </a:xfrm>
          <a:prstGeom prst="rect">
            <a:avLst/>
          </a:prstGeom>
          <a:noFill/>
        </p:spPr>
      </p:pic>
      <p:pic>
        <p:nvPicPr>
          <p:cNvPr id="23555" name="Picture 3" descr="C:\Users\Elena\Downloads\15340341092_e7ec1790f8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0580" y="839486"/>
            <a:ext cx="2171700" cy="3048000"/>
          </a:xfrm>
          <a:prstGeom prst="rect">
            <a:avLst/>
          </a:prstGeom>
          <a:noFill/>
        </p:spPr>
      </p:pic>
      <p:pic>
        <p:nvPicPr>
          <p:cNvPr id="23556" name="Picture 4" descr="C:\Users\Elena\Downloads\15279749005_a1bfe694dc_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3078" y="1390465"/>
            <a:ext cx="2171700" cy="3048000"/>
          </a:xfrm>
          <a:prstGeom prst="rect">
            <a:avLst/>
          </a:prstGeom>
          <a:noFill/>
        </p:spPr>
      </p:pic>
      <p:pic>
        <p:nvPicPr>
          <p:cNvPr id="23558" name="Picture 6" descr="C:\Users\Elena\Downloads\15153953537_5a24d97c5c_z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907270"/>
            <a:ext cx="2088232" cy="2930852"/>
          </a:xfrm>
          <a:prstGeom prst="rect">
            <a:avLst/>
          </a:prstGeom>
          <a:noFill/>
        </p:spPr>
      </p:pic>
      <p:pic>
        <p:nvPicPr>
          <p:cNvPr id="23559" name="Picture 7" descr="C:\Users\Elena\Downloads\15317621816_827fcd768c_z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0147" y="3887486"/>
            <a:ext cx="2024442" cy="284756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978524" y="4489613"/>
            <a:ext cx="3985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Идейный концепт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Стилевой единство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Популяризация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Адресная работа с аудиторией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0577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332</Words>
  <Application>Microsoft Office PowerPoint</Application>
  <PresentationFormat>Экран (4:3)</PresentationFormat>
  <Paragraphs>110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helen1</cp:lastModifiedBy>
  <cp:revision>64</cp:revision>
  <dcterms:created xsi:type="dcterms:W3CDTF">2014-03-23T16:47:33Z</dcterms:created>
  <dcterms:modified xsi:type="dcterms:W3CDTF">2014-11-27T06:17:45Z</dcterms:modified>
</cp:coreProperties>
</file>