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83" r:id="rId6"/>
    <p:sldId id="257" r:id="rId7"/>
    <p:sldId id="284" r:id="rId8"/>
    <p:sldId id="263" r:id="rId9"/>
    <p:sldId id="265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C240-3345-4DA1-A1D2-CAA3CF35A3B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906A-2C77-4676-82EA-B591654D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1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906A-2C77-4676-82EA-B591654D3C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2D1D-F3F9-4427-B4BE-F2DCC3313AF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AFC5-C8FA-419F-8F0A-63055A54F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3" y="1985162"/>
            <a:ext cx="8676456" cy="48945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7605" y="28223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Областной профессиональный конкурс на лучшую работу в области продвижения чтения краеведческой литературы для людей с проблемами зрения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853" y="1411034"/>
            <a:ext cx="8703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00FF"/>
                </a:solidFill>
                <a:effectLst/>
              </a:rPr>
              <a:t>«Край в </a:t>
            </a:r>
            <a:r>
              <a:rPr lang="ru-RU" sz="5400" b="1" cap="none" spc="0" smtClean="0">
                <a:ln/>
                <a:solidFill>
                  <a:srgbClr val="0000FF"/>
                </a:solidFill>
                <a:effectLst/>
              </a:rPr>
              <a:t>формате </a:t>
            </a:r>
          </a:p>
          <a:p>
            <a:pPr algn="ctr"/>
            <a:r>
              <a:rPr lang="ru-RU" sz="5400" b="1" cap="none" spc="0" smtClean="0">
                <a:ln/>
                <a:solidFill>
                  <a:srgbClr val="0000FF"/>
                </a:solidFill>
                <a:effectLst/>
              </a:rPr>
              <a:t>«</a:t>
            </a:r>
            <a:r>
              <a:rPr lang="ru-RU" sz="5400" b="1" cap="none" spc="0" dirty="0" smtClean="0">
                <a:ln/>
                <a:solidFill>
                  <a:srgbClr val="0000FF"/>
                </a:solidFill>
                <a:effectLst/>
              </a:rPr>
              <a:t>ТИФЛО-2014»</a:t>
            </a:r>
            <a:endParaRPr lang="ru-RU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4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804"/>
    </mc:Choice>
    <mc:Fallback xmlns="">
      <p:transition advClick="0" advTm="78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64" y="116632"/>
            <a:ext cx="8928992" cy="93610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Победители в номинации</a:t>
            </a:r>
            <a:r>
              <a:rPr lang="ru-RU" sz="2600" dirty="0" smtClean="0">
                <a:solidFill>
                  <a:srgbClr val="00FF00"/>
                </a:solidFill>
              </a:rPr>
              <a:t/>
            </a:r>
            <a:br>
              <a:rPr lang="ru-RU" sz="2600" dirty="0" smtClean="0">
                <a:solidFill>
                  <a:srgbClr val="00FF00"/>
                </a:solidFill>
              </a:rPr>
            </a:br>
            <a:r>
              <a:rPr lang="ru-RU" sz="2600" b="1" dirty="0" smtClean="0">
                <a:solidFill>
                  <a:srgbClr val="0000FF"/>
                </a:solidFill>
              </a:rPr>
              <a:t>«Технология формирования краеведческого любопытства»</a:t>
            </a:r>
            <a:endParaRPr lang="ru-RU" sz="26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3644" y="1124744"/>
            <a:ext cx="50164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rgbClr val="0000FF"/>
                </a:solidFill>
              </a:rPr>
              <a:t>Тифлокраеведческий</a:t>
            </a:r>
            <a:r>
              <a:rPr lang="ru-RU" sz="2400" b="1" dirty="0" smtClean="0">
                <a:solidFill>
                  <a:srgbClr val="0000FF"/>
                </a:solidFill>
              </a:rPr>
              <a:t> проект «Антология </a:t>
            </a:r>
            <a:r>
              <a:rPr lang="ru-RU" sz="2400" b="1" dirty="0" err="1" smtClean="0">
                <a:solidFill>
                  <a:srgbClr val="0000FF"/>
                </a:solidFill>
              </a:rPr>
              <a:t>серовской</a:t>
            </a:r>
            <a:r>
              <a:rPr lang="ru-RU" sz="2400" b="1" dirty="0" smtClean="0">
                <a:solidFill>
                  <a:srgbClr val="0000FF"/>
                </a:solidFill>
              </a:rPr>
              <a:t> поэзии «Время, длящееся вверх» (г. Серов)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581128"/>
            <a:ext cx="3448004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Варламова С. Н,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Демчук</a:t>
            </a:r>
            <a:r>
              <a:rPr lang="ru-RU" sz="2400" b="1" dirty="0" smtClean="0">
                <a:solidFill>
                  <a:srgbClr val="0000FF"/>
                </a:solidFill>
              </a:rPr>
              <a:t> М. А.,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Ядрышникова</a:t>
            </a:r>
            <a:r>
              <a:rPr lang="ru-RU" sz="2400" b="1" dirty="0" smtClean="0">
                <a:solidFill>
                  <a:srgbClr val="0000FF"/>
                </a:solidFill>
              </a:rPr>
              <a:t> Ю. Г.,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7" y="2204863"/>
            <a:ext cx="5729737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8" y="1844824"/>
            <a:ext cx="3487742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943"/>
    </mc:Choice>
    <mc:Fallback xmlns="">
      <p:transition advClick="0" advTm="69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Специальная номинация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«Самый активный участник конкурса»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FF"/>
                </a:solidFill>
              </a:rPr>
              <a:t>Муниципальное бюджетное учреждение «Централизованная библиотечная система» </a:t>
            </a:r>
            <a:r>
              <a:rPr lang="ru-RU" sz="2400" b="1" dirty="0" err="1" smtClean="0">
                <a:solidFill>
                  <a:srgbClr val="0000FF"/>
                </a:solidFill>
              </a:rPr>
              <a:t>Режевского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городского округа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Центральная библиотека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директор </a:t>
            </a:r>
            <a:r>
              <a:rPr lang="ru-RU" b="1" dirty="0">
                <a:solidFill>
                  <a:srgbClr val="0000FF"/>
                </a:solidFill>
              </a:rPr>
              <a:t>Останина Любовь </a:t>
            </a:r>
            <a:r>
              <a:rPr lang="ru-RU" b="1" dirty="0" smtClean="0">
                <a:solidFill>
                  <a:srgbClr val="0000FF"/>
                </a:solidFill>
              </a:rPr>
              <a:t>Максимовна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6 работ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04664"/>
            <a:ext cx="5189027" cy="147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Л. </a:t>
            </a:r>
            <a:r>
              <a:rPr lang="ru-RU" sz="2400" b="1" dirty="0" err="1" smtClean="0">
                <a:solidFill>
                  <a:srgbClr val="0000FF"/>
                </a:solidFill>
              </a:rPr>
              <a:t>Шангина</a:t>
            </a:r>
            <a:r>
              <a:rPr lang="ru-RU" sz="2400" b="1" dirty="0" smtClean="0">
                <a:solidFill>
                  <a:srgbClr val="0000FF"/>
                </a:solidFill>
              </a:rPr>
              <a:t> «Сказка о Мальчике, Божьей Коровке и Сказочной стране» 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581128"/>
            <a:ext cx="3448004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Останина Л. М.,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Притужалова</a:t>
            </a:r>
            <a:r>
              <a:rPr lang="ru-RU" sz="2400" b="1" dirty="0" smtClean="0">
                <a:solidFill>
                  <a:srgbClr val="0000FF"/>
                </a:solidFill>
              </a:rPr>
              <a:t> В. В.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312368" cy="4176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326"/>
          <a:stretch/>
        </p:blipFill>
        <p:spPr>
          <a:xfrm>
            <a:off x="5220072" y="1232756"/>
            <a:ext cx="3782920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68"/>
    </mc:Choice>
    <mc:Fallback xmlns="">
      <p:transition advClick="0" advTm="61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484"/>
            <a:ext cx="4229201" cy="563893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2834" y="260648"/>
            <a:ext cx="4021133" cy="2124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 err="1" smtClean="0">
                <a:solidFill>
                  <a:srgbClr val="0000FF"/>
                </a:solidFill>
              </a:rPr>
              <a:t>Л.Шангина</a:t>
            </a:r>
            <a:r>
              <a:rPr lang="ru-RU" sz="2400" b="1" dirty="0" smtClean="0">
                <a:solidFill>
                  <a:srgbClr val="0000FF"/>
                </a:solidFill>
              </a:rPr>
              <a:t> «Девочка и мышонок» 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200" y="5733256"/>
            <a:ext cx="265591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Анчутина</a:t>
            </a:r>
            <a:r>
              <a:rPr lang="ru-RU" sz="2400" b="1" dirty="0" smtClean="0">
                <a:solidFill>
                  <a:srgbClr val="0000FF"/>
                </a:solidFill>
              </a:rPr>
              <a:t> К. 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898" y="11663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8833" y="2996952"/>
            <a:ext cx="38473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311"/>
    </mc:Choice>
    <mc:Fallback xmlns="">
      <p:transition advClick="0" advTm="63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60648"/>
            <a:ext cx="5076056" cy="38070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989" y="116632"/>
            <a:ext cx="410890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 err="1" smtClean="0">
                <a:solidFill>
                  <a:srgbClr val="0000FF"/>
                </a:solidFill>
              </a:rPr>
              <a:t>О.Колпакова</a:t>
            </a:r>
            <a:r>
              <a:rPr lang="ru-RU" sz="2400" b="1" dirty="0" smtClean="0">
                <a:solidFill>
                  <a:srgbClr val="0000FF"/>
                </a:solidFill>
              </a:rPr>
              <a:t> «Нестрашные сказки про Буку» 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84168" y="5661248"/>
            <a:ext cx="2943948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Акулинина Н. С.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8" y="1489060"/>
            <a:ext cx="4032448" cy="53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962"/>
    </mc:Choice>
    <mc:Fallback xmlns="">
      <p:transition advClick="0" advTm="79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651870" cy="48691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7069" y="116632"/>
            <a:ext cx="38080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 err="1" smtClean="0">
                <a:solidFill>
                  <a:srgbClr val="0000FF"/>
                </a:solidFill>
              </a:rPr>
              <a:t>А.Рычков</a:t>
            </a:r>
            <a:r>
              <a:rPr lang="ru-RU" sz="2400" b="1" dirty="0" smtClean="0">
                <a:solidFill>
                  <a:srgbClr val="0000FF"/>
                </a:solidFill>
              </a:rPr>
              <a:t> «Реж: прогулка по городу» 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7872" y="5044243"/>
            <a:ext cx="3448004" cy="180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Дементьева А. Т.,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Гущерев</a:t>
            </a:r>
            <a:r>
              <a:rPr lang="ru-RU" sz="2400" b="1" dirty="0" smtClean="0">
                <a:solidFill>
                  <a:srgbClr val="0000FF"/>
                </a:solidFill>
              </a:rPr>
              <a:t> А., Сергеева О.,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Плишкин</a:t>
            </a:r>
            <a:r>
              <a:rPr lang="ru-RU" sz="2400" b="1" dirty="0" smtClean="0">
                <a:solidFill>
                  <a:srgbClr val="0000FF"/>
                </a:solidFill>
              </a:rPr>
              <a:t> И.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3"/>
            <a:ext cx="3316819" cy="44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387"/>
    </mc:Choice>
    <mc:Fallback xmlns="">
      <p:transition advClick="0" advTm="638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50000" r="3915" b="8997"/>
          <a:stretch/>
        </p:blipFill>
        <p:spPr>
          <a:xfrm>
            <a:off x="4783344" y="1988840"/>
            <a:ext cx="4244772" cy="281200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3872" y="188640"/>
            <a:ext cx="88811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А. </a:t>
            </a:r>
            <a:r>
              <a:rPr lang="ru-RU" sz="2400" b="1" dirty="0" err="1" smtClean="0">
                <a:solidFill>
                  <a:srgbClr val="0000FF"/>
                </a:solidFill>
              </a:rPr>
              <a:t>Рычков</a:t>
            </a:r>
            <a:r>
              <a:rPr lang="ru-RU" sz="2400" b="1" dirty="0" smtClean="0">
                <a:solidFill>
                  <a:srgbClr val="0000FF"/>
                </a:solidFill>
              </a:rPr>
              <a:t> «Храмы </a:t>
            </a:r>
            <a:r>
              <a:rPr lang="ru-RU" sz="2400" b="1" dirty="0" err="1" smtClean="0">
                <a:solidFill>
                  <a:srgbClr val="0000FF"/>
                </a:solidFill>
              </a:rPr>
              <a:t>Режевской</a:t>
            </a:r>
            <a:r>
              <a:rPr lang="ru-RU" sz="2400" b="1" dirty="0" smtClean="0">
                <a:solidFill>
                  <a:srgbClr val="0000FF"/>
                </a:solidFill>
              </a:rPr>
              <a:t> земли»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20206" y="5301208"/>
            <a:ext cx="287194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Клевакина</a:t>
            </a:r>
            <a:r>
              <a:rPr lang="ru-RU" sz="2400" b="1" dirty="0" smtClean="0">
                <a:solidFill>
                  <a:srgbClr val="0000FF"/>
                </a:solidFill>
              </a:rPr>
              <a:t> Н. 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9" y="1512167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305"/>
    </mc:Choice>
    <mc:Fallback xmlns="">
      <p:transition advClick="0" advTm="73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8786"/>
            <a:ext cx="3919364" cy="5225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23528" y="1628800"/>
            <a:ext cx="3780420" cy="482453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7069" y="270247"/>
            <a:ext cx="4540955" cy="1646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Тактильная рукодельная книга: </a:t>
            </a:r>
            <a:r>
              <a:rPr lang="ru-RU" sz="2400" b="1" dirty="0" err="1" smtClean="0">
                <a:solidFill>
                  <a:srgbClr val="0000FF"/>
                </a:solidFill>
              </a:rPr>
              <a:t>Н.Никонов</a:t>
            </a:r>
            <a:r>
              <a:rPr lang="ru-RU" sz="2400" b="1" dirty="0" smtClean="0">
                <a:solidFill>
                  <a:srgbClr val="0000FF"/>
                </a:solidFill>
              </a:rPr>
              <a:t> «Пришла осень»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(г. Реж)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84168" y="5517232"/>
            <a:ext cx="2943948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Черноскутова</a:t>
            </a:r>
            <a:r>
              <a:rPr lang="ru-RU" sz="2400" b="1" dirty="0" smtClean="0">
                <a:solidFill>
                  <a:srgbClr val="0000FF"/>
                </a:solidFill>
              </a:rPr>
              <a:t> Т. С.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8"/>
    </mc:Choice>
    <mc:Fallback xmlns="">
      <p:transition advClick="0" advTm="684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2" y="1440718"/>
            <a:ext cx="6732240" cy="5049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115" y="110950"/>
            <a:ext cx="3736036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20688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>
                <a:solidFill>
                  <a:srgbClr val="0000FF"/>
                </a:solidFill>
              </a:rPr>
              <a:t>Л. Татьяничева «В Урале </a:t>
            </a:r>
            <a:r>
              <a:rPr lang="ru-RU" sz="2400" b="1" dirty="0" smtClean="0">
                <a:solidFill>
                  <a:srgbClr val="0000FF"/>
                </a:solidFill>
              </a:rPr>
              <a:t>Русь </a:t>
            </a:r>
            <a:r>
              <a:rPr lang="ru-RU" sz="2400" b="1" dirty="0">
                <a:solidFill>
                  <a:srgbClr val="0000FF"/>
                </a:solidFill>
              </a:rPr>
              <a:t>отражена» (Стихи</a:t>
            </a:r>
            <a:r>
              <a:rPr lang="ru-RU" sz="2400" b="1" dirty="0" smtClean="0">
                <a:solidFill>
                  <a:srgbClr val="0000FF"/>
                </a:solidFill>
              </a:rPr>
              <a:t>) (г. Первоуральск</a:t>
            </a:r>
            <a:r>
              <a:rPr lang="ru-RU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581128"/>
            <a:ext cx="3448004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err="1">
                <a:solidFill>
                  <a:srgbClr val="0000FF"/>
                </a:solidFill>
              </a:rPr>
              <a:t>Руммо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Г. С. </a:t>
            </a:r>
            <a:r>
              <a:rPr lang="ru-RU" sz="2400" b="1" dirty="0">
                <a:solidFill>
                  <a:srgbClr val="0000FF"/>
                </a:solidFill>
              </a:rPr>
              <a:t>(диктор</a:t>
            </a:r>
            <a:r>
              <a:rPr lang="ru-RU" sz="2400" b="1" dirty="0" smtClean="0">
                <a:solidFill>
                  <a:srgbClr val="0000FF"/>
                </a:solidFill>
              </a:rPr>
              <a:t>),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Фатыков</a:t>
            </a:r>
            <a:r>
              <a:rPr lang="ru-RU" sz="2400" b="1" dirty="0" smtClean="0">
                <a:solidFill>
                  <a:srgbClr val="0000FF"/>
                </a:solidFill>
              </a:rPr>
              <a:t> Д.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27"/>
    </mc:Choice>
    <mc:Fallback xmlns="">
      <p:transition advClick="0" advTm="59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73603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4900995" cy="1180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>
                <a:solidFill>
                  <a:srgbClr val="0000FF"/>
                </a:solidFill>
              </a:rPr>
              <a:t>А. Решетов «Станция жизнь» (Стихи</a:t>
            </a:r>
            <a:r>
              <a:rPr lang="ru-RU" sz="24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(г. Первоуральск</a:t>
            </a:r>
            <a:r>
              <a:rPr lang="ru-RU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68144" y="5589240"/>
            <a:ext cx="3159972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Соколов </a:t>
            </a:r>
            <a:r>
              <a:rPr lang="ru-RU" sz="2400" b="1" dirty="0" smtClean="0">
                <a:solidFill>
                  <a:srgbClr val="0000FF"/>
                </a:solidFill>
              </a:rPr>
              <a:t>В. С. </a:t>
            </a:r>
            <a:r>
              <a:rPr lang="ru-RU" sz="2400" b="1" dirty="0">
                <a:solidFill>
                  <a:srgbClr val="0000FF"/>
                </a:solidFill>
              </a:rPr>
              <a:t>(диктор)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r="15543"/>
          <a:stretch/>
        </p:blipFill>
        <p:spPr>
          <a:xfrm>
            <a:off x="169641" y="2013256"/>
            <a:ext cx="4910866" cy="4619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16250"/>
          <a:stretch/>
        </p:blipFill>
        <p:spPr>
          <a:xfrm>
            <a:off x="4932040" y="692696"/>
            <a:ext cx="397719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262"/>
    </mc:Choice>
    <mc:Fallback xmlns="">
      <p:transition advClick="0" advTm="62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1"/>
            <a:ext cx="3779912" cy="6571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816424" cy="6529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Немного о конкурсе…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32048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Конкурс </a:t>
            </a:r>
            <a:r>
              <a:rPr lang="ru-RU" sz="2000" dirty="0" smtClean="0"/>
              <a:t>проводился с целью профессионализации библиотечного обслуживания инвалидов по зрению, </a:t>
            </a:r>
            <a:r>
              <a:rPr lang="ru-RU" sz="2000" dirty="0"/>
              <a:t>создания и </a:t>
            </a:r>
            <a:r>
              <a:rPr lang="ru-RU" sz="2000" dirty="0" smtClean="0"/>
              <a:t>продвижения </a:t>
            </a:r>
            <a:r>
              <a:rPr lang="ru-RU" sz="2000" dirty="0"/>
              <a:t>литературы краеведческого содержания среди инвалидов по зрению </a:t>
            </a:r>
            <a:r>
              <a:rPr lang="ru-RU" sz="2000" dirty="0" smtClean="0"/>
              <a:t>через библиотечные издательские проекты </a:t>
            </a:r>
            <a:r>
              <a:rPr lang="ru-RU" sz="2000" dirty="0"/>
              <a:t>проектов и программ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1516"/>
            <a:ext cx="5652120" cy="39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374"/>
    </mc:Choice>
    <mc:Fallback xmlns="">
      <p:transition advClick="0" advTm="63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0" b="16628"/>
          <a:stretch/>
        </p:blipFill>
        <p:spPr>
          <a:xfrm>
            <a:off x="3985804" y="2060848"/>
            <a:ext cx="5124083" cy="3008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0966" y="44624"/>
            <a:ext cx="373603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59401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FF"/>
                </a:solidFill>
              </a:rPr>
              <a:t>Сценарий радиопередачи: Радиопередача из цикла Краеведческий альбом»: «Сердца моего мажор</a:t>
            </a:r>
            <a:r>
              <a:rPr lang="ru-RU" sz="2400" b="1" dirty="0" smtClean="0">
                <a:solidFill>
                  <a:srgbClr val="0000FF"/>
                </a:solidFill>
              </a:rPr>
              <a:t>» (г. Карпинск)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5733256"/>
            <a:ext cx="3087964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Кокорина М. 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2579" y="2197989"/>
            <a:ext cx="5129580" cy="38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782"/>
    </mc:Choice>
    <mc:Fallback>
      <p:transition spd="slow" advClick="0" advTm="678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2" y="1340768"/>
            <a:ext cx="6513991" cy="4885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73603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4900995" cy="1180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 </a:t>
            </a:r>
            <a:r>
              <a:rPr lang="ru-RU" sz="2400" b="1" dirty="0">
                <a:solidFill>
                  <a:srgbClr val="0000FF"/>
                </a:solidFill>
              </a:rPr>
              <a:t>И. </a:t>
            </a:r>
            <a:r>
              <a:rPr lang="ru-RU" sz="2400" b="1" dirty="0" err="1">
                <a:solidFill>
                  <a:srgbClr val="0000FF"/>
                </a:solidFill>
              </a:rPr>
              <a:t>Чемякин</a:t>
            </a:r>
            <a:r>
              <a:rPr lang="ru-RU" sz="2400" b="1" dirty="0">
                <a:solidFill>
                  <a:srgbClr val="0000FF"/>
                </a:solidFill>
              </a:rPr>
              <a:t> «Рассказы»</a:t>
            </a:r>
            <a:r>
              <a:rPr lang="ru-RU" sz="2400" b="1" dirty="0" smtClean="0">
                <a:solidFill>
                  <a:srgbClr val="0000FF"/>
                </a:solidFill>
              </a:rPr>
              <a:t> (г. Асбест)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581128"/>
            <a:ext cx="3448004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Берсенева</a:t>
            </a:r>
            <a:r>
              <a:rPr lang="ru-RU" sz="2400" b="1" dirty="0" smtClean="0">
                <a:solidFill>
                  <a:srgbClr val="0000FF"/>
                </a:solidFill>
              </a:rPr>
              <a:t> Л. Н.</a:t>
            </a:r>
          </a:p>
        </p:txBody>
      </p:sp>
    </p:spTree>
    <p:extLst>
      <p:ext uri="{BB962C8B-B14F-4D97-AF65-F5344CB8AC3E}">
        <p14:creationId xmlns:p14="http://schemas.microsoft.com/office/powerpoint/2010/main" val="18275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40"/>
    </mc:Choice>
    <mc:Fallback xmlns="">
      <p:transition advClick="0" advTm="70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7096"/>
            <a:ext cx="2444638" cy="335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1472590"/>
            <a:ext cx="2306716" cy="33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73603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FF"/>
                </a:solidFill>
              </a:rPr>
              <a:t>Библиографическое издание по </a:t>
            </a:r>
            <a:r>
              <a:rPr lang="ru-RU" sz="2200" b="1" dirty="0" err="1">
                <a:solidFill>
                  <a:srgbClr val="0000FF"/>
                </a:solidFill>
              </a:rPr>
              <a:t>тифлокраеведению</a:t>
            </a:r>
            <a:r>
              <a:rPr lang="ru-RU" sz="2200" b="1" dirty="0">
                <a:solidFill>
                  <a:srgbClr val="0000FF"/>
                </a:solidFill>
              </a:rPr>
              <a:t> «Природное ожерелье Невьянска»: дайджест (КШР)</a:t>
            </a:r>
            <a:r>
              <a:rPr lang="ru-RU" sz="2200" b="1" dirty="0" smtClean="0">
                <a:solidFill>
                  <a:srgbClr val="0000FF"/>
                </a:solidFill>
              </a:rPr>
              <a:t> (г. Невьянск)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5625243"/>
            <a:ext cx="3087964" cy="104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работ:</a:t>
            </a:r>
          </a:p>
          <a:p>
            <a:r>
              <a:rPr lang="ru-RU" sz="2400" b="1" dirty="0" err="1">
                <a:solidFill>
                  <a:srgbClr val="0000FF"/>
                </a:solidFill>
              </a:rPr>
              <a:t>Чучумова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Н. 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2315" y="4797152"/>
            <a:ext cx="5040560" cy="1850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FF"/>
                </a:solidFill>
              </a:rPr>
              <a:t>Библиографическое издание по </a:t>
            </a:r>
            <a:r>
              <a:rPr lang="ru-RU" sz="2400" b="1" dirty="0" err="1">
                <a:solidFill>
                  <a:srgbClr val="0000FF"/>
                </a:solidFill>
              </a:rPr>
              <a:t>тифлокраеведению</a:t>
            </a:r>
            <a:r>
              <a:rPr lang="ru-RU" sz="2400" b="1" dirty="0">
                <a:solidFill>
                  <a:srgbClr val="0000FF"/>
                </a:solidFill>
              </a:rPr>
              <a:t> «Почетные граждане Невьянска: 1976 – 2013 гг.»: библиографический указатель (КШР</a:t>
            </a:r>
            <a:r>
              <a:rPr lang="ru-RU" sz="2400" b="1" dirty="0" smtClean="0">
                <a:solidFill>
                  <a:srgbClr val="0000FF"/>
                </a:solidFill>
              </a:rPr>
              <a:t>) </a:t>
            </a:r>
            <a:r>
              <a:rPr lang="ru-RU" sz="2200" b="1" dirty="0" smtClean="0">
                <a:solidFill>
                  <a:srgbClr val="0000FF"/>
                </a:solidFill>
              </a:rPr>
              <a:t>(г. Невьянск)</a:t>
            </a:r>
            <a:endParaRPr lang="ru-RU" sz="2200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52" y="1772816"/>
            <a:ext cx="2462781" cy="27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02" y="2924944"/>
            <a:ext cx="2623114" cy="28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897"/>
    </mc:Choice>
    <mc:Fallback xmlns="">
      <p:transition advClick="0" advTm="78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73603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Участники конкурса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490099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FF"/>
                </a:solidFill>
              </a:rPr>
              <a:t>Презентация «История ТО ВОС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(г. Туринск)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28184" y="5733255"/>
            <a:ext cx="279993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Создатель работы: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Грищук </a:t>
            </a:r>
            <a:r>
              <a:rPr lang="ru-RU" sz="2400" b="1" dirty="0" smtClean="0">
                <a:solidFill>
                  <a:srgbClr val="0000FF"/>
                </a:solidFill>
              </a:rPr>
              <a:t>Н. П.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21341" cy="29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594673" cy="344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47121"/>
            <a:ext cx="3888432" cy="291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444"/>
    </mc:Choice>
    <mc:Fallback xmlns="">
      <p:transition advClick="0" advTm="744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0748"/>
            <a:ext cx="8377877" cy="4536504"/>
          </a:xfrm>
          <a:noFill/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Поздравляем всех участников и победителей КОНКУРСА!</a:t>
            </a:r>
          </a:p>
          <a:p>
            <a:pPr marL="457200" lvl="1" indent="0"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55010"/>
            <a:ext cx="8640960" cy="252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Номинация:</a:t>
            </a:r>
            <a:endParaRPr lang="ru-RU" sz="24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«</a:t>
            </a:r>
            <a:r>
              <a:rPr lang="ru-RU" sz="2400" b="1" i="1" dirty="0">
                <a:solidFill>
                  <a:srgbClr val="0000FF"/>
                </a:solidFill>
              </a:rPr>
              <a:t>Лучшее издание краеведческого содержания»</a:t>
            </a:r>
            <a:r>
              <a:rPr lang="ru-RU" sz="2400" b="1" dirty="0">
                <a:solidFill>
                  <a:srgbClr val="0000FF"/>
                </a:solidFill>
              </a:rPr>
              <a:t>: </a:t>
            </a:r>
            <a:r>
              <a:rPr lang="ru-RU" sz="2400" dirty="0" smtClean="0"/>
              <a:t>представлены </a:t>
            </a:r>
            <a:r>
              <a:rPr lang="ru-RU" sz="2400" dirty="0"/>
              <a:t>издания, адаптированные для чтения людьми с проблемами зрения (издания рельефно-точечного и укрупненного шрифтов, «говорящие» </a:t>
            </a:r>
            <a:r>
              <a:rPr lang="ru-RU" sz="2400" dirty="0" smtClean="0"/>
              <a:t>книги; </a:t>
            </a:r>
            <a:r>
              <a:rPr lang="ru-RU" sz="2400" dirty="0"/>
              <a:t>тактильные рукодельные издания</a:t>
            </a:r>
            <a:r>
              <a:rPr lang="ru-RU" sz="2400" dirty="0" smtClean="0"/>
              <a:t>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3816424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Немного о конкурсе…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3579444" cy="23781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617"/>
    </mc:Choice>
    <mc:Fallback xmlns="">
      <p:transition advClick="0" advTm="66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55010"/>
            <a:ext cx="8640960" cy="252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Номинация: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00FF"/>
                </a:solidFill>
              </a:rPr>
              <a:t>«Технология формирования краеведческого любопытства»</a:t>
            </a:r>
            <a:r>
              <a:rPr lang="ru-RU" sz="2400" b="1" dirty="0">
                <a:solidFill>
                  <a:srgbClr val="0000FF"/>
                </a:solidFill>
              </a:rPr>
              <a:t>: </a:t>
            </a:r>
            <a:r>
              <a:rPr lang="ru-RU" sz="2400" dirty="0" smtClean="0"/>
              <a:t>представлены </a:t>
            </a:r>
            <a:r>
              <a:rPr lang="ru-RU" sz="2400" dirty="0"/>
              <a:t>методические разработки и рекомендации; отчеты о завершенных проектах; сценарии теле-  и/или  </a:t>
            </a:r>
            <a:r>
              <a:rPr lang="ru-RU" sz="2400" dirty="0" smtClean="0"/>
              <a:t>радиопередач, библиографические </a:t>
            </a:r>
            <a:r>
              <a:rPr lang="ru-RU" sz="2400" dirty="0" err="1" smtClean="0"/>
              <a:t>материаилы</a:t>
            </a: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3816424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FF0000"/>
                </a:solidFill>
              </a:rPr>
              <a:t>Немного о конкурсе…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1792"/>
            <a:ext cx="4424041" cy="331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07314"/>
            <a:ext cx="4424040" cy="33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11"/>
    </mc:Choice>
    <mc:Fallback xmlns="">
      <p:transition advClick="0" advTm="61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9" y="140930"/>
            <a:ext cx="468052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Территории-участники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1914249" y="699516"/>
            <a:ext cx="4875171" cy="568181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88563" y="5322636"/>
            <a:ext cx="131309" cy="159462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  <a:endCxn id="9" idx="3"/>
          </p:cNvCxnSpPr>
          <p:nvPr/>
        </p:nvCxnSpPr>
        <p:spPr>
          <a:xfrm flipH="1" flipV="1">
            <a:off x="1823339" y="3448688"/>
            <a:ext cx="1465224" cy="19536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155" y="3125522"/>
            <a:ext cx="165618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Первоуральск (6 работ)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53177" y="5857745"/>
            <a:ext cx="119095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3" idx="2"/>
            <a:endCxn id="15" idx="3"/>
          </p:cNvCxnSpPr>
          <p:nvPr/>
        </p:nvCxnSpPr>
        <p:spPr>
          <a:xfrm flipH="1" flipV="1">
            <a:off x="1840097" y="5805264"/>
            <a:ext cx="1613080" cy="100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913" y="5482098"/>
            <a:ext cx="165618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Полевской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34082" y="4076572"/>
            <a:ext cx="119095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7" idx="2"/>
            <a:endCxn id="19" idx="3"/>
          </p:cNvCxnSpPr>
          <p:nvPr/>
        </p:nvCxnSpPr>
        <p:spPr>
          <a:xfrm flipH="1" flipV="1">
            <a:off x="1913102" y="1832219"/>
            <a:ext cx="1420980" cy="22921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559" y="1509053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Красноуральск 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0281916">
            <a:off x="4218104" y="5274720"/>
            <a:ext cx="182828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1" idx="2"/>
            <a:endCxn id="23" idx="1"/>
          </p:cNvCxnSpPr>
          <p:nvPr/>
        </p:nvCxnSpPr>
        <p:spPr>
          <a:xfrm flipV="1">
            <a:off x="4399896" y="4028733"/>
            <a:ext cx="2692384" cy="128010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92280" y="3705567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Асбест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868693" y="4793204"/>
            <a:ext cx="2057227" cy="842923"/>
            <a:chOff x="1868693" y="4793204"/>
            <a:chExt cx="2057227" cy="842923"/>
          </a:xfrm>
        </p:grpSpPr>
        <p:sp>
          <p:nvSpPr>
            <p:cNvPr id="25" name="Овал 24"/>
            <p:cNvSpPr/>
            <p:nvPr/>
          </p:nvSpPr>
          <p:spPr>
            <a:xfrm rot="10281916">
              <a:off x="3821249" y="5533555"/>
              <a:ext cx="104671" cy="1025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>
              <a:stCxn id="25" idx="2"/>
              <a:endCxn id="28" idx="3"/>
            </p:cNvCxnSpPr>
            <p:nvPr/>
          </p:nvCxnSpPr>
          <p:spPr>
            <a:xfrm flipH="1" flipV="1">
              <a:off x="1868693" y="4793204"/>
              <a:ext cx="2056634" cy="78378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4150" y="4470038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Сухой Лог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(2 работы)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10281916">
            <a:off x="4086425" y="5011088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30" idx="2"/>
            <a:endCxn id="33" idx="1"/>
          </p:cNvCxnSpPr>
          <p:nvPr/>
        </p:nvCxnSpPr>
        <p:spPr>
          <a:xfrm flipV="1">
            <a:off x="4266898" y="2132395"/>
            <a:ext cx="2852028" cy="29129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18926" y="1809229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Реж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(6 работ)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rot="10281916">
            <a:off x="4357427" y="5790428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5" idx="2"/>
            <a:endCxn id="40" idx="1"/>
          </p:cNvCxnSpPr>
          <p:nvPr/>
        </p:nvCxnSpPr>
        <p:spPr>
          <a:xfrm flipV="1">
            <a:off x="4537900" y="5664505"/>
            <a:ext cx="2545513" cy="16013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83413" y="5341339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Богданович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 rot="10281916">
            <a:off x="3384378" y="4491460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5" idx="6"/>
            <a:endCxn id="49" idx="3"/>
          </p:cNvCxnSpPr>
          <p:nvPr/>
        </p:nvCxnSpPr>
        <p:spPr>
          <a:xfrm flipH="1" flipV="1">
            <a:off x="1801637" y="2617122"/>
            <a:ext cx="1583770" cy="193580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094" y="2293956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Нижний Тагил 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 rot="10281916">
            <a:off x="3669170" y="2859877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stCxn id="51" idx="2"/>
            <a:endCxn id="54" idx="1"/>
          </p:cNvCxnSpPr>
          <p:nvPr/>
        </p:nvCxnSpPr>
        <p:spPr>
          <a:xfrm flipV="1">
            <a:off x="3849643" y="703004"/>
            <a:ext cx="3314645" cy="2191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64288" y="379838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Серов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 rot="10281916">
            <a:off x="3638542" y="4800176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57" idx="2"/>
            <a:endCxn id="62" idx="1"/>
          </p:cNvCxnSpPr>
          <p:nvPr/>
        </p:nvCxnSpPr>
        <p:spPr>
          <a:xfrm flipV="1">
            <a:off x="3819015" y="1416657"/>
            <a:ext cx="3129249" cy="34177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48264" y="1093491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Невьянск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(2 работы)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 rot="10281916">
            <a:off x="3340669" y="2738033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stCxn id="64" idx="2"/>
            <a:endCxn id="67" idx="3"/>
          </p:cNvCxnSpPr>
          <p:nvPr/>
        </p:nvCxnSpPr>
        <p:spPr>
          <a:xfrm flipH="1" flipV="1">
            <a:off x="1853924" y="1111046"/>
            <a:ext cx="1667218" cy="1661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9381" y="787880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Карпинск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 rot="10281916">
            <a:off x="5248440" y="4378642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>
            <a:stCxn id="73" idx="2"/>
            <a:endCxn id="75" idx="1"/>
          </p:cNvCxnSpPr>
          <p:nvPr/>
        </p:nvCxnSpPr>
        <p:spPr>
          <a:xfrm flipV="1">
            <a:off x="5428913" y="2907715"/>
            <a:ext cx="1576574" cy="15051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05487" y="2584549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Туринск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(1 работа)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 rot="10281916">
            <a:off x="4726334" y="5446162"/>
            <a:ext cx="181502" cy="9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>
            <a:stCxn id="88" idx="2"/>
            <a:endCxn id="90" idx="1"/>
          </p:cNvCxnSpPr>
          <p:nvPr/>
        </p:nvCxnSpPr>
        <p:spPr>
          <a:xfrm flipV="1">
            <a:off x="4906807" y="4867299"/>
            <a:ext cx="2212118" cy="6130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18925" y="4544133"/>
            <a:ext cx="177454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Камышлов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(2 работы)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181"/>
    </mc:Choice>
    <mc:Fallback xmlns="">
      <p:transition advClick="0" advTm="101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8392"/>
            <a:ext cx="3456384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4" y="115848"/>
            <a:ext cx="8928992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Победители в номинации</a:t>
            </a:r>
            <a:r>
              <a:rPr lang="ru-RU" sz="3200" dirty="0" smtClean="0">
                <a:solidFill>
                  <a:srgbClr val="00FF00"/>
                </a:solidFill>
              </a:rPr>
              <a:t/>
            </a:r>
            <a:br>
              <a:rPr lang="ru-RU" sz="3200" dirty="0" smtClean="0">
                <a:solidFill>
                  <a:srgbClr val="00FF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«Лучшее издание краеведческого содержания»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16632"/>
            <a:ext cx="15841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FF"/>
                </a:solidFill>
              </a:rPr>
              <a:t>Итоги…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9675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00FF"/>
                </a:solidFill>
              </a:rPr>
              <a:t>«Говорящая» книга: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«Мир без границ» (г. Сухой Лог)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10639" y="5375442"/>
            <a:ext cx="51675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Ганьшина</a:t>
            </a:r>
            <a:r>
              <a:rPr lang="ru-RU" sz="2400" b="1" dirty="0" smtClean="0">
                <a:solidFill>
                  <a:srgbClr val="0000FF"/>
                </a:solidFill>
              </a:rPr>
              <a:t> Е. В., </a:t>
            </a:r>
            <a:r>
              <a:rPr lang="ru-RU" sz="2400" b="1" dirty="0" err="1" smtClean="0">
                <a:solidFill>
                  <a:srgbClr val="0000FF"/>
                </a:solidFill>
              </a:rPr>
              <a:t>Ельнякова</a:t>
            </a:r>
            <a:r>
              <a:rPr lang="ru-RU" sz="2400" b="1" dirty="0" smtClean="0">
                <a:solidFill>
                  <a:srgbClr val="0000FF"/>
                </a:solidFill>
              </a:rPr>
              <a:t> Н.Г.,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Фомичева </a:t>
            </a:r>
            <a:r>
              <a:rPr lang="ru-RU" sz="2400" b="1" dirty="0">
                <a:solidFill>
                  <a:srgbClr val="0000FF"/>
                </a:solidFill>
              </a:rPr>
              <a:t>Т.Ф. 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>
                <a:solidFill>
                  <a:srgbClr val="0000FF"/>
                </a:solidFill>
              </a:rPr>
              <a:t>диктор</a:t>
            </a:r>
            <a:r>
              <a:rPr lang="ru-RU" sz="2400" b="1" dirty="0" smtClean="0">
                <a:solidFill>
                  <a:srgbClr val="0000FF"/>
                </a:solidFill>
              </a:rPr>
              <a:t>),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Глазырин </a:t>
            </a:r>
            <a:r>
              <a:rPr lang="ru-RU" sz="2400" b="1" dirty="0">
                <a:solidFill>
                  <a:srgbClr val="0000FF"/>
                </a:solidFill>
              </a:rPr>
              <a:t>А.А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380">
            <a:off x="295438" y="2272431"/>
            <a:ext cx="3515644" cy="43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54"/>
    </mc:Choice>
    <mc:Fallback xmlns="">
      <p:transition advClick="0" advTm="60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51820" cy="4602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6164"/>
            <a:ext cx="3347396" cy="4463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4" y="116632"/>
            <a:ext cx="8928992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Победители в номинации</a:t>
            </a:r>
            <a:r>
              <a:rPr lang="ru-RU" sz="3200" dirty="0" smtClean="0">
                <a:solidFill>
                  <a:srgbClr val="00FF00"/>
                </a:solidFill>
              </a:rPr>
              <a:t/>
            </a:r>
            <a:br>
              <a:rPr lang="ru-RU" sz="3200" dirty="0" smtClean="0">
                <a:solidFill>
                  <a:srgbClr val="00FF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«Лучшее издание краеведческого содержания»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24744"/>
            <a:ext cx="51890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Книга рельефно-точечного шрифта для младших школьников «О городе Нижний Тагил» (г. Нижний Тагил)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28184" y="5229200"/>
            <a:ext cx="2799932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Шашкина А. Л.,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Кузнецова И. П.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667"/>
    </mc:Choice>
    <mc:Fallback xmlns="">
      <p:transition advClick="0" advTm="66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8582"/>
            <a:ext cx="3084032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4" y="116632"/>
            <a:ext cx="8928992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Победители в номинации</a:t>
            </a:r>
            <a:r>
              <a:rPr lang="ru-RU" sz="3200" dirty="0" smtClean="0">
                <a:solidFill>
                  <a:srgbClr val="00FF00"/>
                </a:solidFill>
              </a:rPr>
              <a:t/>
            </a:r>
            <a:br>
              <a:rPr lang="ru-RU" sz="3200" dirty="0" smtClean="0">
                <a:solidFill>
                  <a:srgbClr val="00FF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«Лучшее издание краеведческого содержания»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95019"/>
            <a:ext cx="48965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Е. А. </a:t>
            </a:r>
            <a:r>
              <a:rPr lang="ru-RU" sz="2400" b="1" dirty="0" err="1" smtClean="0">
                <a:solidFill>
                  <a:srgbClr val="0000FF"/>
                </a:solidFill>
              </a:rPr>
              <a:t>Софрыгина</a:t>
            </a:r>
            <a:r>
              <a:rPr lang="ru-RU" sz="2400" b="1" dirty="0" smtClean="0">
                <a:solidFill>
                  <a:srgbClr val="0000FF"/>
                </a:solidFill>
              </a:rPr>
              <a:t> «Все, что люблю» (г. Богданович)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00192" y="5229200"/>
            <a:ext cx="2727924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Рябенко Н. И.,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Софрыгина</a:t>
            </a:r>
            <a:r>
              <a:rPr lang="ru-RU" sz="2400" b="1" dirty="0" smtClean="0">
                <a:solidFill>
                  <a:srgbClr val="0000FF"/>
                </a:solidFill>
              </a:rPr>
              <a:t> Е. 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58" y="1413231"/>
            <a:ext cx="4183761" cy="3103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266262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804"/>
    </mc:Choice>
    <mc:Fallback xmlns="">
      <p:transition advClick="0" advTm="58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4" y="116632"/>
            <a:ext cx="8928992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Победители в номинации</a:t>
            </a:r>
            <a:r>
              <a:rPr lang="ru-RU" sz="3200" dirty="0" smtClean="0">
                <a:solidFill>
                  <a:srgbClr val="00FF00"/>
                </a:solidFill>
              </a:rPr>
              <a:t/>
            </a:r>
            <a:br>
              <a:rPr lang="ru-RU" sz="3200" dirty="0" smtClean="0">
                <a:solidFill>
                  <a:srgbClr val="00FF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«Лучшее издание краеведческого содержания»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96752"/>
            <a:ext cx="50405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</a:rPr>
              <a:t>«Говорящая» книга: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Суренков</a:t>
            </a:r>
            <a:r>
              <a:rPr lang="ru-RU" sz="2400" b="1" dirty="0" smtClean="0">
                <a:solidFill>
                  <a:srgbClr val="0000FF"/>
                </a:solidFill>
              </a:rPr>
              <a:t> В. Н. «Полевские </a:t>
            </a:r>
            <a:r>
              <a:rPr lang="ru-RU" sz="2400" b="1" dirty="0" err="1" smtClean="0">
                <a:solidFill>
                  <a:srgbClr val="0000FF"/>
                </a:solidFill>
              </a:rPr>
              <a:t>былицы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(г. Полевской)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581128"/>
            <a:ext cx="3448004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00FF"/>
                </a:solidFill>
              </a:rPr>
              <a:t>Создатели работы: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Хлызова</a:t>
            </a:r>
            <a:r>
              <a:rPr lang="ru-RU" sz="2400" b="1" dirty="0" smtClean="0">
                <a:solidFill>
                  <a:srgbClr val="0000FF"/>
                </a:solidFill>
              </a:rPr>
              <a:t> Л. А.,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Вторыгина</a:t>
            </a:r>
            <a:r>
              <a:rPr lang="ru-RU" sz="2400" b="1" dirty="0" smtClean="0">
                <a:solidFill>
                  <a:srgbClr val="0000FF"/>
                </a:solidFill>
              </a:rPr>
              <a:t> О. В.,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Бокунова</a:t>
            </a:r>
            <a:r>
              <a:rPr lang="ru-RU" sz="2400" b="1" dirty="0" smtClean="0">
                <a:solidFill>
                  <a:srgbClr val="0000FF"/>
                </a:solidFill>
              </a:rPr>
              <a:t> Е. В.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196752"/>
            <a:ext cx="3768592" cy="2826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5289124" cy="39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369"/>
    </mc:Choice>
    <mc:Fallback xmlns="">
      <p:transition advClick="0" advTm="736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769</Words>
  <Application>Microsoft Office PowerPoint</Application>
  <PresentationFormat>Экран (4:3)</PresentationFormat>
  <Paragraphs>125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Немного о конкурсе…</vt:lpstr>
      <vt:lpstr>Презентация PowerPoint</vt:lpstr>
      <vt:lpstr>Презентация PowerPoint</vt:lpstr>
      <vt:lpstr>Территории-участники</vt:lpstr>
      <vt:lpstr>Победители в номинации «Лучшее издание краеведческого содержания»</vt:lpstr>
      <vt:lpstr>Победители в номинации «Лучшее издание краеведческого содержания»</vt:lpstr>
      <vt:lpstr>Победители в номинации «Лучшее издание краеведческого содержания»</vt:lpstr>
      <vt:lpstr>Победители в номинации «Лучшее издание краеведческого содержания»</vt:lpstr>
      <vt:lpstr>Победители в номинации «Технология формирования краеведческого любопытства»</vt:lpstr>
      <vt:lpstr> Специальная номинация «Самый активный участник конкурса»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конкурса</vt:lpstr>
      <vt:lpstr>Участники конкурса</vt:lpstr>
      <vt:lpstr>Участники конкурса</vt:lpstr>
      <vt:lpstr>Участники конкурса</vt:lpstr>
      <vt:lpstr>Участники конкурса</vt:lpstr>
      <vt:lpstr>Участники конкурса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Mono1</dc:creator>
  <cp:lastModifiedBy>kab102</cp:lastModifiedBy>
  <cp:revision>71</cp:revision>
  <dcterms:created xsi:type="dcterms:W3CDTF">2014-11-25T07:41:16Z</dcterms:created>
  <dcterms:modified xsi:type="dcterms:W3CDTF">2014-11-26T11:41:54Z</dcterms:modified>
</cp:coreProperties>
</file>