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58" r:id="rId2"/>
    <p:sldId id="361" r:id="rId3"/>
    <p:sldId id="356" r:id="rId4"/>
    <p:sldId id="357" r:id="rId5"/>
    <p:sldId id="364" r:id="rId6"/>
    <p:sldId id="360" r:id="rId7"/>
    <p:sldId id="296" r:id="rId8"/>
    <p:sldId id="365" r:id="rId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8000"/>
    <a:srgbClr val="FFCC99"/>
    <a:srgbClr val="000000"/>
    <a:srgbClr val="444200"/>
    <a:srgbClr val="666633"/>
    <a:srgbClr val="996600"/>
    <a:srgbClr val="0BD723"/>
    <a:srgbClr val="71C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0" autoAdjust="0"/>
    <p:restoredTop sz="92584" autoAdjust="0"/>
  </p:normalViewPr>
  <p:slideViewPr>
    <p:cSldViewPr>
      <p:cViewPr varScale="1">
        <p:scale>
          <a:sx n="52" d="100"/>
          <a:sy n="52" d="100"/>
        </p:scale>
        <p:origin x="-1325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8B66CA-9FC3-43DD-AB11-738853D5B640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2EED9E9-138B-4EA3-A723-A31F18711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068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FE01FA3-90F5-4265-AF0B-C4CEE92EB6E8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35308D1-B299-4CC0-87F0-19ECE07D25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00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00034" y="2714620"/>
            <a:ext cx="7851648" cy="1828800"/>
          </a:xfrm>
          <a:prstGeom prst="rect">
            <a:avLst/>
          </a:prstGeo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00034" y="4572008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1EC7C-7603-4350-9E1A-F5C739EA851F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ED985-4517-45B7-AFA4-ED673DB96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68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785926"/>
            <a:ext cx="668655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92653-4777-4401-B467-6C353696DCEF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8CF2A-6116-4E0F-A607-CBBF7E152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15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78A42-F128-42D0-B4A9-01BC7D51253E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85BE-1E6D-4958-BDC8-03FEBD311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729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F0E09-7419-4EC0-B547-A5AA8129FA5B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BD602-6CE1-479E-B411-1B3802CED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018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3071813"/>
            <a:ext cx="8229600" cy="2466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2BBDF-DADA-4456-8413-DB3F4577813F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2106A-2AE5-444E-B953-9CE82A15F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45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ED400-2544-4B33-8FA4-CDC843875128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F2F42-A72E-42C3-9843-BD2257138F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489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3CDCB-36EC-4976-BCC3-7D2F53242AFC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80305-2BA7-4FDE-8FA8-74EFFC1C4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82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3786190"/>
            <a:ext cx="4038600" cy="257745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786190"/>
            <a:ext cx="4038600" cy="2568734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ED786-09E4-4D99-A37E-12D27BC6E3E4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9624A-9CB9-4823-820D-A363513BB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09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500306"/>
            <a:ext cx="8229600" cy="92868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3429000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3429000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4143380"/>
            <a:ext cx="4040188" cy="221694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4143380"/>
            <a:ext cx="4041775" cy="221694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226FF-6410-488F-983D-09ABFCB97C89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0E117-8003-4B66-862D-178EFF511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98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305800" cy="11430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66748-BB3C-4E13-8039-FCA867E2CD7B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9CB0D-665B-423F-BD91-BC6DD8FA0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547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F77B2-877D-445A-B5CD-E9E7803926E9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2F2F4-06D0-4357-BDC9-C2014EDF41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892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7F40C-D857-4580-B37E-039776E85C9D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E9E2C-61B5-4633-BAD3-4E9A6FB4ED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47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D4E87-7493-4147-8ABE-30744ECFD5AE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21F59-E009-42BF-B66B-2A75EAA83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30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5816600"/>
            <a:ext cx="9169400" cy="104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20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5753100"/>
            <a:ext cx="9156701" cy="104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олилиния 18"/>
          <p:cNvSpPr>
            <a:spLocks/>
          </p:cNvSpPr>
          <p:nvPr userDrawn="1"/>
        </p:nvSpPr>
        <p:spPr bwMode="auto">
          <a:xfrm rot="10800000">
            <a:off x="-9525" y="6221413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0000"/>
              <a:lumOff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0000"/>
              <a:lumOff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17463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31" name="Текст 29"/>
          <p:cNvSpPr>
            <a:spLocks noGrp="1"/>
          </p:cNvSpPr>
          <p:nvPr>
            <p:ph type="body" idx="1"/>
          </p:nvPr>
        </p:nvSpPr>
        <p:spPr bwMode="auto">
          <a:xfrm>
            <a:off x="500063" y="3071813"/>
            <a:ext cx="822960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6CCDBB-C044-48BD-AE6D-EDCF1B71C743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56B762-0B73-4169-8D6F-CD989EB29E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5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pic>
        <p:nvPicPr>
          <p:cNvPr id="1036" name="Picture 17" descr="C:\Documents and Settings\Администратор\Рабочий стол\Без имени-1.png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57150"/>
            <a:ext cx="1733550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8" r:id="rId9"/>
    <p:sldLayoutId id="2147484124" r:id="rId10"/>
    <p:sldLayoutId id="2147484125" r:id="rId11"/>
    <p:sldLayoutId id="2147484126" r:id="rId12"/>
    <p:sldLayoutId id="214748412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7727" y="1844824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План основных мероприятий </a:t>
            </a:r>
            <a:endParaRPr lang="ru-RU" sz="2400" dirty="0"/>
          </a:p>
          <a:p>
            <a:pPr algn="ctr"/>
            <a:r>
              <a:rPr lang="ru-RU" sz="2400" b="1" dirty="0"/>
              <a:t>государственного казённого учреждения культуры Свердловской области</a:t>
            </a:r>
            <a:endParaRPr lang="ru-RU" sz="2400" dirty="0"/>
          </a:p>
          <a:p>
            <a:pPr algn="ctr"/>
            <a:r>
              <a:rPr lang="ru-RU" sz="2400" b="1" dirty="0"/>
              <a:t> </a:t>
            </a:r>
            <a:endParaRPr lang="ru-RU" sz="2400" dirty="0"/>
          </a:p>
          <a:p>
            <a:pPr algn="ctr"/>
            <a:r>
              <a:rPr lang="ru-RU" sz="2400" b="1" dirty="0"/>
              <a:t>«Свердловская областная специальная библиотека для слепых»</a:t>
            </a:r>
            <a:endParaRPr lang="ru-RU" sz="2400" dirty="0"/>
          </a:p>
          <a:p>
            <a:pPr algn="ctr"/>
            <a:r>
              <a:rPr lang="ru-RU" sz="2400" b="1" dirty="0"/>
              <a:t> </a:t>
            </a:r>
            <a:endParaRPr lang="ru-RU" sz="2400" dirty="0"/>
          </a:p>
          <a:p>
            <a:pPr algn="ctr"/>
            <a:r>
              <a:rPr lang="ru-RU" sz="2400" b="1" dirty="0"/>
              <a:t>в рамках проведения в Свердловской области</a:t>
            </a:r>
            <a:endParaRPr lang="ru-RU" sz="2400" dirty="0"/>
          </a:p>
          <a:p>
            <a:pPr algn="ctr"/>
            <a:r>
              <a:rPr lang="ru-RU" sz="2400" b="1" dirty="0"/>
              <a:t>«Года литературы» в 2015 году</a:t>
            </a:r>
            <a:endParaRPr lang="ru-RU" sz="2400" dirty="0"/>
          </a:p>
        </p:txBody>
      </p:sp>
    </p:spTree>
  </p:cSld>
  <p:clrMapOvr>
    <a:masterClrMapping/>
  </p:clrMapOvr>
  <p:transition advTm="1228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1196752"/>
            <a:ext cx="6480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Областная библиотечная акция «Читаем вслух»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6002" y="3501008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/>
              <a:t>Порядок проведения </a:t>
            </a:r>
            <a:r>
              <a:rPr lang="ru-RU" b="1" i="1" dirty="0" smtClean="0"/>
              <a:t>акции</a:t>
            </a:r>
          </a:p>
          <a:p>
            <a:pPr algn="just"/>
            <a:endParaRPr lang="ru-RU" dirty="0"/>
          </a:p>
          <a:p>
            <a:pPr lvl="0" algn="just"/>
            <a:r>
              <a:rPr lang="ru-RU" dirty="0" smtClean="0">
                <a:latin typeface="Verdana"/>
                <a:ea typeface="Verdana"/>
                <a:cs typeface="Verdana"/>
              </a:rPr>
              <a:t>● </a:t>
            </a:r>
            <a:r>
              <a:rPr lang="ru-RU" dirty="0" smtClean="0"/>
              <a:t>Организация </a:t>
            </a:r>
            <a:r>
              <a:rPr lang="ru-RU" dirty="0"/>
              <a:t>громкого чтения для инвалидов по зрению в муниципальных библиотеках Свердловской области, занимающихся обслуживанием незрячих пользователей, в </a:t>
            </a:r>
            <a:r>
              <a:rPr lang="ru-RU" b="1" i="1" dirty="0"/>
              <a:t>единый день 13 ноября 2015 г.</a:t>
            </a:r>
            <a:r>
              <a:rPr lang="ru-RU" dirty="0"/>
              <a:t> </a:t>
            </a:r>
            <a:r>
              <a:rPr lang="ru-RU" b="1" i="1" dirty="0" smtClean="0"/>
              <a:t>в рамках празднования Международного дня белой трости. </a:t>
            </a:r>
            <a:r>
              <a:rPr lang="ru-RU" dirty="0" smtClean="0"/>
              <a:t>Выбор </a:t>
            </a:r>
            <a:r>
              <a:rPr lang="ru-RU" dirty="0"/>
              <a:t>произведения для чтения вслух произвольный, зависит от возрастного, интеллектуального состава слушателей и их предпочтений.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6002" y="2234422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«Чтение вслух</a:t>
            </a:r>
            <a:r>
              <a:rPr lang="ru-RU" sz="2000" dirty="0"/>
              <a:t>» – </a:t>
            </a:r>
            <a:r>
              <a:rPr lang="ru-RU" sz="2000" dirty="0" smtClean="0"/>
              <a:t>одна  из основных </a:t>
            </a:r>
            <a:r>
              <a:rPr lang="ru-RU" sz="2000" dirty="0"/>
              <a:t>форм работы специальных библиотек для слепых, </a:t>
            </a:r>
            <a:r>
              <a:rPr lang="ru-RU" sz="2000" dirty="0" smtClean="0"/>
              <a:t>долгие </a:t>
            </a:r>
            <a:r>
              <a:rPr lang="ru-RU" sz="2000" dirty="0"/>
              <a:t>годы пользуется популярностью среди незрячих читателей библиотек. </a:t>
            </a:r>
          </a:p>
        </p:txBody>
      </p:sp>
    </p:spTree>
    <p:extLst>
      <p:ext uri="{BB962C8B-B14F-4D97-AF65-F5344CB8AC3E}">
        <p14:creationId xmlns:p14="http://schemas.microsoft.com/office/powerpoint/2010/main" val="234522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67744" y="1196752"/>
            <a:ext cx="6480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Областная библиотечная акция «Читаем вслух»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636912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Порядок проведения </a:t>
            </a:r>
            <a:r>
              <a:rPr lang="ru-RU" b="1" i="1" dirty="0" smtClean="0"/>
              <a:t>акции</a:t>
            </a:r>
          </a:p>
          <a:p>
            <a:endParaRPr lang="ru-RU" dirty="0"/>
          </a:p>
          <a:p>
            <a:pPr lvl="0" algn="just"/>
            <a:r>
              <a:rPr lang="ru-RU" dirty="0" smtClean="0">
                <a:latin typeface="Verdana"/>
                <a:ea typeface="Verdana"/>
                <a:cs typeface="Verdana"/>
              </a:rPr>
              <a:t>●   </a:t>
            </a:r>
            <a:r>
              <a:rPr lang="ru-RU" dirty="0" smtClean="0"/>
              <a:t>Информация </a:t>
            </a:r>
            <a:r>
              <a:rPr lang="ru-RU" dirty="0"/>
              <a:t>о проведении акции (анонс, итоги) размещается на </a:t>
            </a:r>
            <a:r>
              <a:rPr lang="en-US" dirty="0"/>
              <a:t>web</a:t>
            </a:r>
            <a:r>
              <a:rPr lang="ru-RU" dirty="0"/>
              <a:t>-сайтах учреждений и предоставляется в средства массовой информации. </a:t>
            </a:r>
          </a:p>
          <a:p>
            <a:pPr lvl="0" algn="just"/>
            <a:endParaRPr lang="ru-RU" dirty="0" smtClean="0"/>
          </a:p>
          <a:p>
            <a:pPr lvl="0" algn="just"/>
            <a:r>
              <a:rPr lang="ru-RU" dirty="0" smtClean="0">
                <a:latin typeface="Verdana"/>
                <a:ea typeface="Verdana"/>
                <a:cs typeface="Verdana"/>
              </a:rPr>
              <a:t>●   </a:t>
            </a:r>
            <a:r>
              <a:rPr lang="ru-RU" dirty="0" smtClean="0"/>
              <a:t>По </a:t>
            </a:r>
            <a:r>
              <a:rPr lang="ru-RU" dirty="0"/>
              <a:t>итогам акции предполагается издание </a:t>
            </a:r>
            <a:r>
              <a:rPr lang="ru-RU" b="1" i="1" dirty="0"/>
              <a:t>электронного альбома «Читаем вслух»</a:t>
            </a:r>
            <a:r>
              <a:rPr lang="ru-RU" dirty="0"/>
              <a:t>, в который войдет информация об акции от муниципальных библиотек, информация из средств массовой информации, фотографии проведения акции, видеоматериалы. </a:t>
            </a:r>
          </a:p>
        </p:txBody>
      </p:sp>
    </p:spTree>
    <p:extLst>
      <p:ext uri="{BB962C8B-B14F-4D97-AF65-F5344CB8AC3E}">
        <p14:creationId xmlns:p14="http://schemas.microsoft.com/office/powerpoint/2010/main" val="268336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980728"/>
            <a:ext cx="65527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Областной конкурс – акция «Говорящая» книга в подарок</a:t>
            </a:r>
            <a:r>
              <a:rPr lang="ru-RU" sz="2400" b="1" i="1" dirty="0" smtClean="0"/>
              <a:t>!» </a:t>
            </a:r>
          </a:p>
          <a:p>
            <a:pPr algn="ctr"/>
            <a:r>
              <a:rPr lang="ru-RU" b="1" i="1" dirty="0" smtClean="0"/>
              <a:t>(январь-ноябрь 2015 г.)</a:t>
            </a:r>
            <a:endParaRPr lang="ru-RU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0458" y="2204864"/>
            <a:ext cx="845516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Акция «Говорящая» книга в подарок!»  предполагает создание уникальных на территории Свердловской области «говорящих» книг для людей с проблемами зрения.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Уникальность </a:t>
            </a:r>
            <a:r>
              <a:rPr lang="ru-RU" dirty="0"/>
              <a:t>изданий будет состоять в том, что в качестве дикторов предлагается привлечь известных людей городов Свердловской области: политики и общественные деятели, бизнесмены и банкиры,  работники культуры и искусства, учителя и воспитатели, представители средств массовой информации… </a:t>
            </a:r>
          </a:p>
          <a:p>
            <a:pPr algn="just"/>
            <a:r>
              <a:rPr lang="ru-RU" dirty="0"/>
              <a:t> </a:t>
            </a:r>
          </a:p>
          <a:p>
            <a:pPr algn="just"/>
            <a:r>
              <a:rPr lang="ru-RU" dirty="0"/>
              <a:t>Книга, которая будет «говорить» такими голосами, станет незабываемым подарком для людей с проблемами зрения, являясь подтверждением неравнодушия общества к жизни «особых» читателей. </a:t>
            </a:r>
          </a:p>
        </p:txBody>
      </p:sp>
    </p:spTree>
    <p:extLst>
      <p:ext uri="{BB962C8B-B14F-4D97-AF65-F5344CB8AC3E}">
        <p14:creationId xmlns:p14="http://schemas.microsoft.com/office/powerpoint/2010/main" val="380159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204864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Акция «Говорящая» книга в подарок!» проводится в формате конкурса </a:t>
            </a:r>
            <a:r>
              <a:rPr lang="ru-RU" b="1" i="1" dirty="0"/>
              <a:t>по следующим номинациям</a:t>
            </a:r>
            <a:r>
              <a:rPr lang="ru-RU" b="1" i="1" dirty="0" smtClean="0"/>
              <a:t>:</a:t>
            </a:r>
          </a:p>
          <a:p>
            <a:pPr algn="just"/>
            <a:endParaRPr lang="ru-RU" b="1" i="1" dirty="0"/>
          </a:p>
          <a:p>
            <a:pPr algn="just"/>
            <a:r>
              <a:rPr lang="ru-RU" dirty="0" smtClean="0">
                <a:latin typeface="Verdana"/>
                <a:ea typeface="Verdana"/>
                <a:cs typeface="Verdana"/>
              </a:rPr>
              <a:t>●  </a:t>
            </a:r>
            <a:r>
              <a:rPr lang="ru-RU" b="1" i="1" dirty="0" smtClean="0"/>
              <a:t>Номинация </a:t>
            </a:r>
            <a:r>
              <a:rPr lang="ru-RU" b="1" i="1" dirty="0"/>
              <a:t>«Лучшее детское издание»: </a:t>
            </a:r>
            <a:r>
              <a:rPr lang="ru-RU" dirty="0"/>
              <a:t>предоставляются издания, адаптированные для чтения детей с проблемами зрения </a:t>
            </a:r>
          </a:p>
          <a:p>
            <a:pPr algn="just"/>
            <a:r>
              <a:rPr lang="ru-RU" dirty="0" smtClean="0">
                <a:latin typeface="Verdana"/>
                <a:ea typeface="Verdana"/>
                <a:cs typeface="Verdana"/>
              </a:rPr>
              <a:t>●  </a:t>
            </a:r>
            <a:r>
              <a:rPr lang="ru-RU" b="1" i="1" dirty="0" smtClean="0"/>
              <a:t>Номинация </a:t>
            </a:r>
            <a:r>
              <a:rPr lang="ru-RU" b="1" i="1" dirty="0"/>
              <a:t>«Лучшее краеведческое издание»:</a:t>
            </a:r>
            <a:r>
              <a:rPr lang="ru-RU" dirty="0"/>
              <a:t> предоставляются издания, адаптированные для чтения людей с проблемами зрения об истории, культуре родного края </a:t>
            </a:r>
          </a:p>
          <a:p>
            <a:pPr algn="just"/>
            <a:r>
              <a:rPr lang="ru-RU" dirty="0" smtClean="0">
                <a:latin typeface="Verdana"/>
                <a:ea typeface="Verdana"/>
                <a:cs typeface="Verdana"/>
              </a:rPr>
              <a:t>●  </a:t>
            </a:r>
            <a:r>
              <a:rPr lang="ru-RU" b="1" i="1" dirty="0" smtClean="0"/>
              <a:t>Номинация </a:t>
            </a:r>
            <a:r>
              <a:rPr lang="ru-RU" b="1" i="1" dirty="0"/>
              <a:t>«Книга уральского писателя»: </a:t>
            </a:r>
            <a:r>
              <a:rPr lang="ru-RU" dirty="0"/>
              <a:t>предоставляются </a:t>
            </a:r>
            <a:r>
              <a:rPr lang="ru-RU" dirty="0" smtClean="0"/>
              <a:t>издания, адаптированные для чтения людей с проблемами зрения </a:t>
            </a:r>
            <a:r>
              <a:rPr lang="ru-RU" dirty="0"/>
              <a:t>уральских писателей </a:t>
            </a:r>
          </a:p>
          <a:p>
            <a:pPr algn="just"/>
            <a:r>
              <a:rPr lang="ru-RU" dirty="0" smtClean="0">
                <a:latin typeface="Verdana"/>
                <a:ea typeface="Verdana"/>
                <a:cs typeface="Verdana"/>
              </a:rPr>
              <a:t>● </a:t>
            </a:r>
            <a:r>
              <a:rPr lang="ru-RU" b="1" i="1" dirty="0" smtClean="0"/>
              <a:t>Номинация </a:t>
            </a:r>
            <a:r>
              <a:rPr lang="ru-RU" b="1" i="1" dirty="0"/>
              <a:t>«Книга – спектакль»: </a:t>
            </a:r>
            <a:r>
              <a:rPr lang="ru-RU" dirty="0"/>
              <a:t>предоставляются издания, адаптированные для чтения людей с проблемами зрения в жанре </a:t>
            </a:r>
            <a:r>
              <a:rPr lang="ru-RU" dirty="0" err="1"/>
              <a:t>аудиоспектакля</a:t>
            </a:r>
            <a:r>
              <a:rPr lang="ru-RU" dirty="0"/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95736" y="980728"/>
            <a:ext cx="65527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Областной конкурс – акция «Говорящая» книга в подарок</a:t>
            </a:r>
            <a:r>
              <a:rPr lang="ru-RU" sz="2400" b="1" i="1" dirty="0" smtClean="0"/>
              <a:t>!» </a:t>
            </a:r>
          </a:p>
          <a:p>
            <a:pPr algn="ctr"/>
            <a:r>
              <a:rPr lang="ru-RU" b="1" i="1" dirty="0" smtClean="0"/>
              <a:t>(январь-ноябрь 2015 г.)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47143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83586" y="836712"/>
            <a:ext cx="66967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/>
              <a:t>II</a:t>
            </a:r>
            <a:r>
              <a:rPr lang="ru-RU" sz="2400" b="1" i="1" dirty="0"/>
              <a:t> Летняя школа с международным участием «</a:t>
            </a:r>
            <a:r>
              <a:rPr lang="ru-RU" sz="2400" b="1" i="1" dirty="0" err="1"/>
              <a:t>Тифлокомментирование</a:t>
            </a:r>
            <a:r>
              <a:rPr lang="ru-RU" sz="2400" b="1" i="1" dirty="0"/>
              <a:t> как новая социальная услуга для лиц с проблемами зрения»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852936"/>
            <a:ext cx="838479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/>
              <a:t>Цель </a:t>
            </a:r>
            <a:r>
              <a:rPr lang="ru-RU" b="1" i="1" dirty="0" smtClean="0"/>
              <a:t>проведения: </a:t>
            </a:r>
            <a:r>
              <a:rPr lang="ru-RU" dirty="0"/>
              <a:t>обучение библиотечных специалистов методу </a:t>
            </a:r>
            <a:r>
              <a:rPr lang="ru-RU" dirty="0" err="1"/>
              <a:t>тифлокомментирования</a:t>
            </a:r>
            <a:r>
              <a:rPr lang="ru-RU" dirty="0"/>
              <a:t> в самых различных сферах: кинофильмы и телепередачи, театральные представления, туристическое обеспечение в виде </a:t>
            </a:r>
            <a:r>
              <a:rPr lang="ru-RU" dirty="0" err="1"/>
              <a:t>аудиопутеводителей</a:t>
            </a:r>
            <a:r>
              <a:rPr lang="ru-RU" dirty="0"/>
              <a:t> по городам и природным объектам, музеям и выставкам, а также спортивные соревнования. </a:t>
            </a:r>
          </a:p>
          <a:p>
            <a:pPr algn="just"/>
            <a:r>
              <a:rPr lang="ru-RU" dirty="0"/>
              <a:t> </a:t>
            </a:r>
          </a:p>
          <a:p>
            <a:pPr algn="just"/>
            <a:r>
              <a:rPr lang="ru-RU" dirty="0"/>
              <a:t>В 2015 г.  </a:t>
            </a:r>
            <a:r>
              <a:rPr lang="ru-RU" b="1" i="1" dirty="0"/>
              <a:t>в качестве преподавателя </a:t>
            </a:r>
            <a:r>
              <a:rPr lang="ru-RU" dirty="0"/>
              <a:t>выступит директор Проекта </a:t>
            </a:r>
            <a:r>
              <a:rPr lang="ru-RU" dirty="0" err="1"/>
              <a:t>Тифлокомментирования</a:t>
            </a:r>
            <a:r>
              <a:rPr lang="ru-RU" dirty="0"/>
              <a:t> Американского Совета Слепых, доктор </a:t>
            </a:r>
            <a:r>
              <a:rPr lang="ru-RU" dirty="0" err="1"/>
              <a:t>Джоэл</a:t>
            </a:r>
            <a:r>
              <a:rPr lang="ru-RU" dirty="0"/>
              <a:t> </a:t>
            </a:r>
            <a:r>
              <a:rPr lang="ru-RU" dirty="0" err="1"/>
              <a:t>Снайдер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9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980728"/>
            <a:ext cx="66247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Межрегиональная детская научно-практическая конференция «Задушевное чтение в эпоху ИНТЕРНЕТ»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780928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/>
              <a:t>Участники конференции: </a:t>
            </a:r>
            <a:r>
              <a:rPr lang="ru-RU" dirty="0" smtClean="0"/>
              <a:t>дети </a:t>
            </a:r>
            <a:r>
              <a:rPr lang="ru-RU" dirty="0"/>
              <a:t>– инвалиды по зрению, преподаватели специальных (</a:t>
            </a:r>
            <a:r>
              <a:rPr lang="ru-RU" dirty="0" smtClean="0"/>
              <a:t>коррекционных</a:t>
            </a:r>
            <a:r>
              <a:rPr lang="ru-RU" dirty="0"/>
              <a:t>) школ, родители.</a:t>
            </a:r>
          </a:p>
          <a:p>
            <a:pPr algn="just"/>
            <a:r>
              <a:rPr lang="ru-RU" dirty="0"/>
              <a:t> </a:t>
            </a:r>
          </a:p>
          <a:p>
            <a:pPr algn="just"/>
            <a:r>
              <a:rPr lang="ru-RU" b="1" i="1" dirty="0"/>
              <a:t>Цель обмена мнениями </a:t>
            </a:r>
            <a:r>
              <a:rPr lang="ru-RU" dirty="0"/>
              <a:t>– найти место книге в современном обществе стремительно развивающихся информационных технологий, формирующих новую культуру чтения и отличного от текстового нового восприятия информации. У молодых инвалидов по зрению, которые являясь частью современного общества, также как и остальные его члены, меняется восприятие книги, мотивация чтения и способы получения информации.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63516" y="836712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Исследование «Доступность смартфона на платформе </a:t>
            </a:r>
            <a:r>
              <a:rPr lang="en-US" sz="2400" b="1" i="1" dirty="0" err="1"/>
              <a:t>Simbian</a:t>
            </a:r>
            <a:r>
              <a:rPr lang="ru-RU" sz="2400" b="1" i="1" dirty="0"/>
              <a:t> и мобильных приложений для незрячих»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204864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Исследование «Доступность смартфона на платформе </a:t>
            </a:r>
            <a:r>
              <a:rPr lang="en-US" dirty="0" err="1"/>
              <a:t>Simbian</a:t>
            </a:r>
            <a:r>
              <a:rPr lang="ru-RU" dirty="0"/>
              <a:t> и мобильных приложений для незрячих» проводится </a:t>
            </a:r>
            <a:r>
              <a:rPr lang="ru-RU" b="1" i="1" dirty="0"/>
              <a:t>с целью выявления </a:t>
            </a:r>
            <a:r>
              <a:rPr lang="ru-RU" dirty="0"/>
              <a:t>активности использования мобильных устройств и приложений к ним инвалидами по зрению. </a:t>
            </a:r>
          </a:p>
          <a:p>
            <a:pPr algn="just"/>
            <a:r>
              <a:rPr lang="ru-RU" dirty="0"/>
              <a:t>В современном обществе мобильные технологии получают всё большее распространение и признание. Умение пользоваться сенсорными мобильными телефонами способствуют повышению культурного, интеллектуального, информационного и коммуникативного уровня людей с проблемами зрения, их интеграции в общество.</a:t>
            </a:r>
          </a:p>
          <a:p>
            <a:pPr algn="just"/>
            <a:r>
              <a:rPr lang="ru-RU" dirty="0"/>
              <a:t>Свердловская областная специальная библиотека для слепых предлагает специалистам муниципальных библиотек Свердловской области, занимающихся обслуживанием инвалидов по зрению, </a:t>
            </a:r>
            <a:r>
              <a:rPr lang="ru-RU" b="1" i="1" dirty="0"/>
              <a:t>протестировать своих читателей и определить их уровень владения мобильными устройствами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3841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2">
  <a:themeElements>
    <a:clrScheme name="Другая 5">
      <a:dk1>
        <a:srgbClr val="FFFFFF"/>
      </a:dk1>
      <a:lt1>
        <a:srgbClr val="12055F"/>
      </a:lt1>
      <a:dk2>
        <a:srgbClr val="FFFFFF"/>
      </a:dk2>
      <a:lt2>
        <a:srgbClr val="12055F"/>
      </a:lt2>
      <a:accent1>
        <a:srgbClr val="FFFFFF"/>
      </a:accent1>
      <a:accent2>
        <a:srgbClr val="190785"/>
      </a:accent2>
      <a:accent3>
        <a:srgbClr val="190785"/>
      </a:accent3>
      <a:accent4>
        <a:srgbClr val="FFFFFF"/>
      </a:accent4>
      <a:accent5>
        <a:srgbClr val="00B0F0"/>
      </a:accent5>
      <a:accent6>
        <a:srgbClr val="FFFFFF"/>
      </a:accent6>
      <a:hlink>
        <a:srgbClr val="DDD8FC"/>
      </a:hlink>
      <a:folHlink>
        <a:srgbClr val="AA9DF9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7307</TotalTime>
  <Words>552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SOSBS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Mono1</cp:lastModifiedBy>
  <cp:revision>341</cp:revision>
  <cp:lastPrinted>2014-11-26T10:48:05Z</cp:lastPrinted>
  <dcterms:created xsi:type="dcterms:W3CDTF">2011-10-07T05:21:35Z</dcterms:created>
  <dcterms:modified xsi:type="dcterms:W3CDTF">2014-11-26T10:48:27Z</dcterms:modified>
</cp:coreProperties>
</file>