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60" r:id="rId7"/>
    <p:sldId id="261" r:id="rId8"/>
    <p:sldId id="258" r:id="rId9"/>
    <p:sldId id="259" r:id="rId10"/>
    <p:sldId id="262" r:id="rId11"/>
    <p:sldId id="263" r:id="rId12"/>
    <p:sldId id="264" r:id="rId13"/>
    <p:sldId id="265" r:id="rId14"/>
    <p:sldId id="267" r:id="rId15"/>
    <p:sldId id="266" r:id="rId16"/>
    <p:sldId id="269" r:id="rId17"/>
    <p:sldId id="268" r:id="rId18"/>
    <p:sldId id="270" r:id="rId19"/>
    <p:sldId id="271" r:id="rId20"/>
    <p:sldId id="272" r:id="rId21"/>
    <p:sldId id="273" r:id="rId22"/>
    <p:sldId id="274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9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2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4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1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6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7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5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6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rgbClr val="F8C5A4"/>
            </a:gs>
            <a:gs pos="100000">
              <a:srgbClr val="F8C6A5"/>
            </a:gs>
            <a:gs pos="100000">
              <a:srgbClr val="F8C8A8"/>
            </a:gs>
            <a:gs pos="100000">
              <a:srgbClr val="F8CBAD"/>
            </a:gs>
            <a:gs pos="100000">
              <a:srgbClr val="F9D1B7"/>
            </a:gs>
            <a:gs pos="100000">
              <a:srgbClr val="FBDECC"/>
            </a:gs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5896-CDC3-4174-B3DA-30CD13E8B64B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906B-0794-4D39-953F-5CAF876E7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8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lrf.nlr.ru/images/SiteDocum/Konkurs/2015/metodrekomendazii_BA201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430" y="1379913"/>
            <a:ext cx="11507638" cy="2219498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отчеты муниципальных библиотек за 2015 год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и слабые стороны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275" y="3707476"/>
            <a:ext cx="11869948" cy="2593570"/>
          </a:xfrm>
        </p:spPr>
        <p:txBody>
          <a:bodyPr>
            <a:normAutofit/>
          </a:bodyPr>
          <a:lstStyle/>
          <a:p>
            <a:r>
              <a:rPr lang="ru-RU" dirty="0" smtClean="0"/>
              <a:t>7 апреля 2016 г.</a:t>
            </a:r>
          </a:p>
          <a:p>
            <a:endParaRPr lang="ru-RU" dirty="0" smtClean="0"/>
          </a:p>
          <a:p>
            <a:endParaRPr lang="ru-RU" dirty="0"/>
          </a:p>
          <a:p>
            <a:pPr algn="l">
              <a:spcBef>
                <a:spcPct val="0"/>
              </a:spcBef>
            </a:pPr>
            <a:r>
              <a:rPr lang="ru-RU" altLang="ru-RU" dirty="0" smtClean="0">
                <a:solidFill>
                  <a:srgbClr val="993300"/>
                </a:solidFill>
              </a:rPr>
              <a:t>                                                                                                                 </a:t>
            </a:r>
            <a:r>
              <a:rPr lang="ru-RU" altLang="ru-RU" sz="2000" dirty="0" smtClean="0"/>
              <a:t>Казимирская </a:t>
            </a:r>
            <a:r>
              <a:rPr lang="ru-RU" altLang="ru-RU" sz="2000" dirty="0"/>
              <a:t>О. В</a:t>
            </a:r>
            <a:r>
              <a:rPr lang="ru-RU" altLang="ru-RU" sz="2000" dirty="0" smtClean="0"/>
              <a:t>.,</a:t>
            </a:r>
          </a:p>
          <a:p>
            <a:pPr algn="l">
              <a:spcBef>
                <a:spcPct val="0"/>
              </a:spcBef>
            </a:pPr>
            <a:r>
              <a:rPr lang="ru-RU" altLang="ru-RU" sz="2000" dirty="0" smtClean="0"/>
              <a:t>                            </a:t>
            </a:r>
            <a:r>
              <a:rPr lang="en-US" altLang="ru-RU" sz="2000" dirty="0" smtClean="0"/>
              <a:t>                                        </a:t>
            </a:r>
            <a:r>
              <a:rPr lang="ru-RU" altLang="ru-RU" sz="2000" dirty="0" smtClean="0"/>
              <a:t>                                                                   зав. Научно-методическим отделом </a:t>
            </a:r>
          </a:p>
          <a:p>
            <a:pPr algn="l">
              <a:spcBef>
                <a:spcPct val="0"/>
              </a:spcBef>
            </a:pPr>
            <a:r>
              <a:rPr lang="ru-RU" altLang="ru-RU" sz="2000" dirty="0" smtClean="0"/>
              <a:t>                           </a:t>
            </a:r>
            <a:r>
              <a:rPr lang="en-US" altLang="ru-RU" sz="2000" dirty="0" smtClean="0"/>
              <a:t>                   </a:t>
            </a:r>
            <a:r>
              <a:rPr lang="ru-RU" altLang="ru-RU" sz="2000" dirty="0" smtClean="0"/>
              <a:t>  </a:t>
            </a:r>
            <a:r>
              <a:rPr lang="en-US" altLang="ru-RU" sz="2000" dirty="0" smtClean="0"/>
              <a:t>                 </a:t>
            </a:r>
            <a:r>
              <a:rPr lang="ru-RU" altLang="ru-RU" sz="2000" dirty="0" smtClean="0"/>
              <a:t>                                           </a:t>
            </a:r>
            <a:r>
              <a:rPr lang="en-US" altLang="ru-RU" sz="2000" dirty="0" smtClean="0"/>
              <a:t>   </a:t>
            </a:r>
            <a:r>
              <a:rPr lang="ru-RU" altLang="ru-RU" sz="2000" dirty="0" smtClean="0"/>
              <a:t>                       </a:t>
            </a:r>
            <a:r>
              <a:rPr lang="en-US" altLang="ru-RU" sz="2000" dirty="0" smtClean="0"/>
              <a:t> </a:t>
            </a:r>
            <a:r>
              <a:rPr lang="ru-RU" altLang="ru-RU" sz="2000" dirty="0"/>
              <a:t>СОУНБ им. В. Г. Белинского</a:t>
            </a:r>
            <a:endParaRPr lang="en-US" altLang="ru-RU" sz="20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5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Основные </a:t>
            </a:r>
            <a:r>
              <a:rPr lang="ru-RU" sz="4000" b="1" dirty="0"/>
              <a:t>статистические показатели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Охват населения муниципального района библиотечным обслуживанием</a:t>
            </a:r>
          </a:p>
          <a:p>
            <a:r>
              <a:rPr lang="ru-RU" sz="2400"/>
              <a:t> Абсолютные, относительные и экономические показатели деятельности муниципальных библиотек</a:t>
            </a:r>
            <a:endParaRPr lang="ru-RU" sz="24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Динамика показателей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Отдельный </a:t>
            </a:r>
            <a:r>
              <a:rPr lang="ru-RU" sz="2400" i="1" dirty="0">
                <a:solidFill>
                  <a:srgbClr val="FF0000"/>
                </a:solidFill>
              </a:rPr>
              <a:t>комментарий о выполнении показателей, включенных в федеральные и региональные «дорожные карты</a:t>
            </a:r>
            <a:r>
              <a:rPr lang="ru-RU" sz="2400" i="1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Оказание платных услуг (виды услуг, раскрыть динамику по видам</a:t>
            </a:r>
            <a:r>
              <a:rPr lang="ru-RU" sz="2400" dirty="0"/>
              <a:t>). </a:t>
            </a:r>
            <a:endParaRPr lang="ru-RU" sz="24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Краткие </a:t>
            </a:r>
            <a:r>
              <a:rPr lang="ru-RU" sz="2400" i="1" dirty="0">
                <a:solidFill>
                  <a:srgbClr val="FF0000"/>
                </a:solidFill>
              </a:rPr>
              <a:t>выводы по разделу. Основные тенденции в изменении  потребностей пользователей и их удовлетворение.</a:t>
            </a:r>
          </a:p>
          <a:p>
            <a:pPr marL="228600" lvl="1">
              <a:spcBef>
                <a:spcPts val="1000"/>
              </a:spcBef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57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9664"/>
            <a:ext cx="10515600" cy="111102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Библиотечные фонды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формирование, использование, сохранность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Общая </a:t>
            </a:r>
            <a:r>
              <a:rPr lang="ru-RU" i="1" dirty="0">
                <a:solidFill>
                  <a:srgbClr val="FF0000"/>
                </a:solidFill>
              </a:rPr>
              <a:t>характеристика совокупного фонда муниципальных </a:t>
            </a:r>
            <a:r>
              <a:rPr lang="ru-RU" i="1" dirty="0" smtClean="0">
                <a:solidFill>
                  <a:srgbClr val="FF0000"/>
                </a:solidFill>
              </a:rPr>
              <a:t>библиотек</a:t>
            </a:r>
          </a:p>
          <a:p>
            <a:r>
              <a:rPr lang="ru-RU" dirty="0"/>
              <a:t>Финансирование комплектования </a:t>
            </a:r>
            <a:endParaRPr lang="ru-RU" dirty="0" smtClean="0"/>
          </a:p>
          <a:p>
            <a:r>
              <a:rPr lang="ru-RU" dirty="0" smtClean="0"/>
              <a:t>Движение </a:t>
            </a:r>
            <a:r>
              <a:rPr lang="ru-RU" dirty="0"/>
              <a:t>совокупного фонда муниципальных </a:t>
            </a:r>
            <a:r>
              <a:rPr lang="ru-RU" dirty="0" smtClean="0"/>
              <a:t>библиотек</a:t>
            </a:r>
          </a:p>
          <a:p>
            <a:r>
              <a:rPr lang="ru-RU" dirty="0"/>
              <a:t>Поступления в фонды </a:t>
            </a:r>
            <a:r>
              <a:rPr lang="ru-RU" dirty="0" smtClean="0"/>
              <a:t>документов </a:t>
            </a:r>
            <a:r>
              <a:rPr lang="ru-RU" dirty="0"/>
              <a:t>на физических (материальных) </a:t>
            </a:r>
            <a:r>
              <a:rPr lang="ru-RU" dirty="0" smtClean="0"/>
              <a:t>носителях</a:t>
            </a:r>
          </a:p>
          <a:p>
            <a:r>
              <a:rPr lang="ru-RU" i="1" dirty="0">
                <a:solidFill>
                  <a:srgbClr val="FF0000"/>
                </a:solidFill>
              </a:rPr>
              <a:t>Электронные сетевые </a:t>
            </a:r>
            <a:r>
              <a:rPr lang="ru-RU" i="1" dirty="0" smtClean="0">
                <a:solidFill>
                  <a:srgbClr val="FF0000"/>
                </a:solidFill>
              </a:rPr>
              <a:t>ресурсы</a:t>
            </a:r>
          </a:p>
          <a:p>
            <a:r>
              <a:rPr lang="ru-RU" dirty="0"/>
              <a:t>Подписка на периодические </a:t>
            </a:r>
            <a:r>
              <a:rPr lang="ru-RU" dirty="0" smtClean="0"/>
              <a:t>издания</a:t>
            </a:r>
          </a:p>
          <a:p>
            <a:r>
              <a:rPr lang="ru-RU" i="1" dirty="0">
                <a:solidFill>
                  <a:srgbClr val="FF0000"/>
                </a:solidFill>
              </a:rPr>
              <a:t>Анализ и оценка состояния и использования фондов </a:t>
            </a:r>
            <a:r>
              <a:rPr lang="ru-RU" i="1" dirty="0" smtClean="0">
                <a:solidFill>
                  <a:srgbClr val="FF0000"/>
                </a:solidFill>
              </a:rPr>
              <a:t>библиотек</a:t>
            </a:r>
          </a:p>
          <a:p>
            <a:r>
              <a:rPr lang="ru-RU" i="1" dirty="0">
                <a:solidFill>
                  <a:srgbClr val="FF0000"/>
                </a:solidFill>
              </a:rPr>
              <a:t>Организация </a:t>
            </a:r>
            <a:r>
              <a:rPr lang="ru-RU" i="1" dirty="0" smtClean="0">
                <a:solidFill>
                  <a:srgbClr val="FF0000"/>
                </a:solidFill>
              </a:rPr>
              <a:t>фондов</a:t>
            </a:r>
          </a:p>
          <a:p>
            <a:r>
              <a:rPr lang="ru-RU" i="1" dirty="0">
                <a:solidFill>
                  <a:srgbClr val="FF0000"/>
                </a:solidFill>
              </a:rPr>
              <a:t>Обеспечение сохранности </a:t>
            </a:r>
            <a:r>
              <a:rPr lang="ru-RU" i="1" dirty="0" smtClean="0">
                <a:solidFill>
                  <a:srgbClr val="FF0000"/>
                </a:solidFill>
              </a:rPr>
              <a:t>фондов</a:t>
            </a:r>
          </a:p>
          <a:p>
            <a:r>
              <a:rPr lang="ru-RU" i="1" dirty="0">
                <a:solidFill>
                  <a:srgbClr val="FF0000"/>
                </a:solidFill>
              </a:rPr>
              <a:t>Краткие выводы по подразделу</a:t>
            </a:r>
          </a:p>
        </p:txBody>
      </p:sp>
    </p:spTree>
    <p:extLst>
      <p:ext uri="{BB962C8B-B14F-4D97-AF65-F5344CB8AC3E}">
        <p14:creationId xmlns:p14="http://schemas.microsoft.com/office/powerpoint/2010/main" val="347719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/>
              <a:t>Обслуживание читателей по МБА и </a:t>
            </a:r>
            <a:r>
              <a:rPr lang="ru-RU" sz="4000" b="1" dirty="0" smtClean="0"/>
              <a:t>ЭДД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ru-RU" dirty="0"/>
              <a:t>Состав пользователей, тематика удовлетворенных, неудовлетворенных запросов, </a:t>
            </a:r>
            <a:r>
              <a:rPr lang="ru-RU" dirty="0" smtClean="0"/>
              <a:t>отказы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Общие </a:t>
            </a:r>
            <a:r>
              <a:rPr lang="ru-RU" dirty="0"/>
              <a:t>проблемы обслуживания читателей по </a:t>
            </a:r>
            <a:r>
              <a:rPr lang="ru-RU" dirty="0" smtClean="0"/>
              <a:t>МБА/ЭДД 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Краткие </a:t>
            </a:r>
            <a:r>
              <a:rPr lang="ru-RU" dirty="0"/>
              <a:t>выводы по </a:t>
            </a:r>
            <a:r>
              <a:rPr lang="ru-RU" dirty="0" smtClean="0"/>
              <a:t>разделу</a:t>
            </a:r>
            <a:endParaRPr lang="ru-RU" dirty="0"/>
          </a:p>
          <a:p>
            <a:pPr marL="228600" lvl="1">
              <a:spcBef>
                <a:spcPts val="1000"/>
              </a:spcBef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3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Каталогизация </a:t>
            </a:r>
            <a:br>
              <a:rPr lang="ru-RU" sz="4000" b="1" dirty="0" smtClean="0"/>
            </a:br>
            <a:r>
              <a:rPr lang="ru-RU" sz="4000" b="1" dirty="0" smtClean="0"/>
              <a:t>и </a:t>
            </a:r>
            <a:r>
              <a:rPr lang="ru-RU" sz="4000" b="1" dirty="0"/>
              <a:t>оцифровка библиотечного фонда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ru-RU" dirty="0"/>
              <a:t>Создание электронных каталогов и других баз данных </a:t>
            </a:r>
            <a:endParaRPr lang="ru-RU" dirty="0" smtClean="0"/>
          </a:p>
          <a:p>
            <a:pPr marL="228600" lvl="1">
              <a:spcBef>
                <a:spcPts val="1000"/>
              </a:spcBef>
            </a:pPr>
            <a:r>
              <a:rPr lang="ru-RU" i="1" dirty="0" smtClean="0">
                <a:solidFill>
                  <a:srgbClr val="FF0000"/>
                </a:solidFill>
              </a:rPr>
              <a:t>Динамика </a:t>
            </a:r>
            <a:r>
              <a:rPr lang="ru-RU" i="1" dirty="0">
                <a:solidFill>
                  <a:srgbClr val="FF0000"/>
                </a:solidFill>
              </a:rPr>
              <a:t>в целом по району на основе форм государственной статистической отчетности </a:t>
            </a:r>
            <a:r>
              <a:rPr lang="ru-RU" i="1" dirty="0" smtClean="0">
                <a:solidFill>
                  <a:srgbClr val="FF0000"/>
                </a:solidFill>
              </a:rPr>
              <a:t>6-НК</a:t>
            </a:r>
          </a:p>
          <a:p>
            <a:pPr marL="228600" lvl="1">
              <a:spcBef>
                <a:spcPts val="1000"/>
              </a:spcBef>
            </a:pPr>
            <a:r>
              <a:rPr lang="ru-RU" i="1" dirty="0">
                <a:solidFill>
                  <a:srgbClr val="FF0000"/>
                </a:solidFill>
              </a:rPr>
              <a:t>Оцифровка документов библиотечного фонда муниципальных </a:t>
            </a:r>
            <a:r>
              <a:rPr lang="ru-RU" i="1" dirty="0" smtClean="0">
                <a:solidFill>
                  <a:srgbClr val="FF0000"/>
                </a:solidFill>
              </a:rPr>
              <a:t>библиотек</a:t>
            </a:r>
          </a:p>
          <a:p>
            <a:pPr marL="228600" lvl="1">
              <a:spcBef>
                <a:spcPts val="1000"/>
              </a:spcBef>
            </a:pPr>
            <a:r>
              <a:rPr lang="ru-RU" i="1" dirty="0">
                <a:solidFill>
                  <a:srgbClr val="FF0000"/>
                </a:solidFill>
              </a:rPr>
              <a:t>Обеспечение удаленным пользователям доступа к полнотекстовым документам электронных библиотечных систем</a:t>
            </a:r>
          </a:p>
          <a:p>
            <a:pPr marL="228600" lvl="1">
              <a:spcBef>
                <a:spcPts val="1000"/>
              </a:spcBef>
            </a:pPr>
            <a:r>
              <a:rPr lang="ru-RU" dirty="0"/>
              <a:t>Представительство муниципальных библиотек в сети Интернет</a:t>
            </a:r>
          </a:p>
          <a:p>
            <a:pPr marL="228600" lvl="1">
              <a:spcBef>
                <a:spcPts val="1000"/>
              </a:spcBef>
            </a:pPr>
            <a:r>
              <a:rPr lang="ru-RU" dirty="0"/>
              <a:t>У</a:t>
            </a:r>
            <a:r>
              <a:rPr lang="ru-RU" dirty="0" smtClean="0"/>
              <a:t>частие в Региональном каталоге </a:t>
            </a:r>
            <a:r>
              <a:rPr lang="ru-RU" dirty="0"/>
              <a:t>библиотек Свердловской области</a:t>
            </a:r>
            <a:r>
              <a:rPr lang="ru-RU" b="1" dirty="0"/>
              <a:t> </a:t>
            </a:r>
            <a:r>
              <a:rPr lang="ru-RU" dirty="0"/>
              <a:t>(РКБ СО</a:t>
            </a:r>
            <a:r>
              <a:rPr lang="ru-RU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ru-RU" i="1" dirty="0">
                <a:solidFill>
                  <a:srgbClr val="FF0000"/>
                </a:solidFill>
              </a:rPr>
              <a:t>Анализ состояния и использования электронных ресурсов библиотеками, находящимися в составе библиотечной </a:t>
            </a:r>
            <a:r>
              <a:rPr lang="ru-RU" i="1" dirty="0" smtClean="0">
                <a:solidFill>
                  <a:srgbClr val="FF0000"/>
                </a:solidFill>
              </a:rPr>
              <a:t>системы</a:t>
            </a:r>
          </a:p>
          <a:p>
            <a:pPr marL="228600" lvl="1">
              <a:spcBef>
                <a:spcPts val="1000"/>
              </a:spcBef>
            </a:pPr>
            <a:r>
              <a:rPr lang="ru-RU" i="1" dirty="0">
                <a:solidFill>
                  <a:srgbClr val="FF0000"/>
                </a:solidFill>
              </a:rPr>
              <a:t>Краткие выводы по разделу</a:t>
            </a:r>
          </a:p>
          <a:p>
            <a:pPr marL="228600" lvl="1">
              <a:spcBef>
                <a:spcPts val="1000"/>
              </a:spcBef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54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/>
              <a:t>Организация и содержание библиотечного обслуживания </a:t>
            </a:r>
            <a:r>
              <a:rPr lang="ru-RU" sz="4000" b="1" dirty="0" smtClean="0"/>
              <a:t>пользователей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/>
              <a:t> Программно-проектная деятельность </a:t>
            </a:r>
            <a:r>
              <a:rPr lang="ru-RU" dirty="0" smtClean="0"/>
              <a:t>библиотек </a:t>
            </a:r>
            <a:endParaRPr lang="ru-RU" dirty="0"/>
          </a:p>
          <a:p>
            <a:pPr lvl="1"/>
            <a:r>
              <a:rPr lang="ru-RU" dirty="0"/>
              <a:t> Культурно-просветительская </a:t>
            </a:r>
            <a:r>
              <a:rPr lang="ru-RU" dirty="0" smtClean="0"/>
              <a:t>деятельность</a:t>
            </a:r>
            <a:endParaRPr lang="ru-RU" dirty="0"/>
          </a:p>
          <a:p>
            <a:pPr lvl="1"/>
            <a:r>
              <a:rPr lang="ru-RU" dirty="0"/>
              <a:t> Продвижение книги и чтения. Функционирование центров </a:t>
            </a:r>
            <a:r>
              <a:rPr lang="ru-RU" dirty="0" smtClean="0"/>
              <a:t>чтения</a:t>
            </a:r>
            <a:endParaRPr lang="ru-RU" dirty="0"/>
          </a:p>
          <a:p>
            <a:pPr lvl="1"/>
            <a:r>
              <a:rPr lang="ru-RU" dirty="0"/>
              <a:t> Обслуживание удаленных </a:t>
            </a:r>
            <a:r>
              <a:rPr lang="ru-RU" dirty="0" smtClean="0"/>
              <a:t>пользователей</a:t>
            </a:r>
            <a:endParaRPr lang="ru-RU" dirty="0"/>
          </a:p>
          <a:p>
            <a:pPr lvl="1"/>
            <a:r>
              <a:rPr lang="ru-RU" dirty="0"/>
              <a:t> </a:t>
            </a:r>
            <a:r>
              <a:rPr lang="ru-RU" dirty="0" err="1"/>
              <a:t>Внестационарные</a:t>
            </a:r>
            <a:r>
              <a:rPr lang="ru-RU" dirty="0"/>
              <a:t> формы </a:t>
            </a:r>
            <a:r>
              <a:rPr lang="ru-RU" dirty="0" smtClean="0"/>
              <a:t>обслуживания</a:t>
            </a:r>
            <a:endParaRPr lang="ru-RU" dirty="0"/>
          </a:p>
          <a:p>
            <a:pPr lvl="1"/>
            <a:r>
              <a:rPr lang="ru-RU" dirty="0"/>
              <a:t> Продвижение библиотек и библиотечных услуг и др</a:t>
            </a:r>
            <a:r>
              <a:rPr lang="ru-RU" dirty="0" smtClean="0"/>
              <a:t>.</a:t>
            </a:r>
          </a:p>
          <a:p>
            <a:pPr lvl="1"/>
            <a:r>
              <a:rPr lang="ru-RU" i="1" dirty="0" smtClean="0"/>
              <a:t> </a:t>
            </a:r>
            <a:r>
              <a:rPr lang="ru-RU" dirty="0" smtClean="0"/>
              <a:t>Здоровый </a:t>
            </a:r>
            <a:r>
              <a:rPr lang="ru-RU" dirty="0"/>
              <a:t>образ жизни, экологическое просвещение,  эстетическое 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    воспитание  </a:t>
            </a:r>
            <a:r>
              <a:rPr lang="ru-RU" dirty="0"/>
              <a:t>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05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/>
              <a:t>Справочно-библиографическое, информационное и социально-правовое обслуживание </a:t>
            </a:r>
            <a:r>
              <a:rPr lang="ru-RU" sz="3600" b="1" dirty="0" smtClean="0"/>
              <a:t>пользователей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Организация и ведение СБА. </a:t>
            </a:r>
          </a:p>
          <a:p>
            <a:r>
              <a:rPr lang="ru-RU" sz="2400" dirty="0"/>
              <a:t>Справочно-библиографический фонд библиотеки </a:t>
            </a:r>
            <a:endParaRPr lang="ru-RU" sz="2400" dirty="0" smtClean="0"/>
          </a:p>
          <a:p>
            <a:r>
              <a:rPr lang="ru-RU" sz="2400" dirty="0"/>
              <a:t>Справочно-поисковый аппарат </a:t>
            </a:r>
            <a:endParaRPr lang="ru-RU" sz="2400" dirty="0" smtClean="0"/>
          </a:p>
          <a:p>
            <a:r>
              <a:rPr lang="ru-RU" sz="2400" dirty="0"/>
              <a:t>Справочно-библиографическое обслуживание индивидуальных пользователей и коллективных </a:t>
            </a:r>
            <a:r>
              <a:rPr lang="ru-RU" sz="2400" dirty="0" smtClean="0"/>
              <a:t>абонентов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Формирование информационной культуры пользователей (группы пользователей</a:t>
            </a:r>
            <a:r>
              <a:rPr lang="ru-RU" sz="2400" dirty="0" smtClean="0">
                <a:solidFill>
                  <a:srgbClr val="FF0000"/>
                </a:solidFill>
              </a:rPr>
              <a:t>);формы работы</a:t>
            </a:r>
          </a:p>
          <a:p>
            <a:r>
              <a:rPr lang="ru-RU" sz="2400" dirty="0"/>
              <a:t>Выпуск библиографической продукции </a:t>
            </a:r>
            <a:endParaRPr lang="ru-RU" sz="2400" dirty="0" smtClean="0"/>
          </a:p>
          <a:p>
            <a:r>
              <a:rPr lang="ru-RU" sz="2400" dirty="0"/>
              <a:t>Развитие системы СБО с использованием ИКТ. Участие в корпоративных проектах (МАРС, «Весь Урал», «Пионер», РКБ СО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Повышение квалификации библиографов ЦБС </a:t>
            </a:r>
            <a:endParaRPr lang="ru-RU" sz="2400" dirty="0" smtClean="0"/>
          </a:p>
          <a:p>
            <a:pPr marL="228600" lvl="1">
              <a:spcBef>
                <a:spcPts val="1000"/>
              </a:spcBef>
            </a:pPr>
            <a:r>
              <a:rPr lang="ru-RU" dirty="0"/>
              <a:t>Основные показатели работы СБО</a:t>
            </a:r>
          </a:p>
          <a:p>
            <a:pPr marL="228600" lvl="1">
              <a:spcBef>
                <a:spcPts val="1000"/>
              </a:spcBef>
            </a:pPr>
            <a:r>
              <a:rPr lang="ru-RU" dirty="0"/>
              <a:t>Краткие выводы по разделу.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674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Деятельность ЦОД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/>
              <a:t>Место в структуре </a:t>
            </a:r>
            <a:r>
              <a:rPr lang="ru-RU" sz="2600" dirty="0" smtClean="0"/>
              <a:t>библиотеки</a:t>
            </a:r>
          </a:p>
          <a:p>
            <a:r>
              <a:rPr lang="ru-RU" sz="2600" dirty="0"/>
              <a:t>Техническое оснащение деятельности ЦОД </a:t>
            </a:r>
            <a:endParaRPr lang="ru-RU" sz="2600" dirty="0" smtClean="0"/>
          </a:p>
          <a:p>
            <a:r>
              <a:rPr lang="ru-RU" sz="2600" dirty="0" smtClean="0"/>
              <a:t>Кадры</a:t>
            </a:r>
          </a:p>
          <a:p>
            <a:r>
              <a:rPr lang="ru-RU" sz="2600" dirty="0"/>
              <a:t>Информационные ресурсы </a:t>
            </a:r>
            <a:endParaRPr lang="ru-RU" sz="2600" dirty="0" smtClean="0"/>
          </a:p>
          <a:p>
            <a:r>
              <a:rPr lang="ru-RU" sz="2600" dirty="0"/>
              <a:t>Услуги, оказываемые ЦОД </a:t>
            </a:r>
            <a:endParaRPr lang="ru-RU" sz="2600" dirty="0" smtClean="0"/>
          </a:p>
          <a:p>
            <a:r>
              <a:rPr lang="ru-RU" sz="2600" dirty="0"/>
              <a:t>Мероприятия по просвещению населения </a:t>
            </a:r>
            <a:endParaRPr lang="ru-RU" sz="2600" dirty="0" smtClean="0"/>
          </a:p>
          <a:p>
            <a:r>
              <a:rPr lang="ru-RU" sz="2600" dirty="0"/>
              <a:t>Социальное </a:t>
            </a:r>
            <a:r>
              <a:rPr lang="ru-RU" sz="2600" dirty="0" smtClean="0"/>
              <a:t>партнерство</a:t>
            </a:r>
          </a:p>
          <a:p>
            <a:r>
              <a:rPr lang="ru-RU" sz="2600" dirty="0"/>
              <a:t>Мероприятия по продвижению ресурсов и услуг ЦОД </a:t>
            </a:r>
            <a:endParaRPr lang="ru-RU" sz="2600" dirty="0" smtClean="0"/>
          </a:p>
          <a:p>
            <a:pPr marL="228600" lvl="1">
              <a:spcBef>
                <a:spcPts val="1000"/>
              </a:spcBef>
            </a:pPr>
            <a:r>
              <a:rPr lang="ru-RU" dirty="0"/>
              <a:t>Краткие выводы о востребованности ЦОД в муниципальном </a:t>
            </a:r>
            <a:r>
              <a:rPr lang="ru-RU" dirty="0" smtClean="0"/>
              <a:t>округе. Проблемы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81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/>
              <a:t>Краеведческая деятельность </a:t>
            </a:r>
            <a:r>
              <a:rPr lang="ru-RU" sz="4000" b="1" dirty="0" smtClean="0"/>
              <a:t>библиотек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093" y="1485900"/>
            <a:ext cx="11100707" cy="4691063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/>
              <a:t>Реализация краеведческих </a:t>
            </a:r>
            <a:r>
              <a:rPr lang="ru-RU" dirty="0" smtClean="0"/>
              <a:t>проектов</a:t>
            </a:r>
          </a:p>
          <a:p>
            <a:pPr lvl="1"/>
            <a:r>
              <a:rPr lang="ru-RU" dirty="0" smtClean="0"/>
              <a:t>Анализ </a:t>
            </a:r>
            <a:r>
              <a:rPr lang="ru-RU" dirty="0"/>
              <a:t>формирования и использования фондов краеведческих </a:t>
            </a:r>
            <a:r>
              <a:rPr lang="ru-RU" dirty="0" smtClean="0"/>
              <a:t>документов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Формирование </a:t>
            </a:r>
            <a:r>
              <a:rPr lang="ru-RU" dirty="0">
                <a:solidFill>
                  <a:srgbClr val="FF0000"/>
                </a:solidFill>
              </a:rPr>
              <a:t>краеведческих  баз данных и электронных </a:t>
            </a:r>
            <a:r>
              <a:rPr lang="ru-RU" dirty="0" smtClean="0">
                <a:solidFill>
                  <a:srgbClr val="FF0000"/>
                </a:solidFill>
              </a:rPr>
              <a:t>библиотек</a:t>
            </a:r>
            <a:endParaRPr lang="ru-RU" dirty="0">
              <a:solidFill>
                <a:srgbClr val="FF0000"/>
              </a:solidFill>
            </a:endParaRPr>
          </a:p>
          <a:p>
            <a:pPr lvl="1"/>
            <a:r>
              <a:rPr lang="ru-RU" dirty="0"/>
              <a:t>Основные направления краеведческой деятельности – по тематике (история, литература, экология и др.) и формам работы. Наиболее интересные мероприятия краеведческой тематики (1–2).</a:t>
            </a:r>
          </a:p>
          <a:p>
            <a:pPr lvl="1"/>
            <a:r>
              <a:rPr lang="ru-RU" dirty="0"/>
              <a:t>Краеведческие проекты, их </a:t>
            </a:r>
            <a:r>
              <a:rPr lang="ru-RU" dirty="0" smtClean="0"/>
              <a:t>реализация</a:t>
            </a:r>
            <a:endParaRPr lang="ru-RU" dirty="0"/>
          </a:p>
          <a:p>
            <a:pPr lvl="1"/>
            <a:r>
              <a:rPr lang="ru-RU" dirty="0"/>
              <a:t>Выпуск краеведческих </a:t>
            </a:r>
            <a:r>
              <a:rPr lang="ru-RU" dirty="0" smtClean="0"/>
              <a:t>изданий  </a:t>
            </a:r>
            <a:endParaRPr lang="ru-RU" dirty="0"/>
          </a:p>
          <a:p>
            <a:pPr lvl="1"/>
            <a:r>
              <a:rPr lang="ru-RU" i="1" dirty="0">
                <a:solidFill>
                  <a:srgbClr val="FF0000"/>
                </a:solidFill>
              </a:rPr>
              <a:t>Раскрытие и продвижение краеведческих фондов, в том числе создание виртуальных выставок и </a:t>
            </a:r>
            <a:r>
              <a:rPr lang="ru-RU" i="1" dirty="0" smtClean="0">
                <a:solidFill>
                  <a:srgbClr val="FF0000"/>
                </a:solidFill>
              </a:rPr>
              <a:t>музеев</a:t>
            </a:r>
            <a:endParaRPr lang="ru-RU" i="1" dirty="0">
              <a:solidFill>
                <a:srgbClr val="FF0000"/>
              </a:solidFill>
            </a:endParaRPr>
          </a:p>
          <a:p>
            <a:pPr lvl="1"/>
            <a:r>
              <a:rPr lang="ru-RU" dirty="0"/>
              <a:t>Создание в муниципальных библиотеках историко-краеведческих мини-музеев,  краеведческих и этнографических комнат и уголков и т.п.</a:t>
            </a:r>
          </a:p>
          <a:p>
            <a:pPr lvl="1"/>
            <a:r>
              <a:rPr lang="ru-RU" i="1" dirty="0">
                <a:solidFill>
                  <a:srgbClr val="FF0000"/>
                </a:solidFill>
              </a:rPr>
              <a:t>Краткие выводы по разделу.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257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954"/>
          </a:xfrm>
        </p:spPr>
        <p:txBody>
          <a:bodyPr>
            <a:normAutofit/>
          </a:bodyPr>
          <a:lstStyle/>
          <a:p>
            <a:pPr lvl="0"/>
            <a:r>
              <a:rPr lang="ru-RU" sz="4000" b="1" dirty="0"/>
              <a:t>Автоматизация библиотечных </a:t>
            </a:r>
            <a:r>
              <a:rPr lang="ru-RU" sz="4000" b="1" dirty="0" smtClean="0"/>
              <a:t>процессов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Состояние компьютерного парка муниципальных </a:t>
            </a:r>
            <a:r>
              <a:rPr lang="ru-RU" dirty="0" smtClean="0"/>
              <a:t>библиотек</a:t>
            </a:r>
          </a:p>
          <a:p>
            <a:r>
              <a:rPr lang="ru-RU" i="1" dirty="0">
                <a:solidFill>
                  <a:srgbClr val="FF0000"/>
                </a:solidFill>
              </a:rPr>
              <a:t>Динамика за три года в целом по району на основе форм государственной статистической отчетности </a:t>
            </a:r>
            <a:r>
              <a:rPr lang="ru-RU" i="1" dirty="0" smtClean="0">
                <a:solidFill>
                  <a:srgbClr val="FF0000"/>
                </a:solidFill>
              </a:rPr>
              <a:t>6-НК</a:t>
            </a:r>
          </a:p>
          <a:p>
            <a:r>
              <a:rPr lang="ru-RU" dirty="0"/>
              <a:t>Наличие сайта </a:t>
            </a:r>
            <a:r>
              <a:rPr lang="ru-RU" dirty="0" smtClean="0"/>
              <a:t>библиотеки</a:t>
            </a:r>
          </a:p>
          <a:p>
            <a:r>
              <a:rPr lang="ru-RU" dirty="0"/>
              <a:t>О</a:t>
            </a:r>
            <a:r>
              <a:rPr lang="ru-RU" dirty="0" smtClean="0"/>
              <a:t>пыт </a:t>
            </a:r>
            <a:r>
              <a:rPr lang="ru-RU" dirty="0"/>
              <a:t>работы в социальных </a:t>
            </a:r>
            <a:r>
              <a:rPr lang="ru-RU" dirty="0" smtClean="0"/>
              <a:t>сетях</a:t>
            </a:r>
          </a:p>
          <a:p>
            <a:r>
              <a:rPr lang="ru-RU" i="1" dirty="0">
                <a:solidFill>
                  <a:srgbClr val="FF0000"/>
                </a:solidFill>
              </a:rPr>
              <a:t>Статистический учет  виртуального библиотечного </a:t>
            </a:r>
            <a:r>
              <a:rPr lang="ru-RU" i="1" dirty="0" smtClean="0">
                <a:solidFill>
                  <a:srgbClr val="FF0000"/>
                </a:solidFill>
              </a:rPr>
              <a:t>обслуживания</a:t>
            </a:r>
          </a:p>
          <a:p>
            <a:r>
              <a:rPr lang="ru-RU" dirty="0"/>
              <a:t>О</a:t>
            </a:r>
            <a:r>
              <a:rPr lang="ru-RU" dirty="0" smtClean="0"/>
              <a:t>пыт </a:t>
            </a:r>
            <a:r>
              <a:rPr lang="ru-RU" dirty="0"/>
              <a:t>работы библиотек с использованием ИКТ </a:t>
            </a:r>
            <a:endParaRPr lang="ru-RU" dirty="0" smtClean="0"/>
          </a:p>
          <a:p>
            <a:r>
              <a:rPr lang="ru-RU" dirty="0"/>
              <a:t>Система повышения квалификации  кадров по использованию </a:t>
            </a:r>
            <a:r>
              <a:rPr lang="ru-RU" dirty="0" smtClean="0"/>
              <a:t>ИКТ</a:t>
            </a:r>
          </a:p>
          <a:p>
            <a:r>
              <a:rPr lang="ru-RU" i="1" dirty="0">
                <a:solidFill>
                  <a:srgbClr val="FF0000"/>
                </a:solidFill>
              </a:rPr>
              <a:t>Анализ состояния автоматизации библиотечных процессов в </a:t>
            </a:r>
            <a:r>
              <a:rPr lang="ru-RU" i="1" dirty="0" smtClean="0">
                <a:solidFill>
                  <a:srgbClr val="FF0000"/>
                </a:solidFill>
              </a:rPr>
              <a:t>библиотеках</a:t>
            </a:r>
          </a:p>
          <a:p>
            <a:r>
              <a:rPr lang="ru-RU" i="1" dirty="0">
                <a:solidFill>
                  <a:srgbClr val="FF0000"/>
                </a:solidFill>
              </a:rPr>
              <a:t>Общие выводы о проблемах технологического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690774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136"/>
            <a:ext cx="10515600" cy="742950"/>
          </a:xfrm>
        </p:spPr>
        <p:txBody>
          <a:bodyPr>
            <a:normAutofit/>
          </a:bodyPr>
          <a:lstStyle/>
          <a:p>
            <a:r>
              <a:rPr lang="ru-RU" sz="4000" b="1" dirty="0"/>
              <a:t>Научно-методическая деятельность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3579"/>
            <a:ext cx="10515600" cy="5984420"/>
          </a:xfrm>
        </p:spPr>
        <p:txBody>
          <a:bodyPr>
            <a:noAutofit/>
          </a:bodyPr>
          <a:lstStyle/>
          <a:p>
            <a:r>
              <a:rPr lang="ru-RU" sz="1200" b="1" i="1" dirty="0">
                <a:solidFill>
                  <a:srgbClr val="FF0000"/>
                </a:solidFill>
              </a:rPr>
              <a:t>С</a:t>
            </a:r>
            <a:r>
              <a:rPr lang="ru-RU" sz="1200" b="1" i="1" dirty="0" smtClean="0">
                <a:solidFill>
                  <a:srgbClr val="FF0000"/>
                </a:solidFill>
              </a:rPr>
              <a:t>истема </a:t>
            </a:r>
            <a:r>
              <a:rPr lang="ru-RU" sz="1200" b="1" i="1" dirty="0">
                <a:solidFill>
                  <a:srgbClr val="FF0000"/>
                </a:solidFill>
              </a:rPr>
              <a:t>методического сопровождения деятельности муниципальных библиотек </a:t>
            </a:r>
            <a:r>
              <a:rPr lang="ru-RU" sz="1200" b="1" i="1" dirty="0" smtClean="0">
                <a:solidFill>
                  <a:srgbClr val="FF0000"/>
                </a:solidFill>
              </a:rPr>
              <a:t>территории</a:t>
            </a:r>
          </a:p>
          <a:p>
            <a:r>
              <a:rPr lang="ru-RU" sz="1200" b="1" dirty="0" smtClean="0"/>
              <a:t>Подготовка </a:t>
            </a:r>
            <a:r>
              <a:rPr lang="ru-RU" sz="1200" b="1" dirty="0"/>
              <a:t>методических </a:t>
            </a:r>
            <a:r>
              <a:rPr lang="ru-RU" sz="1200" b="1" dirty="0" smtClean="0"/>
              <a:t>пособий</a:t>
            </a:r>
          </a:p>
          <a:p>
            <a:r>
              <a:rPr lang="ru-RU" sz="1200" b="1" dirty="0"/>
              <a:t>Издание  информационно-методических </a:t>
            </a:r>
            <a:r>
              <a:rPr lang="ru-RU" sz="1200" b="1" dirty="0" smtClean="0"/>
              <a:t>материалов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Модификация ранее разработанных документов </a:t>
            </a:r>
            <a:endParaRPr lang="ru-RU" sz="1200" b="1" i="1" dirty="0" smtClean="0">
              <a:solidFill>
                <a:srgbClr val="FF0000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ru-RU" sz="1200" b="1" i="1" dirty="0" smtClean="0">
                <a:solidFill>
                  <a:srgbClr val="FF0000"/>
                </a:solidFill>
              </a:rPr>
              <a:t>Проведение </a:t>
            </a:r>
            <a:r>
              <a:rPr lang="ru-RU" sz="1200" b="1" i="1" dirty="0">
                <a:solidFill>
                  <a:srgbClr val="FF0000"/>
                </a:solidFill>
              </a:rPr>
              <a:t>методических мероприятий (количество мероприятий (всего), количество участников мероприятия (слушателей), </a:t>
            </a:r>
            <a:r>
              <a:rPr lang="ru-RU" sz="1200" b="1" i="1" dirty="0" smtClean="0">
                <a:solidFill>
                  <a:srgbClr val="FF0000"/>
                </a:solidFill>
              </a:rPr>
              <a:t>количество </a:t>
            </a:r>
            <a:r>
              <a:rPr lang="ru-RU" sz="1200" b="1" i="1" dirty="0">
                <a:solidFill>
                  <a:srgbClr val="FF0000"/>
                </a:solidFill>
              </a:rPr>
              <a:t>работников библиотеки, принявших участие в проведении  мероприятия</a:t>
            </a:r>
            <a:r>
              <a:rPr lang="ru-RU" sz="1200" b="1" i="1" dirty="0" smtClean="0">
                <a:solidFill>
                  <a:srgbClr val="FF0000"/>
                </a:solidFill>
              </a:rPr>
              <a:t>).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i="1" dirty="0">
                <a:solidFill>
                  <a:srgbClr val="FF0000"/>
                </a:solidFill>
              </a:rPr>
              <a:t>Проведение обучающих мероприятий </a:t>
            </a:r>
            <a:endParaRPr lang="ru-RU" sz="1200" b="1" i="1" dirty="0" smtClean="0">
              <a:solidFill>
                <a:srgbClr val="FF0000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ru-RU" sz="1200" b="1" i="1" dirty="0">
                <a:solidFill>
                  <a:srgbClr val="FF0000"/>
                </a:solidFill>
              </a:rPr>
              <a:t>Разработка учебно-методических материалов </a:t>
            </a:r>
            <a:endParaRPr lang="ru-RU" sz="1200" b="1" i="1" dirty="0" smtClean="0">
              <a:solidFill>
                <a:srgbClr val="FF0000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Выезды работников библиотеки с целью оказания методической помощи библиотекам </a:t>
            </a:r>
            <a:r>
              <a:rPr lang="ru-RU" sz="1200" b="1" dirty="0" smtClean="0"/>
              <a:t>ЦБС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Проведение методических консультаций </a:t>
            </a:r>
            <a:endParaRPr lang="ru-RU" sz="1200" b="1" dirty="0" smtClean="0"/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Повышение квалификации работников библиотеки </a:t>
            </a:r>
            <a:endParaRPr lang="ru-RU" sz="1200" b="1" dirty="0" smtClean="0"/>
          </a:p>
          <a:p>
            <a:pPr marL="228600" lvl="2">
              <a:spcBef>
                <a:spcPts val="1000"/>
              </a:spcBef>
            </a:pPr>
            <a:r>
              <a:rPr lang="ru-RU" sz="1200" b="1" i="1" dirty="0" smtClean="0">
                <a:solidFill>
                  <a:srgbClr val="FF0000"/>
                </a:solidFill>
              </a:rPr>
              <a:t>Организация </a:t>
            </a:r>
            <a:r>
              <a:rPr lang="ru-RU" sz="1200" b="1" i="1" dirty="0">
                <a:solidFill>
                  <a:srgbClr val="FF0000"/>
                </a:solidFill>
              </a:rPr>
              <a:t>научных и научно-практических мероприятий </a:t>
            </a:r>
            <a:endParaRPr lang="ru-RU" sz="1200" b="1" i="1" dirty="0" smtClean="0">
              <a:solidFill>
                <a:srgbClr val="FF0000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Участие в научных и научно-практических мероприятиях, организуемых другими </a:t>
            </a:r>
            <a:r>
              <a:rPr lang="ru-RU" sz="1200" b="1" dirty="0" smtClean="0"/>
              <a:t>учреждениями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Подготовка научных </a:t>
            </a:r>
            <a:r>
              <a:rPr lang="ru-RU" sz="1200" b="1" dirty="0" smtClean="0"/>
              <a:t>публикаций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i="1" dirty="0" smtClean="0">
                <a:solidFill>
                  <a:srgbClr val="FF0000"/>
                </a:solidFill>
              </a:rPr>
              <a:t>Участие в исследовании (анкетирование</a:t>
            </a:r>
            <a:r>
              <a:rPr lang="ru-RU" sz="1200" b="1" i="1" dirty="0">
                <a:solidFill>
                  <a:srgbClr val="FF0000"/>
                </a:solidFill>
              </a:rPr>
              <a:t>, мониторинги, пр</a:t>
            </a:r>
            <a:r>
              <a:rPr lang="ru-RU" sz="1200" b="1" i="1" dirty="0" smtClean="0">
                <a:solidFill>
                  <a:srgbClr val="FF0000"/>
                </a:solidFill>
              </a:rPr>
              <a:t>.)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Проведение </a:t>
            </a:r>
            <a:r>
              <a:rPr lang="ru-RU" sz="1200" b="1" dirty="0" smtClean="0"/>
              <a:t>исследований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Профессиональные </a:t>
            </a:r>
            <a:r>
              <a:rPr lang="ru-RU" sz="1200" b="1" dirty="0" smtClean="0"/>
              <a:t>конкурсы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Проектная </a:t>
            </a:r>
            <a:r>
              <a:rPr lang="ru-RU" sz="1200" b="1" dirty="0" smtClean="0"/>
              <a:t>деятельность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i="1" dirty="0">
                <a:solidFill>
                  <a:srgbClr val="FF0000"/>
                </a:solidFill>
              </a:rPr>
              <a:t>Публикации в профессиональных </a:t>
            </a:r>
            <a:r>
              <a:rPr lang="ru-RU" sz="1200" b="1" i="1" dirty="0" smtClean="0">
                <a:solidFill>
                  <a:srgbClr val="FF0000"/>
                </a:solidFill>
              </a:rPr>
              <a:t>изданиях</a:t>
            </a:r>
          </a:p>
          <a:p>
            <a:pPr marL="228600" lvl="2">
              <a:spcBef>
                <a:spcPts val="1000"/>
              </a:spcBef>
            </a:pPr>
            <a:r>
              <a:rPr lang="ru-RU" sz="1200" b="1" dirty="0"/>
              <a:t>Кадровое обеспечение методической деятельности </a:t>
            </a:r>
            <a:endParaRPr lang="ru-RU" sz="1200" b="1" dirty="0" smtClean="0"/>
          </a:p>
          <a:p>
            <a:pPr marL="228600" lvl="2">
              <a:spcBef>
                <a:spcPts val="1000"/>
              </a:spcBef>
            </a:pPr>
            <a:r>
              <a:rPr lang="ru-RU" sz="1200" b="1" i="1" dirty="0">
                <a:solidFill>
                  <a:srgbClr val="FF0000"/>
                </a:solidFill>
              </a:rPr>
              <a:t>Краткие выводы по разделу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6843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О библиотечном </a:t>
            </a:r>
            <a:r>
              <a:rPr lang="ru-RU" b="1" dirty="0" smtClean="0"/>
              <a:t>деле»</a:t>
            </a:r>
            <a:br>
              <a:rPr lang="ru-RU" b="1" dirty="0" smtClean="0"/>
            </a:br>
            <a:r>
              <a:rPr lang="ru-RU" sz="2700" b="1" dirty="0" smtClean="0"/>
              <a:t>Федеральный </a:t>
            </a:r>
            <a:r>
              <a:rPr lang="ru-RU" sz="2700" b="1" dirty="0"/>
              <a:t>закон от </a:t>
            </a:r>
            <a:r>
              <a:rPr lang="ru-RU" sz="2700" b="1" dirty="0" smtClean="0"/>
              <a:t>29.12.1994 </a:t>
            </a:r>
            <a:r>
              <a:rPr lang="ru-RU" sz="2700" b="1" dirty="0"/>
              <a:t>N 78-ФЗ </a:t>
            </a:r>
            <a:r>
              <a:rPr lang="ru-RU" sz="2700" b="1" dirty="0" smtClean="0"/>
              <a:t>(</a:t>
            </a:r>
            <a:r>
              <a:rPr lang="ru-RU" sz="2700" b="1" dirty="0"/>
              <a:t>с изменениями на 8 июня 2015 года)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Статья </a:t>
            </a:r>
            <a:r>
              <a:rPr lang="ru-RU" b="1" dirty="0"/>
              <a:t>12. Обязанности библиотек</a:t>
            </a:r>
          </a:p>
          <a:p>
            <a:pPr marL="0" indent="0">
              <a:buNone/>
            </a:pPr>
            <a:r>
              <a:rPr lang="ru-RU" dirty="0"/>
              <a:t>Библиотеки обязаны отчитываться перед их учредителями и органами государственной статистики в порядке, предусмотренном действующим законодательством и учредительными документами библиотек</a:t>
            </a:r>
          </a:p>
        </p:txBody>
      </p:sp>
    </p:spTree>
    <p:extLst>
      <p:ext uri="{BB962C8B-B14F-4D97-AF65-F5344CB8AC3E}">
        <p14:creationId xmlns:p14="http://schemas.microsoft.com/office/powerpoint/2010/main" val="3379927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b="1" dirty="0"/>
              <a:t>Библиотечные кадры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6721"/>
            <a:ext cx="10515600" cy="4650242"/>
          </a:xfrm>
        </p:spPr>
        <p:txBody>
          <a:bodyPr>
            <a:normAutofit/>
          </a:bodyPr>
          <a:lstStyle/>
          <a:p>
            <a:r>
              <a:rPr lang="ru-RU" sz="2400" dirty="0"/>
              <a:t>Общая характеристика персонала муниципальных </a:t>
            </a:r>
            <a:r>
              <a:rPr lang="ru-RU" sz="2400" dirty="0" smtClean="0"/>
              <a:t>библиотек</a:t>
            </a:r>
          </a:p>
          <a:p>
            <a:pPr marL="0" indent="0">
              <a:buNone/>
            </a:pPr>
            <a:r>
              <a:rPr lang="ru-RU" sz="2400" dirty="0" smtClean="0"/>
              <a:t>     - штатная </a:t>
            </a:r>
            <a:r>
              <a:rPr lang="ru-RU" sz="2400" dirty="0"/>
              <a:t>численность библиотечных </a:t>
            </a:r>
            <a:r>
              <a:rPr lang="ru-RU" sz="2400" dirty="0" smtClean="0"/>
              <a:t>работников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- </a:t>
            </a:r>
            <a:r>
              <a:rPr lang="ru-RU" sz="2400" dirty="0"/>
              <a:t>число библиотекарей, работающих на неполную </a:t>
            </a:r>
            <a:r>
              <a:rPr lang="ru-RU" sz="2400" dirty="0" smtClean="0"/>
              <a:t>ставку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- </a:t>
            </a:r>
            <a:r>
              <a:rPr lang="ru-RU" sz="2400" i="1" dirty="0">
                <a:solidFill>
                  <a:srgbClr val="FF0000"/>
                </a:solidFill>
              </a:rPr>
              <a:t>число библиотечных работников, имеющих подготовку по </a:t>
            </a:r>
            <a:r>
              <a:rPr lang="ru-RU" sz="2400" i="1" dirty="0" smtClean="0">
                <a:solidFill>
                  <a:srgbClr val="FF0000"/>
                </a:solidFill>
              </a:rPr>
              <a:t>   использованию ИКТ</a:t>
            </a:r>
            <a:endParaRPr lang="ru-RU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     - </a:t>
            </a:r>
            <a:r>
              <a:rPr lang="ru-RU" sz="2400" i="1" dirty="0">
                <a:solidFill>
                  <a:srgbClr val="FF0000"/>
                </a:solidFill>
              </a:rPr>
              <a:t>состав специалистов по </a:t>
            </a:r>
            <a:r>
              <a:rPr lang="ru-RU" sz="2400" i="1" dirty="0" smtClean="0">
                <a:solidFill>
                  <a:srgbClr val="FF0000"/>
                </a:solidFill>
              </a:rPr>
              <a:t>образованию</a:t>
            </a:r>
            <a:endParaRPr lang="ru-RU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- </a:t>
            </a:r>
            <a:r>
              <a:rPr lang="ru-RU" sz="2400" dirty="0"/>
              <a:t>состав специалистов по профессиональному </a:t>
            </a:r>
            <a:r>
              <a:rPr lang="ru-RU" sz="2400" dirty="0" smtClean="0"/>
              <a:t>стажу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- </a:t>
            </a:r>
            <a:r>
              <a:rPr lang="ru-RU" sz="2400" dirty="0"/>
              <a:t>состав специалистов по </a:t>
            </a:r>
            <a:r>
              <a:rPr lang="ru-RU" sz="2400" dirty="0" smtClean="0"/>
              <a:t>возрасту</a:t>
            </a:r>
          </a:p>
          <a:p>
            <a:r>
              <a:rPr lang="ru-RU" sz="2400" dirty="0"/>
              <a:t>Оплата </a:t>
            </a:r>
            <a:r>
              <a:rPr lang="ru-RU" sz="2400" dirty="0" smtClean="0"/>
              <a:t>труда</a:t>
            </a:r>
          </a:p>
          <a:p>
            <a:r>
              <a:rPr lang="ru-RU" sz="2400" dirty="0"/>
              <a:t>Краткие </a:t>
            </a:r>
            <a:r>
              <a:rPr lang="ru-RU" sz="2400" dirty="0" smtClean="0"/>
              <a:t>выводы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4328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146"/>
          </a:xfrm>
        </p:spPr>
        <p:txBody>
          <a:bodyPr>
            <a:normAutofit/>
          </a:bodyPr>
          <a:lstStyle/>
          <a:p>
            <a:r>
              <a:rPr lang="ru-RU" sz="4000" b="1" dirty="0"/>
              <a:t>Материально-технические ресурсы библиотек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Общая характеристика зданий, помещений муниципальных </a:t>
            </a:r>
            <a:r>
              <a:rPr lang="ru-RU" sz="2400" i="1" dirty="0" smtClean="0">
                <a:solidFill>
                  <a:srgbClr val="FF0000"/>
                </a:solidFill>
              </a:rPr>
              <a:t>библиотек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Финансовое обеспечение материально-технической </a:t>
            </a:r>
            <a:r>
              <a:rPr lang="ru-RU" sz="2400" i="1" dirty="0" smtClean="0">
                <a:solidFill>
                  <a:srgbClr val="FF0000"/>
                </a:solidFill>
              </a:rPr>
              <a:t>базы</a:t>
            </a:r>
          </a:p>
          <a:p>
            <a:pPr marL="228600" lvl="1">
              <a:spcBef>
                <a:spcPts val="1000"/>
              </a:spcBef>
            </a:pPr>
            <a:r>
              <a:rPr lang="ru-RU" dirty="0"/>
              <a:t>Проблемы модернизации библиотечных зданий, приспособления внутреннего пространства библиотек к современным потребностям </a:t>
            </a:r>
            <a:r>
              <a:rPr lang="ru-RU" dirty="0" smtClean="0"/>
              <a:t>пользователей</a:t>
            </a:r>
          </a:p>
          <a:p>
            <a:pPr marL="228600" lvl="1">
              <a:spcBef>
                <a:spcPts val="1000"/>
              </a:spcBef>
            </a:pPr>
            <a:r>
              <a:rPr lang="ru-RU" dirty="0" smtClean="0"/>
              <a:t>Создание </a:t>
            </a:r>
            <a:r>
              <a:rPr lang="ru-RU" dirty="0"/>
              <a:t>условий для </a:t>
            </a:r>
            <a:r>
              <a:rPr lang="ru-RU" dirty="0" err="1"/>
              <a:t>безбарьерного</a:t>
            </a:r>
            <a:r>
              <a:rPr lang="ru-RU" dirty="0"/>
              <a:t> </a:t>
            </a:r>
            <a:r>
              <a:rPr lang="ru-RU" dirty="0" smtClean="0"/>
              <a:t>общения</a:t>
            </a:r>
            <a:endParaRPr lang="ru-RU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4497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813"/>
            <a:ext cx="10515600" cy="808265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Основные итоги года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Новое </a:t>
            </a:r>
            <a:r>
              <a:rPr lang="ru-RU" sz="2400" dirty="0"/>
              <a:t>в </a:t>
            </a:r>
            <a:r>
              <a:rPr lang="ru-RU" sz="2400" dirty="0" smtClean="0"/>
              <a:t>работе</a:t>
            </a:r>
            <a:endParaRPr lang="ru-RU" sz="2400" dirty="0"/>
          </a:p>
          <a:p>
            <a:r>
              <a:rPr lang="ru-RU" sz="2400" dirty="0" smtClean="0"/>
              <a:t>Обозначить </a:t>
            </a:r>
            <a:r>
              <a:rPr lang="ru-RU" sz="2400" dirty="0"/>
              <a:t>нерешенные </a:t>
            </a:r>
            <a:r>
              <a:rPr lang="ru-RU" sz="2400" dirty="0" smtClean="0"/>
              <a:t>проблемы</a:t>
            </a:r>
            <a:endParaRPr lang="ru-RU" sz="2400" dirty="0"/>
          </a:p>
          <a:p>
            <a:r>
              <a:rPr lang="ru-RU" sz="2400" dirty="0" smtClean="0"/>
              <a:t>Задачи </a:t>
            </a:r>
            <a:r>
              <a:rPr lang="ru-RU" sz="2400" dirty="0"/>
              <a:t>на будущий </a:t>
            </a:r>
            <a:r>
              <a:rPr lang="ru-RU" sz="2400" dirty="0" smtClean="0"/>
              <a:t>год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845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17" y="274638"/>
            <a:ext cx="9903883" cy="1143000"/>
          </a:xfrm>
        </p:spPr>
        <p:txBody>
          <a:bodyPr/>
          <a:lstStyle/>
          <a:p>
            <a:pPr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73239"/>
            <a:ext cx="10972800" cy="4352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Казимирская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Ольга Валентиновна,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зав. Научно-методическим отделом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телефон: (343) 350-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эл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почта: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Olga.Kazimirskaya@library.uraic.ru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metod@library.uraic.ru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728129"/>
      </p:ext>
    </p:extLst>
  </p:cSld>
  <p:clrMapOvr>
    <a:masterClrMapping/>
  </p:clrMapOvr>
  <p:transition>
    <p:pull dir="lu"/>
    <p:sndAc>
      <p:stSnd>
        <p:snd r:embed="rId2" name="Следующий кадр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Справочник библиотекаря </a:t>
            </a:r>
            <a:br>
              <a:rPr lang="ru-RU" b="1" dirty="0" smtClean="0"/>
            </a:br>
            <a:r>
              <a:rPr lang="ru-RU" sz="2700" dirty="0" smtClean="0"/>
              <a:t>/ Под ред. А. Н. Ванеева, В. А. Минкиной. – СПб.: Изд-во «Профессия», 2000. – 432 с.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Стр. 204</a:t>
            </a:r>
          </a:p>
          <a:p>
            <a:pPr marL="0" indent="0">
              <a:buNone/>
            </a:pPr>
            <a:r>
              <a:rPr lang="ru-RU" dirty="0" smtClean="0"/>
              <a:t>«Информационный отчет представляет собой </a:t>
            </a:r>
            <a:r>
              <a:rPr lang="ru-RU" b="1" dirty="0" smtClean="0"/>
              <a:t>всесторонний анализ </a:t>
            </a:r>
            <a:r>
              <a:rPr lang="ru-RU" dirty="0" smtClean="0"/>
              <a:t>деятельности библиотеки. Он содержит объективные данные и конкретные примеры. Схема информационного отчета рекомендуется методическими центрами и соответствует структуре годового плана.»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6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Схема отчета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Методические </a:t>
            </a:r>
            <a:r>
              <a:rPr lang="ru-RU" b="1" dirty="0" smtClean="0"/>
              <a:t>рекомендации по </a:t>
            </a:r>
            <a:r>
              <a:rPr lang="ru-RU" b="1" dirty="0"/>
              <a:t>подготовке ежегодного доклада о деятельности муниципальных библиотек субъекта Российской Федерации </a:t>
            </a:r>
            <a:endParaRPr lang="ru-RU" b="1" dirty="0" smtClean="0"/>
          </a:p>
          <a:p>
            <a:r>
              <a:rPr lang="ru-RU" b="1" u="sng" dirty="0">
                <a:hlinkClick r:id="rId2"/>
              </a:rPr>
              <a:t>http://</a:t>
            </a:r>
            <a:r>
              <a:rPr lang="ru-RU" b="1" u="sng" dirty="0" smtClean="0">
                <a:hlinkClick r:id="rId2"/>
              </a:rPr>
              <a:t>clrf.nlr.ru/images/SiteDocum/Konkurs/2015/metodrekomendazii_BA2015.pdf</a:t>
            </a:r>
            <a:endParaRPr lang="ru-RU" b="1" u="sng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54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Из </a:t>
            </a:r>
            <a:r>
              <a:rPr lang="ru-RU" sz="3200" b="1" dirty="0" smtClean="0"/>
              <a:t>Методических рекомендаций </a:t>
            </a:r>
            <a:r>
              <a:rPr lang="ru-RU" sz="3200" b="1" dirty="0"/>
              <a:t>по подготовке ежегодного </a:t>
            </a:r>
            <a:r>
              <a:rPr lang="ru-RU" sz="3200" b="1" dirty="0" smtClean="0"/>
              <a:t>доклада…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/>
              <a:t>Они </a:t>
            </a:r>
            <a:r>
              <a:rPr lang="ru-RU" i="1" dirty="0" smtClean="0"/>
              <a:t>(методические рекомендации) служат </a:t>
            </a:r>
            <a:r>
              <a:rPr lang="ru-RU" i="1" dirty="0"/>
              <a:t>обеспечению методологического единства в подготовке важнейшего аналитического документа, совершенствованию системы методического мониторинга, способствуют формированию достоверного представления о состоянии библиотечного обслуживания населения в каждом регионе и стране в </a:t>
            </a:r>
            <a:r>
              <a:rPr lang="ru-RU" i="1" dirty="0" smtClean="0"/>
              <a:t>целом».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17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004" y="483079"/>
            <a:ext cx="12192000" cy="670045"/>
          </a:xfrm>
        </p:spPr>
        <p:txBody>
          <a:bodyPr>
            <a:normAutofit/>
          </a:bodyPr>
          <a:lstStyle/>
          <a:p>
            <a:pPr lvl="0" algn="ctr"/>
            <a:r>
              <a:rPr lang="ru-RU" sz="3600" b="1" dirty="0"/>
              <a:t>ТИПОВАЯ СТРУКТУРА И КРАТКОЕ СОДЕРЖАНИЕ </a:t>
            </a:r>
            <a:r>
              <a:rPr lang="ru-RU" sz="3600" b="1" dirty="0" smtClean="0"/>
              <a:t>ОТЧЕТА</a:t>
            </a:r>
            <a:endParaRPr lang="ru-RU" sz="36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792" y="1249136"/>
            <a:ext cx="11628408" cy="54794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I. </a:t>
            </a:r>
            <a:r>
              <a:rPr lang="ru-RU" sz="1800" b="1" dirty="0" smtClean="0"/>
              <a:t>БИБЛИОТЕЧНОЕ ОБСЛУЖИВАНИЕ ВЗРОСЛЫХ</a:t>
            </a:r>
            <a:endParaRPr lang="ru-RU" sz="1800" dirty="0" smtClean="0"/>
          </a:p>
          <a:p>
            <a:r>
              <a:rPr lang="ru-RU" sz="1800" b="1" dirty="0" smtClean="0"/>
              <a:t>Общие </a:t>
            </a:r>
            <a:r>
              <a:rPr lang="ru-RU" sz="1800" b="1" dirty="0"/>
              <a:t>сведения о </a:t>
            </a:r>
            <a:r>
              <a:rPr lang="ru-RU" sz="1800" b="1" dirty="0" smtClean="0"/>
              <a:t>библиотеке</a:t>
            </a:r>
          </a:p>
          <a:p>
            <a:pPr lvl="0"/>
            <a:r>
              <a:rPr lang="ru-RU" sz="1800" b="1" dirty="0"/>
              <a:t>События года</a:t>
            </a:r>
            <a:endParaRPr lang="ru-RU" sz="1800" dirty="0"/>
          </a:p>
          <a:p>
            <a:pPr lvl="0"/>
            <a:r>
              <a:rPr lang="ru-RU" sz="1800" b="1" dirty="0"/>
              <a:t>Библиотечная сеть </a:t>
            </a:r>
            <a:endParaRPr lang="ru-RU" sz="1800" dirty="0"/>
          </a:p>
          <a:p>
            <a:pPr lvl="0"/>
            <a:r>
              <a:rPr lang="ru-RU" sz="1800" b="1" dirty="0"/>
              <a:t>Основные статистические показатели</a:t>
            </a:r>
            <a:endParaRPr lang="ru-RU" sz="1800" dirty="0"/>
          </a:p>
          <a:p>
            <a:r>
              <a:rPr lang="ru-RU" sz="1800" b="1" dirty="0"/>
              <a:t>Библиотечные фонды</a:t>
            </a:r>
            <a:r>
              <a:rPr lang="ru-RU" sz="1800" dirty="0"/>
              <a:t> </a:t>
            </a:r>
            <a:endParaRPr lang="ru-RU" sz="1800" dirty="0" smtClean="0"/>
          </a:p>
          <a:p>
            <a:pPr lvl="0"/>
            <a:r>
              <a:rPr lang="ru-RU" sz="1800" b="1" dirty="0"/>
              <a:t>Обслуживание читателей по МБА и ЭДД</a:t>
            </a:r>
            <a:endParaRPr lang="ru-RU" sz="1800" dirty="0"/>
          </a:p>
          <a:p>
            <a:pPr lvl="0"/>
            <a:r>
              <a:rPr lang="ru-RU" sz="1800" b="1" dirty="0"/>
              <a:t>Каталогизация и оцифровка библиотечного фонда</a:t>
            </a:r>
            <a:endParaRPr lang="ru-RU" sz="1800" dirty="0"/>
          </a:p>
          <a:p>
            <a:pPr lvl="0"/>
            <a:r>
              <a:rPr lang="ru-RU" sz="1800" b="1" dirty="0"/>
              <a:t>Организация и содержание библиотечного обслуживания пользователей</a:t>
            </a:r>
            <a:endParaRPr lang="ru-RU" sz="1800" dirty="0"/>
          </a:p>
          <a:p>
            <a:pPr lvl="0"/>
            <a:r>
              <a:rPr lang="ru-RU" sz="1800" b="1" dirty="0"/>
              <a:t>Справочно-библиографическое, информационное и социально-правовое обслуживание пользователей</a:t>
            </a:r>
            <a:endParaRPr lang="ru-RU" sz="1800" dirty="0"/>
          </a:p>
          <a:p>
            <a:pPr lvl="0"/>
            <a:r>
              <a:rPr lang="ru-RU" sz="1800" b="1" dirty="0"/>
              <a:t>Деятельность Центров общественного доступа к правовой и социально значимой информации.</a:t>
            </a:r>
            <a:endParaRPr lang="ru-RU" sz="1800" dirty="0"/>
          </a:p>
          <a:p>
            <a:pPr lvl="0"/>
            <a:r>
              <a:rPr lang="ru-RU" sz="1800" b="1" dirty="0"/>
              <a:t>Краеведческая деятельность библиотек.</a:t>
            </a:r>
            <a:endParaRPr lang="ru-RU" sz="1800" dirty="0"/>
          </a:p>
          <a:p>
            <a:pPr lvl="0"/>
            <a:r>
              <a:rPr lang="ru-RU" sz="1800" b="1" dirty="0"/>
              <a:t>Автоматизация библиотечных процессов</a:t>
            </a:r>
            <a:endParaRPr lang="ru-RU" sz="1800" dirty="0"/>
          </a:p>
          <a:p>
            <a:pPr lvl="0"/>
            <a:r>
              <a:rPr lang="ru-RU" sz="1800" b="1" dirty="0"/>
              <a:t>Научно-методическая деятельность</a:t>
            </a:r>
            <a:endParaRPr lang="ru-RU" sz="1800" dirty="0"/>
          </a:p>
          <a:p>
            <a:pPr lvl="0"/>
            <a:r>
              <a:rPr lang="ru-RU" sz="1800" b="1" dirty="0"/>
              <a:t>Библиотечные кадры</a:t>
            </a:r>
            <a:endParaRPr lang="ru-RU" sz="1800" dirty="0"/>
          </a:p>
          <a:p>
            <a:r>
              <a:rPr lang="ru-RU" sz="1800" b="1" dirty="0"/>
              <a:t>Материально-технические ресурсы библиотек</a:t>
            </a:r>
          </a:p>
          <a:p>
            <a:pPr lvl="0"/>
            <a:r>
              <a:rPr lang="ru-RU" sz="1800" b="1" dirty="0"/>
              <a:t>Основные итоги года</a:t>
            </a:r>
          </a:p>
          <a:p>
            <a:pPr marL="0" indent="0">
              <a:buNone/>
            </a:pPr>
            <a:r>
              <a:rPr lang="en-US" sz="1800" b="1" dirty="0" smtClean="0"/>
              <a:t>II. </a:t>
            </a:r>
            <a:r>
              <a:rPr lang="ru-RU" sz="1800" b="1" dirty="0" smtClean="0"/>
              <a:t>БИБЛИОТЕЧНОЕ </a:t>
            </a:r>
            <a:r>
              <a:rPr lang="ru-RU" sz="1800" b="1" dirty="0"/>
              <a:t>ОБСЛУЖИВАНИЕ ДЕТЕЙ И ЮНОШЕСТВА</a:t>
            </a:r>
            <a:endParaRPr lang="ru-RU" sz="1800" dirty="0"/>
          </a:p>
          <a:p>
            <a:pPr marL="0" lvl="0" indent="0">
              <a:buNone/>
            </a:pPr>
            <a:r>
              <a:rPr lang="en-US" sz="1800" b="1" dirty="0" smtClean="0"/>
              <a:t>III. </a:t>
            </a:r>
            <a:r>
              <a:rPr lang="ru-RU" sz="1800" b="1" dirty="0" smtClean="0"/>
              <a:t>БИБЛИОТЕЧНОЕ </a:t>
            </a:r>
            <a:r>
              <a:rPr lang="ru-RU" sz="1800" b="1" dirty="0"/>
              <a:t>ОБСЛУЖИВАНИЕ МУЛЬТИКУЛЬТУРНЫХ СООБЩЕСТВ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 smtClean="0"/>
              <a:t>IV. </a:t>
            </a:r>
            <a:r>
              <a:rPr lang="ru-RU" sz="1800" b="1" dirty="0" smtClean="0"/>
              <a:t>БИБЛИОТЕЧНОЕ </a:t>
            </a:r>
            <a:r>
              <a:rPr lang="ru-RU" sz="1800" b="1" dirty="0"/>
              <a:t>ОБСЛУЖИВАНИЕ ИНВАЛИДОВ И ФОРМИРОВАНИЕ ДОСТУПНОЙ СРЕДЫ.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1135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45" y="1825625"/>
            <a:ext cx="11662913" cy="4351338"/>
          </a:xfrm>
        </p:spPr>
        <p:txBody>
          <a:bodyPr>
            <a:normAutofit/>
          </a:bodyPr>
          <a:lstStyle/>
          <a:p>
            <a:r>
              <a:rPr lang="ru-RU" sz="2000" b="1" i="1" dirty="0"/>
              <a:t> </a:t>
            </a:r>
            <a:r>
              <a:rPr lang="ru-RU" sz="2000" dirty="0"/>
              <a:t>Название (в соответствии с Уставом учреждения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/>
              <a:t>Правовая форма учреждения (казенное, бюджетное, автономное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 smtClean="0"/>
              <a:t>Адрес</a:t>
            </a:r>
            <a:endParaRPr lang="en-US" sz="2000" dirty="0" smtClean="0"/>
          </a:p>
          <a:p>
            <a:r>
              <a:rPr lang="ru-RU" sz="2000" dirty="0"/>
              <a:t>Руководитель учреждения </a:t>
            </a:r>
            <a:r>
              <a:rPr lang="en-US" sz="2000" dirty="0" smtClean="0"/>
              <a:t>(</a:t>
            </a:r>
            <a:r>
              <a:rPr lang="ru-RU" sz="2000" dirty="0" smtClean="0"/>
              <a:t>директор,</a:t>
            </a:r>
            <a:r>
              <a:rPr lang="ru-RU" sz="2000" dirty="0"/>
              <a:t> з</a:t>
            </a:r>
            <a:r>
              <a:rPr lang="ru-RU" sz="2000" dirty="0" smtClean="0"/>
              <a:t>аместители, зав. методическим отделом)</a:t>
            </a:r>
          </a:p>
          <a:p>
            <a:r>
              <a:rPr lang="ru-RU" sz="2000" dirty="0"/>
              <a:t>Руководитель муниципального органа власти в сфере культуры</a:t>
            </a:r>
            <a:r>
              <a:rPr lang="ru-RU" sz="2000" dirty="0" smtClean="0"/>
              <a:t> </a:t>
            </a:r>
            <a:endParaRPr lang="ru-RU" sz="2000" dirty="0"/>
          </a:p>
          <a:p>
            <a:pPr lvl="0"/>
            <a:endParaRPr lang="ru-RU" sz="2000" dirty="0"/>
          </a:p>
          <a:p>
            <a:endParaRPr lang="ru-RU" sz="2000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81890" y="483079"/>
            <a:ext cx="11587105" cy="6700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Общие сведения о </a:t>
            </a:r>
            <a:r>
              <a:rPr lang="ru-RU" b="1" dirty="0" smtClean="0"/>
              <a:t>библиотеке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3092"/>
            <a:ext cx="10515600" cy="1289957"/>
          </a:xfrm>
        </p:spPr>
        <p:txBody>
          <a:bodyPr/>
          <a:lstStyle/>
          <a:p>
            <a:pPr lvl="0"/>
            <a:r>
              <a:rPr lang="ru-RU" b="1" dirty="0"/>
              <a:t>События </a:t>
            </a:r>
            <a:r>
              <a:rPr lang="ru-RU" b="1" dirty="0" smtClean="0"/>
              <a:t>года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40" y="1570008"/>
            <a:ext cx="11680166" cy="5287991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1"/>
            <a:r>
              <a:rPr lang="ru-RU" dirty="0"/>
              <a:t>Главные события библиотечной жизни муниципального </a:t>
            </a:r>
            <a:r>
              <a:rPr lang="ru-RU" dirty="0" smtClean="0"/>
              <a:t>образования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 Муниципальные нормативно-правовые акты, оказавшие влияние на деятельность муниципальных библиотек в отчетном </a:t>
            </a:r>
            <a:r>
              <a:rPr lang="ru-RU" dirty="0" smtClean="0"/>
              <a:t>году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 Федеральные и региональные целевые программы, проекты и иные мероприятия, определявшие работу библиотек муниципального образования в отчетном </a:t>
            </a:r>
            <a:r>
              <a:rPr lang="ru-RU" dirty="0" smtClean="0"/>
              <a:t>году</a:t>
            </a:r>
            <a:endParaRPr lang="ru-RU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363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191" y="555171"/>
            <a:ext cx="10515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Библиотечная сеть 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7107"/>
            <a:ext cx="10515600" cy="4829856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Структура </a:t>
            </a:r>
            <a:r>
              <a:rPr lang="ru-RU" sz="2600" dirty="0"/>
              <a:t>библиотечной системы и </a:t>
            </a:r>
            <a:r>
              <a:rPr lang="ru-RU" sz="2600" dirty="0" smtClean="0"/>
              <a:t>её изменения. 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Виды библиотек, библиотечных объединений и других организаций, оказывающих библиотечные услуги населению (перечислить и указать число по каждому виду, их правовые формы).</a:t>
            </a:r>
          </a:p>
          <a:p>
            <a:r>
              <a:rPr lang="ru-RU" sz="2600" i="1" dirty="0">
                <a:solidFill>
                  <a:srgbClr val="FF0000"/>
                </a:solidFill>
              </a:rPr>
              <a:t>Решения, принятые органами местного самоуправления в рамках выполнения полномочий по организации библиотечного обслуживания населения. </a:t>
            </a:r>
            <a:endParaRPr lang="ru-RU" sz="2600" i="1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Реорганизация </a:t>
            </a:r>
            <a:r>
              <a:rPr lang="ru-RU" sz="2600" dirty="0"/>
              <a:t>(открытие, закрытие, слияние, передача муниципальных библиотек в структуры не библиотечных организаций</a:t>
            </a:r>
            <a:r>
              <a:rPr lang="ru-RU" sz="2600" dirty="0" smtClean="0"/>
              <a:t>)</a:t>
            </a:r>
          </a:p>
          <a:p>
            <a:r>
              <a:rPr lang="ru-RU" sz="2600" i="1" dirty="0">
                <a:solidFill>
                  <a:srgbClr val="FF0000"/>
                </a:solidFill>
              </a:rPr>
              <a:t>П</a:t>
            </a:r>
            <a:r>
              <a:rPr lang="ru-RU" sz="2600" i="1" dirty="0" smtClean="0">
                <a:solidFill>
                  <a:srgbClr val="FF0000"/>
                </a:solidFill>
              </a:rPr>
              <a:t>ерераспределение </a:t>
            </a:r>
            <a:r>
              <a:rPr lang="ru-RU" sz="2600" i="1" dirty="0">
                <a:solidFill>
                  <a:srgbClr val="FF0000"/>
                </a:solidFill>
              </a:rPr>
              <a:t>полномочий по организации библиотечного обслуживания; изменение правовых форм </a:t>
            </a:r>
            <a:r>
              <a:rPr lang="ru-RU" sz="2600" i="1" dirty="0" smtClean="0">
                <a:solidFill>
                  <a:srgbClr val="FF0000"/>
                </a:solidFill>
              </a:rPr>
              <a:t>библиотек.</a:t>
            </a:r>
          </a:p>
          <a:p>
            <a:r>
              <a:rPr lang="ru-RU" sz="2600" dirty="0"/>
              <a:t>Структурные изменения в сети, связанные с </a:t>
            </a:r>
            <a:r>
              <a:rPr lang="ru-RU" sz="2600" dirty="0" smtClean="0"/>
              <a:t>созданием ЦОД</a:t>
            </a:r>
          </a:p>
          <a:p>
            <a:pPr marL="228600" lvl="1">
              <a:spcBef>
                <a:spcPts val="1000"/>
              </a:spcBef>
            </a:pPr>
            <a:r>
              <a:rPr lang="ru-RU" sz="2600" i="1" dirty="0">
                <a:solidFill>
                  <a:srgbClr val="FF0000"/>
                </a:solidFill>
              </a:rPr>
              <a:t>Доступность библиотечных услуг. </a:t>
            </a:r>
            <a:endParaRPr lang="ru-RU" sz="2600" i="1" dirty="0" smtClean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ru-RU" sz="2600" i="1" dirty="0">
                <a:solidFill>
                  <a:srgbClr val="FF0000"/>
                </a:solidFill>
              </a:rPr>
              <a:t>Краткие выводы по разделу. 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7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1074</Words>
  <Application>Microsoft Office PowerPoint</Application>
  <PresentationFormat>Широкоэкранный</PresentationFormat>
  <Paragraphs>189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Информационные отчеты муниципальных библиотек за 2015 год:  сильные и слабые стороны </vt:lpstr>
      <vt:lpstr>«О библиотечном деле» Федеральный закон от 29.12.1994 N 78-ФЗ (с изменениями на 8 июня 2015 года)</vt:lpstr>
      <vt:lpstr>Справочник библиотекаря  / Под ред. А. Н. Ванеева, В. А. Минкиной. – СПб.: Изд-во «Профессия», 2000. – 432 с.</vt:lpstr>
      <vt:lpstr>Схема отчета</vt:lpstr>
      <vt:lpstr>Из Методических рекомендаций по подготовке ежегодного доклада…</vt:lpstr>
      <vt:lpstr>ТИПОВАЯ СТРУКТУРА И КРАТКОЕ СОДЕРЖАНИЕ ОТЧЕТА</vt:lpstr>
      <vt:lpstr>Общие сведения о библиотеке</vt:lpstr>
      <vt:lpstr>События года</vt:lpstr>
      <vt:lpstr>Библиотечная сеть  </vt:lpstr>
      <vt:lpstr>Основные статистические показатели</vt:lpstr>
      <vt:lpstr>Библиотечные фонды  (формирование, использование, сохранность)</vt:lpstr>
      <vt:lpstr>Обслуживание читателей по МБА и ЭДД</vt:lpstr>
      <vt:lpstr>Каталогизация  и оцифровка библиотечного фонда</vt:lpstr>
      <vt:lpstr>Организация и содержание библиотечного обслуживания пользователей</vt:lpstr>
      <vt:lpstr>Справочно-библиографическое, информационное и социально-правовое обслуживание пользователей</vt:lpstr>
      <vt:lpstr>Деятельность ЦОД</vt:lpstr>
      <vt:lpstr>Краеведческая деятельность библиотек </vt:lpstr>
      <vt:lpstr>Автоматизация библиотечных процессов</vt:lpstr>
      <vt:lpstr>Научно-методическая деятельность</vt:lpstr>
      <vt:lpstr>Библиотечные кадры </vt:lpstr>
      <vt:lpstr>Материально-технические ресурсы библиотек</vt:lpstr>
      <vt:lpstr>Основные итоги года </vt:lpstr>
      <vt:lpstr>КОНТАКТНЫЕ ДАННЫЕ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Soldatova</dc:creator>
  <cp:lastModifiedBy>Elena</cp:lastModifiedBy>
  <cp:revision>38</cp:revision>
  <dcterms:created xsi:type="dcterms:W3CDTF">2014-03-28T05:49:03Z</dcterms:created>
  <dcterms:modified xsi:type="dcterms:W3CDTF">2016-04-11T04:44:59Z</dcterms:modified>
</cp:coreProperties>
</file>