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58" r:id="rId15"/>
    <p:sldId id="290" r:id="rId16"/>
    <p:sldId id="291" r:id="rId17"/>
    <p:sldId id="259" r:id="rId18"/>
    <p:sldId id="260" r:id="rId19"/>
    <p:sldId id="297" r:id="rId20"/>
    <p:sldId id="298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300" r:id="rId37"/>
    <p:sldId id="276" r:id="rId38"/>
    <p:sldId id="299" r:id="rId39"/>
    <p:sldId id="294" r:id="rId40"/>
    <p:sldId id="301" r:id="rId41"/>
    <p:sldId id="302" r:id="rId42"/>
    <p:sldId id="303" r:id="rId43"/>
    <p:sldId id="27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1B309-0CA9-4CE7-86B8-97A22984CD9C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8C1DE-9EA0-46BE-8EDD-A9245EB33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C1DE-9EA0-46BE-8EDD-A9245EB33C3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6FE441-C55C-4A0C-A393-F5F584EBB5B0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A9D53E-C96E-488E-83F7-9EA4A284E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2AEFB-F1F0-4037-8DDC-D73D24D615B9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44222-6E8E-4574-AEA3-F541DB8BD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AEEB3-3E87-4353-B327-DD94067F4DE6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79EAA-FE04-470C-9D08-9FDBBC4BD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55393-710C-4402-8F90-44BAF67830BF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378F8-E4E3-4F96-AC38-3F63171E8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C55BCC-3921-43E7-B7B1-91EBB3B7EFA6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7FFD8D-0397-4693-9FBC-0619E95BC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58CC-4629-4A40-B1FE-9E7E3646CA30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0D13F-8255-4398-B461-F83D21DE2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25805-6446-440C-AFEC-0F24F1BF2CE6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83FFE-E1A5-4138-9135-ACCBE6397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FDEF7-1D93-4302-AA2C-F3B7BC333B9D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947AD-FE64-410D-B497-05D816CB2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42366B-EAFC-4AD5-A9C1-2CEDF3B6778B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0BB886-933A-4F42-8841-6D6FB87B7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337EA-40F1-4C7D-9771-F9E98FFE710C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07EE5-9265-4586-BCD0-11BD101A0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AA09EB-3D2D-48FC-BCB2-01735573B163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DE93AD-C906-4BA1-AF35-8DE31B275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BF3C218-A331-48C9-8A7D-7E58F3A50B53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63455BD-8074-4A6D-8ADB-E20A791DF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74" r:id="rId7"/>
    <p:sldLayoutId id="2147483669" r:id="rId8"/>
    <p:sldLayoutId id="2147483675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mir2106@mail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Информационные технологии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/>
              <a:t>Презентации к курсу  для заочного отделения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/>
              <a:t>Матвеева  Ирина Юрьевна</a:t>
            </a:r>
            <a:r>
              <a:rPr lang="ru-RU" sz="2800" dirty="0" smtClean="0"/>
              <a:t>, кандидат педагогических наук, доцент ЧГАКИ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1908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smtClean="0"/>
              <a:t>Информационный сервис </a:t>
            </a:r>
            <a:r>
              <a:rPr lang="ru-RU" smtClean="0"/>
              <a:t>– удовлетворение информационной службой запросов потребителей.</a:t>
            </a:r>
          </a:p>
        </p:txBody>
      </p:sp>
      <p:pic>
        <p:nvPicPr>
          <p:cNvPr id="22530" name="Picture 2" descr="E:\!Матвеева Ирина\Мои рисунки\566a571f4cc9c7e0f1ca5dbb37610088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133600"/>
            <a:ext cx="5486400" cy="338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489575"/>
          </a:xfrm>
        </p:spPr>
        <p:txBody>
          <a:bodyPr>
            <a:normAutofit fontScale="92500" lnSpcReduction="10000"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Информационные продукты и услуги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Информационный продукт </a:t>
            </a:r>
            <a:r>
              <a:rPr lang="ru-RU" dirty="0" smtClean="0"/>
              <a:t>– результат создания или семантической переработки информации в документированной форме, допускающий многократное использование продукта в процессе удовлетворения информационных потребностей.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Информационная услуга </a:t>
            </a:r>
            <a:r>
              <a:rPr lang="ru-RU" dirty="0" smtClean="0"/>
              <a:t>– предоставление пользователю информационных продуктов в соответствии с поступившим запросом или выявленной информационной потребностью.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457200"/>
            <a:ext cx="5715000" cy="6019800"/>
          </a:xfrm>
        </p:spPr>
        <p:txBody>
          <a:bodyPr>
            <a:normAutofit fontScale="85000" lnSpcReduction="10000"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Свойства информационных услуг: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Неосязаемость (вербальная, визуальная, виртуальная) природы услуг,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Невозможность хранения без дополнительных затрат на фиксацию информации,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Неотделимость некоторых услуг от производителя,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Жесткая зависимость качества от характеристик исходного «сырья»,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Изменчивость качества в зависимости от квалификации исполнителя услуги.</a:t>
            </a:r>
            <a:endParaRPr lang="ru-RU" dirty="0"/>
          </a:p>
        </p:txBody>
      </p:sp>
      <p:pic>
        <p:nvPicPr>
          <p:cNvPr id="24578" name="Picture 2" descr="E:\!Матвеева Ирина\Мои рисунки\iпа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609600"/>
            <a:ext cx="259080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870575"/>
          </a:xfrm>
        </p:spPr>
        <p:txBody>
          <a:bodyPr>
            <a:normAutofit fontScale="77500" lnSpcReduction="20000"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Потребительские свойства информационных продуктов и услуг:</a:t>
            </a:r>
          </a:p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Это способность удовлетворять конкретные запросы пользователей ИПУ.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Адресность информации,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Временные затраты на подготовку и использование сообщения,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Оперативность предоставления информации,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Возможность </a:t>
            </a:r>
            <a:r>
              <a:rPr lang="ru-RU" dirty="0" err="1" smtClean="0"/>
              <a:t>многоаспектного</a:t>
            </a:r>
            <a:r>
              <a:rPr lang="ru-RU" dirty="0" smtClean="0"/>
              <a:t> поиска,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Надежность предоставленных данных,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Аспектность</a:t>
            </a:r>
            <a:r>
              <a:rPr lang="ru-RU" dirty="0" smtClean="0"/>
              <a:t> охвата темы,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Возможность машинной обработки и распространения информации,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Компактность сообщения, удобство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 обращении, доступность,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Защищенность и т.д.</a:t>
            </a:r>
            <a:endParaRPr lang="ru-RU" dirty="0"/>
          </a:p>
        </p:txBody>
      </p:sp>
      <p:pic>
        <p:nvPicPr>
          <p:cNvPr id="25602" name="Picture 2" descr="E:\!Матвеева Ирина\Мои рисунки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800600"/>
            <a:ext cx="2514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870575"/>
          </a:xfrm>
        </p:spPr>
        <p:txBody>
          <a:bodyPr>
            <a:normAutofit fontScale="5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КЛАССИФИКАЦИЯ ИНФОРМАЦИОННЫХ ПРОДУКТОВ И УСЛУГ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b="1" dirty="0" smtClean="0"/>
              <a:t>Характер предоставляемой информации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smtClean="0"/>
              <a:t>Документальное,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smtClean="0"/>
              <a:t>Фактографическое,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err="1" smtClean="0"/>
              <a:t>Концептографическое</a:t>
            </a:r>
            <a:r>
              <a:rPr lang="ru-RU" sz="2900" dirty="0" smtClean="0"/>
              <a:t>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smtClean="0"/>
              <a:t>Библиографическое.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b="1" dirty="0" smtClean="0"/>
              <a:t>По целевому назначению </a:t>
            </a:r>
            <a:endParaRPr lang="ru-RU" sz="2900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smtClean="0"/>
              <a:t>Сферы бизнеса,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smtClean="0"/>
              <a:t>Профессиональной и управленческой деятельности,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smtClean="0"/>
              <a:t>Массового потребления.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b="1" dirty="0" smtClean="0"/>
              <a:t>По способу информационного производства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smtClean="0"/>
              <a:t>Научно-информационной деятельности,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smtClean="0"/>
              <a:t>Патентно-лицензионной,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smtClean="0"/>
              <a:t>Переводческой,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smtClean="0"/>
              <a:t>Библиотечно-библиографической,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smtClean="0"/>
              <a:t>Издательской и копировально-множительной,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smtClean="0"/>
              <a:t>Научно-технической,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smtClean="0"/>
              <a:t>Методической и т.д.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b="1" dirty="0" smtClean="0"/>
              <a:t>По широте распространения</a:t>
            </a:r>
            <a:endParaRPr lang="ru-RU" sz="2900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smtClean="0"/>
              <a:t>индивидуальное, 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smtClean="0"/>
              <a:t>групповое, 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900" dirty="0" smtClean="0"/>
              <a:t>массовое </a:t>
            </a:r>
            <a:endParaRPr lang="ru-RU" sz="29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562600"/>
            <a:ext cx="8183562" cy="990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Библиотека как технологическая система</a:t>
            </a:r>
          </a:p>
        </p:txBody>
      </p:sp>
      <p:pic>
        <p:nvPicPr>
          <p:cNvPr id="27652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457200"/>
            <a:ext cx="7848600" cy="51323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486400"/>
            <a:ext cx="8183562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Технологические подсистемы библиотеки</a:t>
            </a:r>
          </a:p>
        </p:txBody>
      </p:sp>
      <p:pic>
        <p:nvPicPr>
          <p:cNvPr id="28676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457200"/>
            <a:ext cx="8305800" cy="4856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718175"/>
          </a:xfrm>
        </p:spPr>
        <p:txBody>
          <a:bodyPr>
            <a:normAutofit fontScale="85000" lnSpcReduction="10000"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Технологические процессы в библиотеках</a:t>
            </a:r>
          </a:p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Единичное производство </a:t>
            </a:r>
            <a:r>
              <a:rPr lang="ru-RU" dirty="0" smtClean="0"/>
              <a:t>- характеризуется малым объемом подготовки и реализации одинаковых ИПУ, повторное производство которых не предусматривается.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Серийное производство </a:t>
            </a:r>
            <a:r>
              <a:rPr lang="ru-RU" dirty="0" smtClean="0"/>
              <a:t>- характеризуется созданием ИПУ периодически повторяющимися партиями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Массовое производство </a:t>
            </a:r>
            <a:r>
              <a:rPr lang="ru-RU" dirty="0" smtClean="0"/>
              <a:t>- характеризуется большим объемом выпускаемой продукции, производимой продолжительное время, в течение которого на большинстве рабочих мест выполняется одна и также технологическая операция.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8705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dirty="0" smtClean="0"/>
              <a:t>Специфика информационного производства</a:t>
            </a:r>
          </a:p>
          <a:p>
            <a:pPr algn="ctr">
              <a:buFont typeface="Wingdings 2" pitchFamily="18" charset="2"/>
              <a:buNone/>
            </a:pPr>
            <a:endParaRPr lang="ru-RU" b="1" dirty="0" smtClean="0"/>
          </a:p>
          <a:p>
            <a:r>
              <a:rPr lang="ru-RU" dirty="0" smtClean="0"/>
              <a:t>Процесс разделения труда не завершен,</a:t>
            </a:r>
          </a:p>
          <a:p>
            <a:r>
              <a:rPr lang="ru-RU" dirty="0" smtClean="0"/>
              <a:t>Значителен удельный вес интеллектуального труда,</a:t>
            </a:r>
          </a:p>
          <a:p>
            <a:r>
              <a:rPr lang="ru-RU" dirty="0" smtClean="0"/>
              <a:t>Узкая специализация на отдельных  процессах и операциях,</a:t>
            </a:r>
          </a:p>
          <a:p>
            <a:r>
              <a:rPr lang="ru-RU" dirty="0" smtClean="0"/>
              <a:t>Специализация рабочих мест.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smtClean="0"/>
              <a:t>Структура информационного производственного процесса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b="1" smtClean="0"/>
              <a:t>Производственный процесс </a:t>
            </a:r>
            <a:r>
              <a:rPr lang="ru-RU" smtClean="0"/>
              <a:t>– совокупность действий персонала  и орудий труда, обеспечивающих в данном учреждении производство  информационных продуктов и услуг </a:t>
            </a:r>
            <a:endParaRPr lang="ru-RU" b="1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33794" name="Picture 2" descr="E:\!Матвеева Ирина\Мои рисунки\show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191000"/>
            <a:ext cx="2851150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657600"/>
            <a:ext cx="8183562" cy="2819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Технологическая система – совокупность функционально-взаимосвязанных предметов труда, средств технологического оснащения и исполнителей, реализующих в регламентированных условиях производство продуктов и услуг с заданными свойствами</a:t>
            </a:r>
            <a:endParaRPr lang="ru-RU" sz="2400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503238" y="304800"/>
            <a:ext cx="8183562" cy="3429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Технология трактуется как наука и практическая деятельность.</a:t>
            </a:r>
          </a:p>
          <a:p>
            <a:pPr algn="ctr">
              <a:buFont typeface="Wingdings 2" pitchFamily="18" charset="2"/>
              <a:buNone/>
            </a:pPr>
            <a:r>
              <a:rPr lang="ru-RU" b="1" dirty="0" smtClean="0"/>
              <a:t>Компоненты:</a:t>
            </a:r>
          </a:p>
          <a:p>
            <a:r>
              <a:rPr lang="ru-RU" dirty="0" smtClean="0"/>
              <a:t>Инструментальный,</a:t>
            </a:r>
          </a:p>
          <a:p>
            <a:r>
              <a:rPr lang="ru-RU" dirty="0" smtClean="0"/>
              <a:t>Социальный,</a:t>
            </a:r>
          </a:p>
          <a:p>
            <a:r>
              <a:rPr lang="ru-RU" dirty="0" smtClean="0"/>
              <a:t>Информационный,</a:t>
            </a:r>
          </a:p>
          <a:p>
            <a:r>
              <a:rPr lang="ru-RU" dirty="0" smtClean="0"/>
              <a:t>Организационный.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Содержимое 2"/>
          <p:cNvSpPr>
            <a:spLocks noGrp="1"/>
          </p:cNvSpPr>
          <p:nvPr>
            <p:ph idx="1"/>
          </p:nvPr>
        </p:nvSpPr>
        <p:spPr>
          <a:xfrm>
            <a:off x="533400" y="609600"/>
            <a:ext cx="8183563" cy="5638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Производственный цикл </a:t>
            </a:r>
            <a:r>
              <a:rPr lang="ru-RU" smtClean="0"/>
              <a:t>– интервал времени от начала до окончания производственного процесса подготовки продукта или оказания услуг.</a:t>
            </a:r>
          </a:p>
        </p:txBody>
      </p:sp>
      <p:sp>
        <p:nvSpPr>
          <p:cNvPr id="4" name="Овал 3"/>
          <p:cNvSpPr/>
          <p:nvPr/>
        </p:nvSpPr>
        <p:spPr>
          <a:xfrm>
            <a:off x="685800" y="3657600"/>
            <a:ext cx="2209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Документы и запросы</a:t>
            </a:r>
          </a:p>
        </p:txBody>
      </p:sp>
      <p:sp>
        <p:nvSpPr>
          <p:cNvPr id="6" name="Овал 5"/>
          <p:cNvSpPr/>
          <p:nvPr/>
        </p:nvSpPr>
        <p:spPr>
          <a:xfrm>
            <a:off x="6172200" y="3581400"/>
            <a:ext cx="2209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ИПиУ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4038600"/>
            <a:ext cx="2895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ПРОИЗВОДСТВЕННЫЙ ПРОЦЕСС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2590800" y="51054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867400" y="51054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838200" y="5410200"/>
            <a:ext cx="7772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ПРОИЗВОДСТВЕННЫЙ ЦИКЛ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30225"/>
            <a:ext cx="8458200" cy="5870575"/>
          </a:xfrm>
        </p:spPr>
        <p:txBody>
          <a:bodyPr>
            <a:normAutofit fontScale="92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Технологический процесс </a:t>
            </a:r>
            <a:r>
              <a:rPr lang="ru-RU" dirty="0" smtClean="0"/>
              <a:t>- </a:t>
            </a:r>
            <a:r>
              <a:rPr lang="ru-RU" i="1" dirty="0" smtClean="0"/>
              <a:t>часть производственного процесса, состоящая из целенаправленных, взаимосвязанных действий по выполнению отдельных самостоятельных задач, связанных  с изменением состояния предмета труда.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Разновидности технологических процессов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Единичный (одного наименования и исполнения),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Типовой (производство </a:t>
            </a:r>
            <a:r>
              <a:rPr lang="ru-RU" dirty="0" err="1" smtClean="0"/>
              <a:t>ПиУ</a:t>
            </a:r>
            <a:r>
              <a:rPr lang="ru-RU" dirty="0" smtClean="0"/>
              <a:t> с общими структурными и технологическими признаками),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Групповой (производство группы </a:t>
            </a:r>
            <a:r>
              <a:rPr lang="ru-RU" dirty="0" err="1" smtClean="0"/>
              <a:t>ПиУ</a:t>
            </a:r>
            <a:r>
              <a:rPr lang="ru-RU" dirty="0" smtClean="0"/>
              <a:t> с разными структурными, но общими технологическими признаками).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718175"/>
          </a:xfrm>
        </p:spPr>
        <p:txBody>
          <a:bodyPr>
            <a:normAutofit fontScale="85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Технологическая операция </a:t>
            </a:r>
            <a:r>
              <a:rPr lang="ru-RU" dirty="0" smtClean="0"/>
              <a:t>- законченная часть технологического процесса, характеризующаяся однородностью действий, выполняемых одним работником.</a:t>
            </a:r>
            <a:endParaRPr lang="en-US" dirty="0" smtClean="0"/>
          </a:p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Виды операций: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Элементарные (однозначные исходные условия и результат),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Логические (различные исходные условия, однозначный результат),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Творческие (однозначные исходные условия и различный результат).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Технологический прием</a:t>
            </a:r>
            <a:r>
              <a:rPr lang="ru-RU" dirty="0" smtClean="0"/>
              <a:t> – способ организации исполнителем своих действий.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Технологический переход </a:t>
            </a:r>
            <a:r>
              <a:rPr lang="ru-RU" dirty="0" smtClean="0"/>
              <a:t>– переключение с одного объекта на другой при выполнении технологической операции.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7943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smtClean="0"/>
              <a:t>Структура производственного библиотечного процесса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90800" y="1676400"/>
            <a:ext cx="4419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Информационный производственный процесс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67000" y="2743200"/>
            <a:ext cx="4419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Технологические процессы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67000" y="3810000"/>
            <a:ext cx="4419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Технологические операции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24600" y="4876800"/>
            <a:ext cx="2209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.  .  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57600" y="4953000"/>
            <a:ext cx="22860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Технологические переходы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38200" y="4953000"/>
            <a:ext cx="2438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Технологические приемы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4648200" y="23622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648200" y="33528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91400" y="44196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724400" y="44958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905000" y="44196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4008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Содержание библиотечных процессов</a:t>
            </a:r>
          </a:p>
          <a:p>
            <a:pPr marL="514350" indent="-514350">
              <a:buAutoNum type="arabicPeriod"/>
            </a:pPr>
            <a:r>
              <a:rPr lang="ru-RU" sz="2600" dirty="0" smtClean="0"/>
              <a:t>Производственные процессы – создание библиотечных продуктов и услуг.</a:t>
            </a:r>
          </a:p>
          <a:p>
            <a:pPr marL="514350" indent="-514350">
              <a:buAutoNum type="arabicPeriod"/>
            </a:pPr>
            <a:r>
              <a:rPr lang="ru-RU" sz="2600" dirty="0" smtClean="0"/>
              <a:t>Обеспечивающие процессы – снабженческая, хозяйственная деятельность.</a:t>
            </a:r>
          </a:p>
          <a:p>
            <a:pPr marL="514350" indent="-514350">
              <a:buAutoNum type="arabicPeriod"/>
            </a:pPr>
            <a:r>
              <a:rPr lang="ru-RU" sz="2600" dirty="0" smtClean="0"/>
              <a:t>Научно-исследовательские процессы – статистический анализ, социологические исследования, профессиональная экспертиза, мониторинг и прогнозирование деятельности…</a:t>
            </a:r>
          </a:p>
          <a:p>
            <a:pPr marL="514350" indent="-514350">
              <a:buAutoNum type="arabicPeriod"/>
            </a:pPr>
            <a:r>
              <a:rPr lang="ru-RU" sz="2600" dirty="0" smtClean="0"/>
              <a:t>Управленческие процессы – стратегическое и оперативное планирование, финансирование, организация, контроль, …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794375"/>
          </a:xfrm>
        </p:spPr>
        <p:txBody>
          <a:bodyPr/>
          <a:lstStyle/>
          <a:p>
            <a:r>
              <a:rPr lang="ru-RU" b="1" dirty="0" smtClean="0"/>
              <a:t>Эмпирическая классификация </a:t>
            </a:r>
            <a:r>
              <a:rPr lang="ru-RU" dirty="0" smtClean="0"/>
              <a:t>библиотечных процессов создается для нужд практики как правило по функциональным направлениям деятельности: комплектование, обработка, обслуживание, библиографирование,…</a:t>
            </a:r>
          </a:p>
          <a:p>
            <a:r>
              <a:rPr lang="ru-RU" b="1" dirty="0" smtClean="0"/>
              <a:t>Теоретические классификации </a:t>
            </a:r>
            <a:r>
              <a:rPr lang="ru-RU" dirty="0" smtClean="0"/>
              <a:t>создаются для нужд науки по циклам библиотечной деятельности. </a:t>
            </a:r>
          </a:p>
          <a:p>
            <a:pPr>
              <a:buFont typeface="Wingdings 2" pitchFamily="18" charset="2"/>
              <a:buNone/>
            </a:pPr>
            <a:r>
              <a:rPr lang="ru-RU" sz="2000" dirty="0" smtClean="0"/>
              <a:t>Например: </a:t>
            </a:r>
            <a:r>
              <a:rPr lang="ru-RU" sz="2000" dirty="0" err="1" smtClean="0"/>
              <a:t>ресурсонакопление</a:t>
            </a:r>
            <a:r>
              <a:rPr lang="ru-RU" sz="2000" dirty="0" smtClean="0"/>
              <a:t>, </a:t>
            </a:r>
            <a:r>
              <a:rPr lang="ru-RU" sz="2000" dirty="0" err="1" smtClean="0"/>
              <a:t>ресурсосохранение</a:t>
            </a:r>
            <a:r>
              <a:rPr lang="ru-RU" sz="2000" dirty="0" smtClean="0"/>
              <a:t>, </a:t>
            </a:r>
            <a:r>
              <a:rPr lang="ru-RU" sz="2000" dirty="0" err="1" smtClean="0"/>
              <a:t>ресурсоиспользование</a:t>
            </a:r>
            <a:r>
              <a:rPr lang="ru-RU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5516562" cy="5870575"/>
          </a:xfrm>
        </p:spPr>
        <p:txBody>
          <a:bodyPr>
            <a:normAutofit fontScale="85000" lnSpcReduction="20000"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Информационные продукты и услуги библиотек</a:t>
            </a:r>
          </a:p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Документальные услуги – результат предоставления абонентам первичных и вторичных документов.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Коммуникативные услуги – результат </a:t>
            </a:r>
            <a:r>
              <a:rPr lang="ru-RU" dirty="0" err="1" smtClean="0"/>
              <a:t>бездокументного</a:t>
            </a:r>
            <a:r>
              <a:rPr lang="ru-RU" dirty="0" smtClean="0"/>
              <a:t> обслуживания в процессе общения людей в условиях библиотеки.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Услуги библиотечного сервиса – необходимое условие и форма существования документальных и коммуникативных услуг.</a:t>
            </a:r>
            <a:endParaRPr lang="ru-RU" dirty="0"/>
          </a:p>
        </p:txBody>
      </p:sp>
      <p:pic>
        <p:nvPicPr>
          <p:cNvPr id="40962" name="Picture 2" descr="E:\!Матвеева Ирина\Мои рисунки\n2009-1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85800"/>
            <a:ext cx="2514600" cy="51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5999"/>
          </a:xfrm>
        </p:spPr>
        <p:txBody>
          <a:bodyPr>
            <a:normAutofit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Ассортимент ИПУ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Библиографические </a:t>
            </a:r>
            <a:r>
              <a:rPr lang="ru-RU" dirty="0" err="1" smtClean="0"/>
              <a:t>ПиУ</a:t>
            </a:r>
            <a:r>
              <a:rPr lang="ru-RU" dirty="0" smtClean="0"/>
              <a:t>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Фактографические </a:t>
            </a:r>
            <a:r>
              <a:rPr lang="ru-RU" dirty="0" err="1" smtClean="0"/>
              <a:t>ПиУ</a:t>
            </a:r>
            <a:r>
              <a:rPr lang="ru-RU" dirty="0" smtClean="0"/>
              <a:t>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Научно-аналитические </a:t>
            </a:r>
            <a:r>
              <a:rPr lang="ru-RU" dirty="0" err="1" smtClean="0"/>
              <a:t>ПиУ</a:t>
            </a:r>
            <a:r>
              <a:rPr lang="ru-RU" dirty="0" smtClean="0"/>
              <a:t>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Программные продукты,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Копировально-множительные услуги,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Издательско-полиграфические </a:t>
            </a:r>
            <a:r>
              <a:rPr lang="ru-RU" dirty="0" err="1" smtClean="0"/>
              <a:t>ПиУ</a:t>
            </a:r>
            <a:r>
              <a:rPr lang="ru-RU" dirty="0" smtClean="0"/>
              <a:t>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Рекламные продукты и услуги,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Образовательные услуги,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err="1" smtClean="0"/>
              <a:t>Досуговые</a:t>
            </a:r>
            <a:r>
              <a:rPr lang="ru-RU" dirty="0" smtClean="0"/>
              <a:t> услуги.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946775"/>
          </a:xfrm>
        </p:spPr>
        <p:txBody>
          <a:bodyPr>
            <a:normAutofit fontScale="85000" lnSpcReduction="20000"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Ресурсное обеспечение библиотечной технологии</a:t>
            </a:r>
          </a:p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Материальные ресурсы </a:t>
            </a:r>
            <a:r>
              <a:rPr lang="ru-RU" dirty="0" smtClean="0"/>
              <a:t>– 1) основные средства – здания, сооружения, машины, механизмы, ….; 2) нематериальные активы – права пользования, патенты, ноу-хау и т.д., 3) документный фонд библиотеки; 4) материалы.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Лингвистические и программные ресурсы </a:t>
            </a:r>
            <a:r>
              <a:rPr lang="ru-RU" dirty="0" smtClean="0"/>
              <a:t>– информационно-поисковые языки</a:t>
            </a:r>
            <a:r>
              <a:rPr lang="ru-RU" b="1" dirty="0" smtClean="0"/>
              <a:t> </a:t>
            </a:r>
            <a:r>
              <a:rPr lang="ru-RU" dirty="0" smtClean="0"/>
              <a:t>(ББК, УДК, рубрикатор ГСНТИ, язык библиографического описания), компьютерные программы.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Кадровые ресурсы </a:t>
            </a:r>
            <a:r>
              <a:rPr lang="ru-RU" dirty="0" smtClean="0"/>
              <a:t>– совокупность основного, вспомогательного и управленческого персонала библиотеки.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Финансовые ресурсы </a:t>
            </a:r>
            <a:r>
              <a:rPr lang="ru-RU" dirty="0" smtClean="0"/>
              <a:t>– собственные, заимствованные, целевые, спонсорские и государственные денежные средства.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7943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dirty="0" smtClean="0"/>
              <a:t>Документационное обеспечение библиотечной технологии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  это процесс создания и использования регламентирующей информации, необходимой и достаточной для производства в библиотеке ИПУ требуемого ассортимента, качества и количества.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867400"/>
            <a:ext cx="8183563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Рис. 1. Структура технологической системы</a:t>
            </a:r>
            <a:endParaRPr lang="ru-RU" sz="2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4133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990600"/>
            <a:ext cx="7239000" cy="464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2514600"/>
            <a:ext cx="1981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Предмет труда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76600" y="2514600"/>
            <a:ext cx="2362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Подсистема технологических процессов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19800" y="2514600"/>
            <a:ext cx="1981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Продукция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19200" y="1295400"/>
            <a:ext cx="6553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Подсистема управления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19200" y="4267200"/>
            <a:ext cx="6705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Подсистема ресурсного обеспечения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304800" y="3352800"/>
            <a:ext cx="1066800" cy="533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257800" y="3352800"/>
            <a:ext cx="1143000" cy="533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2514600" y="3429000"/>
            <a:ext cx="1295400" cy="533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133600" y="2133600"/>
            <a:ext cx="381000" cy="3810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114800" y="2133600"/>
            <a:ext cx="381000" cy="3810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629400" y="2133600"/>
            <a:ext cx="381000" cy="3810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2057400" y="3886200"/>
            <a:ext cx="381000" cy="3048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4038600" y="3886200"/>
            <a:ext cx="381000" cy="3048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>
            <a:off x="6705600" y="3886200"/>
            <a:ext cx="381000" cy="3048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>
            <a:off x="4343400" y="5410200"/>
            <a:ext cx="457200" cy="609600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7620000" y="3352800"/>
            <a:ext cx="990600" cy="533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457200"/>
            <a:ext cx="8183562" cy="6019800"/>
          </a:xfrm>
        </p:spPr>
        <p:txBody>
          <a:bodyPr>
            <a:normAutofit fontScale="77500" lnSpcReduction="20000"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Объектами регламентации могут быть:</a:t>
            </a:r>
          </a:p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Информационные продукты и услуги (с </a:t>
            </a:r>
            <a:r>
              <a:rPr lang="ru-RU" dirty="0" err="1" smtClean="0"/>
              <a:t>т.з</a:t>
            </a:r>
            <a:r>
              <a:rPr lang="ru-RU" dirty="0" smtClean="0"/>
              <a:t>. номенклатуры, потребительских свойств, количественных и качественных параметров),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Основные методические решения (принципы, приемы и правила деятельности),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Способы организации производства (тип производства, его особенности),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Технологические процессы (номенклатура, операционный состав, квалификационное разделение труда, оснащенность оборудованием, нормативы деятельности и т.д.).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Ресурсы библиотечного производства,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Орудия труда,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Кадры исполнителей,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Производственная структура,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Методы контроля качества,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Показатели эффективности деятельности.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6096000"/>
          </a:xfrm>
        </p:spPr>
        <p:txBody>
          <a:bodyPr>
            <a:normAutofit fontScale="62500" lnSpcReduction="20000"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cap="all" dirty="0" smtClean="0"/>
              <a:t>Виды регламентирующих документов</a:t>
            </a:r>
          </a:p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Организационно-распорядительная документация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Государственные нормативно-правовые акты </a:t>
            </a:r>
            <a:r>
              <a:rPr lang="ru-RU" dirty="0" smtClean="0"/>
              <a:t>– законы, указы, распоряжения, постановления, </a:t>
            </a:r>
            <a:r>
              <a:rPr lang="ru-RU" dirty="0" err="1" smtClean="0"/>
              <a:t>ГОСТы</a:t>
            </a:r>
            <a:r>
              <a:rPr lang="ru-RU" dirty="0" smtClean="0"/>
              <a:t>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Устав </a:t>
            </a:r>
            <a:r>
              <a:rPr lang="ru-RU" dirty="0" smtClean="0"/>
              <a:t>– учредительный организационный документ, определяющий порядок образования, права, обязанности и организацию работы библиотеки (</a:t>
            </a:r>
            <a:r>
              <a:rPr lang="ru-RU" dirty="0" err="1" smtClean="0"/>
              <a:t>юридич</a:t>
            </a:r>
            <a:r>
              <a:rPr lang="ru-RU" dirty="0" smtClean="0"/>
              <a:t>. лица).</a:t>
            </a:r>
            <a:endParaRPr lang="ru-RU" b="1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Положение </a:t>
            </a:r>
            <a:r>
              <a:rPr lang="ru-RU" dirty="0" smtClean="0"/>
              <a:t>– организационный документ, определяющий порядок образования, права, обязанности и организацию работы библиотек, структурных подразделений или содержание конкретных направлений библиотечной деятельности.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Инструкция</a:t>
            </a:r>
            <a:r>
              <a:rPr lang="ru-RU" dirty="0" smtClean="0"/>
              <a:t> – организационный документ, регламентирующий организацию и содержание деятельности учреждений, их подразделений и отдельных должностных лиц.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Квалификационная характеристика </a:t>
            </a:r>
            <a:r>
              <a:rPr lang="ru-RU" dirty="0" smtClean="0"/>
              <a:t>– типовой организационный документ, определяющий объем знаний и уровень специальной подготовки, необходимый для качественного выполнения обязанностей, связанных с занимаемой должностью.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Номенклатура библиотечных услуг – </a:t>
            </a:r>
            <a:r>
              <a:rPr lang="ru-RU" dirty="0" smtClean="0"/>
              <a:t>систематизированный перечень предоставляемых библиотекой услуг, иногда с их качественной характеристикой.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4830762" cy="5794375"/>
          </a:xfrm>
        </p:spPr>
        <p:txBody>
          <a:bodyPr>
            <a:normAutofit fontScale="92500" lnSpcReduction="10000"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2. Научно-методическая документация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Методические пособия,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Инструктивно-методические пособия,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Информационные пособия,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Описание инновационного опыта,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Учебно-методические пособия,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Комплексные издания.</a:t>
            </a:r>
            <a:endParaRPr lang="ru-RU" dirty="0"/>
          </a:p>
        </p:txBody>
      </p:sp>
      <p:pic>
        <p:nvPicPr>
          <p:cNvPr id="47106" name="Picture 2" descr="F:\!Матвеева Ирина\Мои рисунки\womanthin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124200"/>
            <a:ext cx="3352800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7943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dirty="0" smtClean="0"/>
              <a:t>3. Нормативная документация</a:t>
            </a:r>
          </a:p>
          <a:p>
            <a:pPr algn="ctr">
              <a:buFont typeface="Wingdings 2" pitchFamily="18" charset="2"/>
              <a:buNone/>
            </a:pPr>
            <a:endParaRPr lang="ru-RU" b="1" dirty="0" smtClean="0"/>
          </a:p>
          <a:p>
            <a:pPr>
              <a:buFont typeface="Wingdings 2" pitchFamily="18" charset="2"/>
              <a:buNone/>
            </a:pPr>
            <a:r>
              <a:rPr lang="ru-RU" b="1" dirty="0" smtClean="0"/>
              <a:t>Норма</a:t>
            </a:r>
            <a:r>
              <a:rPr lang="ru-RU" dirty="0" smtClean="0"/>
              <a:t> – максимально допустимая абсолютная величина затрат живого и овеществленного труда на единицу выпускаемой продукции или выполняемых работ.</a:t>
            </a:r>
          </a:p>
          <a:p>
            <a:pPr>
              <a:buFont typeface="Wingdings 2" pitchFamily="18" charset="2"/>
              <a:buNone/>
            </a:pPr>
            <a:r>
              <a:rPr lang="ru-RU" b="1" dirty="0" smtClean="0"/>
              <a:t>Норматив </a:t>
            </a:r>
            <a:r>
              <a:rPr lang="ru-RU" dirty="0" smtClean="0"/>
              <a:t>– обобщенный показатель, характеризующий степень использования производственных ресурсов. 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794375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4. Технологическая документация </a:t>
            </a:r>
            <a:r>
              <a:rPr lang="ru-RU" dirty="0" smtClean="0"/>
              <a:t>– </a:t>
            </a:r>
            <a:r>
              <a:rPr lang="ru-RU" i="1" dirty="0" smtClean="0"/>
              <a:t>определяет требования к технологическим процессам и операциям: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Классификаторы процессов,</a:t>
            </a:r>
            <a:r>
              <a:rPr lang="ru-RU" dirty="0"/>
              <a:t> </a:t>
            </a:r>
            <a:r>
              <a:rPr lang="ru-RU" dirty="0" smtClean="0"/>
              <a:t>операций, разрядов работ,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Технологические и блок-схемы,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Оперограммы</a:t>
            </a:r>
            <a:r>
              <a:rPr lang="ru-RU" dirty="0" smtClean="0"/>
              <a:t>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Технологические инструкции,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Графики,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Маршрутные и операционные карты,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Технические задания,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Технологические ведомости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79437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Организация библиотечной технологии</a:t>
            </a:r>
          </a:p>
          <a:p>
            <a:pPr>
              <a:buNone/>
            </a:pPr>
            <a:r>
              <a:rPr lang="ru-RU" dirty="0" smtClean="0"/>
              <a:t>Это управленческий процесс, включающий в себя:</a:t>
            </a:r>
          </a:p>
          <a:p>
            <a:r>
              <a:rPr lang="ru-RU" sz="2000" dirty="0" smtClean="0"/>
              <a:t>Формирование и корректировку нормативной модели (эталона) желаемых результатов библиотечного производства;</a:t>
            </a:r>
          </a:p>
          <a:p>
            <a:r>
              <a:rPr lang="ru-RU" sz="2000" dirty="0" smtClean="0"/>
              <a:t>Формирование производственных ресурсов библиотеки и создание условий для их эффективного использования;</a:t>
            </a:r>
          </a:p>
          <a:p>
            <a:r>
              <a:rPr lang="ru-RU" sz="2000" dirty="0" smtClean="0"/>
              <a:t>Регулирование и контроль основного и вспомогательного производства;</a:t>
            </a:r>
          </a:p>
          <a:p>
            <a:r>
              <a:rPr lang="ru-RU" sz="2000" dirty="0" smtClean="0"/>
              <a:t>Разработку и совершенствование библиотечной технологии;</a:t>
            </a:r>
          </a:p>
          <a:p>
            <a:r>
              <a:rPr lang="ru-RU" sz="2000" dirty="0" smtClean="0"/>
              <a:t>Оценку эффективности функционирования  библиотеки как технологической системы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Типы библиотек по технологическому обоснованию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Тип библиотеки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Библиотечные процессы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Библиотечные продукты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Бумажная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Ручная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Бумажные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Автоматизированная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Автоматизированная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Бумажные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Электронная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Автоматизированная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mtClean="0"/>
                    </a:p>
                    <a:p>
                      <a:r>
                        <a:rPr lang="ru-RU" smtClean="0"/>
                        <a:t>Электронные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37175"/>
          </a:xfrm>
        </p:spPr>
        <p:txBody>
          <a:bodyPr>
            <a:normAutofit fontScale="77500" lnSpcReduction="20000"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Свойства библиотечной технологи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Изменчивость </a:t>
            </a:r>
            <a:r>
              <a:rPr lang="ru-RU" dirty="0" smtClean="0"/>
              <a:t>– подверженность библиотечной технологии эволюционным изменениям  и радикальным инновационным преобразованиям;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Системность </a:t>
            </a:r>
            <a:r>
              <a:rPr lang="ru-RU" dirty="0" smtClean="0"/>
              <a:t>– взаимосвязь и взаимообусловленность компонентов библиотечной технологии;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Консерватизм </a:t>
            </a:r>
            <a:r>
              <a:rPr lang="ru-RU" dirty="0" smtClean="0"/>
              <a:t>– медленное реагирование технологической системы на ухудшение характеристик, увеличение количества технологических сбоев, несоответствие ассортимента продуктов и запросов пользователей…;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Неопределенность</a:t>
            </a:r>
            <a:r>
              <a:rPr lang="ru-RU" dirty="0" smtClean="0"/>
              <a:t> – вероятностный характер эффекта, иногда «отложенный» во времени, зависимость результата от внешних и внутренних факторов, трудно поддающихся прогнозу.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Нормирование труда </a:t>
            </a:r>
            <a:r>
              <a:rPr lang="ru-RU" dirty="0" smtClean="0"/>
              <a:t>– </a:t>
            </a:r>
          </a:p>
          <a:p>
            <a:pPr>
              <a:buNone/>
            </a:pPr>
            <a:r>
              <a:rPr lang="ru-RU" dirty="0" smtClean="0"/>
              <a:t>  Установление меры затрат труда на изготовление единицы продукции; выработку продукции в единицу времени; выполнение заданного объема работ;  обслуживание средств производства в пределах организационно-технических условий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794375"/>
          </a:xfrm>
        </p:spPr>
        <p:txBody>
          <a:bodyPr>
            <a:normAutofit fontScale="92500" lnSpcReduction="10000"/>
          </a:bodyPr>
          <a:lstStyle/>
          <a:p>
            <a:pPr marL="514350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Методы нормирования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Аналитический</a:t>
            </a:r>
            <a:r>
              <a:rPr lang="ru-RU" dirty="0" smtClean="0"/>
              <a:t> – установление норм на основе сочетания экономических расчетов всех видов затрат с анализом производственных условий;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Опытный</a:t>
            </a:r>
            <a:r>
              <a:rPr lang="ru-RU" dirty="0" smtClean="0"/>
              <a:t> - установление норм на основе наблюдения за производственным процессом и замера фактических затрат времени, расходов материалов и др. ресурсов на выпуск продукции (фотография рабочего дня);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Статистический</a:t>
            </a:r>
            <a:r>
              <a:rPr lang="ru-RU" dirty="0" smtClean="0"/>
              <a:t> - установление норм на основе отчетно-статистических данных о среднем расходе единиц нормирования за предыдущий период.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9467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dirty="0" smtClean="0"/>
              <a:t>Технология как наука </a:t>
            </a:r>
            <a:r>
              <a:rPr lang="ru-RU" dirty="0" smtClean="0"/>
              <a:t>– научное описание способов производства, его методология; научная и учебная дисциплина, характеризующая принципы и правила построения производственных процессов.</a:t>
            </a:r>
          </a:p>
          <a:p>
            <a:pPr>
              <a:buFont typeface="Wingdings 2" pitchFamily="18" charset="2"/>
              <a:buNone/>
            </a:pPr>
            <a:endParaRPr lang="ru-RU" b="1" dirty="0" smtClean="0"/>
          </a:p>
          <a:p>
            <a:endParaRPr lang="ru-RU" b="1" dirty="0" smtClean="0"/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7044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Принципы управления технологическим потенциалом</a:t>
            </a:r>
          </a:p>
          <a:p>
            <a:r>
              <a:rPr lang="ru-RU" sz="2400" b="1" dirty="0" smtClean="0"/>
              <a:t>Оптимизация</a:t>
            </a:r>
            <a:r>
              <a:rPr lang="ru-RU" sz="2400" dirty="0" smtClean="0"/>
              <a:t> – поиск путей максимально-полного использования технологического потенциала и его составляющих;</a:t>
            </a:r>
          </a:p>
          <a:p>
            <a:r>
              <a:rPr lang="ru-RU" sz="2400" b="1" dirty="0" smtClean="0"/>
              <a:t>Обогащение </a:t>
            </a:r>
            <a:r>
              <a:rPr lang="ru-RU" sz="2400" dirty="0" smtClean="0"/>
              <a:t>– наращивание технологического потенциала, предотвращение возможностей его обесценивания;</a:t>
            </a:r>
          </a:p>
          <a:p>
            <a:r>
              <a:rPr lang="ru-RU" sz="2400" b="1" dirty="0" smtClean="0"/>
              <a:t>Защита</a:t>
            </a:r>
            <a:r>
              <a:rPr lang="ru-RU" sz="2400" dirty="0" smtClean="0"/>
              <a:t> – исключение неблагоприятных факторов и воздействий, снижающих качество технологических ресурсов, угрожающих целостности технологического потенциала.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664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ТЕХНОЛОГИЧЕСКАЯ СЛУЖБА БИБЛИОТЕКИ</a:t>
            </a:r>
          </a:p>
          <a:p>
            <a:pPr algn="just">
              <a:buNone/>
            </a:pPr>
            <a:r>
              <a:rPr lang="ru-RU" dirty="0" smtClean="0"/>
              <a:t>Задачи:</a:t>
            </a:r>
          </a:p>
          <a:p>
            <a:pPr marL="514350" indent="-514350">
              <a:buAutoNum type="arabicParenR"/>
            </a:pPr>
            <a:r>
              <a:rPr lang="ru-RU" dirty="0" smtClean="0"/>
              <a:t>Технологическая подготовка и организация библиотечного производства;</a:t>
            </a:r>
          </a:p>
          <a:p>
            <a:pPr marL="514350" indent="-514350">
              <a:buAutoNum type="arabicParenR"/>
            </a:pPr>
            <a:r>
              <a:rPr lang="ru-RU" dirty="0" smtClean="0"/>
              <a:t>Освоение нового ассортимента ИПУ библиотеки;</a:t>
            </a:r>
          </a:p>
          <a:p>
            <a:pPr marL="514350" indent="-514350">
              <a:buAutoNum type="arabicParenR"/>
            </a:pPr>
            <a:r>
              <a:rPr lang="ru-RU" dirty="0" smtClean="0"/>
              <a:t>Внедрение в библиотечную практику информационных технологий.</a:t>
            </a:r>
          </a:p>
          <a:p>
            <a:pPr marL="514350" indent="-514350">
              <a:buAutoNum type="arabicParenR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r>
              <a:rPr lang="ru-RU" sz="2400" b="1" dirty="0" smtClean="0"/>
              <a:t>Функции технологической службы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Операционный анализ технологических процессов,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Оценка нормативно-методического обеспечения технологических процессов,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Построение технологического маршрута,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Оценка ресурсной базы библиотечного производства,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Нормирование технологических процессов,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Оценка трудоемкости библиотечного производства,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Калькуляция себестоимости ПУ,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Оценка качества производимых ПУ,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Контроль технологических процессов.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19400" y="530225"/>
            <a:ext cx="5867400" cy="5794375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sz="4800" b="1" dirty="0" smtClean="0"/>
          </a:p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b="1" dirty="0" smtClean="0"/>
              <a:t>Спасибо за внимание!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Матвеева Ирина Юрьевна</a:t>
            </a:r>
          </a:p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mtClean="0">
                <a:hlinkClick r:id="rId2"/>
              </a:rPr>
              <a:t>mir2106@mail.ru</a:t>
            </a:r>
            <a:endParaRPr lang="en-US" dirty="0" smtClean="0"/>
          </a:p>
        </p:txBody>
      </p:sp>
      <p:pic>
        <p:nvPicPr>
          <p:cNvPr id="55298" name="Picture 2" descr="E:\!Матвеева Ирина\Мои рисунки\картинки  из  интернета\bar4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743200"/>
            <a:ext cx="2101850" cy="296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87057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Информационные технологии как практическая деятельность</a:t>
            </a:r>
          </a:p>
          <a:p>
            <a:pPr algn="ctr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Информационная технология </a:t>
            </a:r>
            <a:r>
              <a:rPr lang="ru-RU" dirty="0" smtClean="0"/>
              <a:t>– 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шир</a:t>
            </a:r>
            <a:r>
              <a:rPr lang="ru-RU" dirty="0" smtClean="0"/>
              <a:t>.) совокупность методов и средств количественного и качественного преобразования информации, носящих формальный характер или касающихся содержания информационного сообщения.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прикл</a:t>
            </a:r>
            <a:r>
              <a:rPr lang="ru-RU" dirty="0" smtClean="0"/>
              <a:t>.)  способ производства информационных продуктов и услуг с заданными свойствами.</a:t>
            </a: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870575"/>
          </a:xfrm>
        </p:spPr>
        <p:txBody>
          <a:bodyPr>
            <a:normAutofit fontScale="85000" lnSpcReduction="20000"/>
          </a:bodyPr>
          <a:lstStyle/>
          <a:p>
            <a:pPr marL="514350" indent="-514350" algn="ctr" fontAlgn="auto">
              <a:spcAft>
                <a:spcPts val="0"/>
              </a:spcAft>
              <a:buNone/>
              <a:defRPr/>
            </a:pPr>
            <a:r>
              <a:rPr lang="ru-RU" b="1" dirty="0" smtClean="0"/>
              <a:t>Системные признаки технологии как практической деятельности</a:t>
            </a:r>
          </a:p>
          <a:p>
            <a:pPr marL="514350" indent="-514350" algn="ctr" fontAlgn="auto">
              <a:spcAft>
                <a:spcPts val="0"/>
              </a:spcAft>
              <a:buNone/>
              <a:defRPr/>
            </a:pPr>
            <a:endParaRPr lang="ru-RU" b="1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Цель:</a:t>
            </a:r>
            <a:r>
              <a:rPr lang="ru-RU" dirty="0" smtClean="0"/>
              <a:t> качественное формирование и рациональное использование информационной продукции в соответствии с потребностями пользователей.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Предмет</a:t>
            </a:r>
            <a:r>
              <a:rPr lang="ru-RU" dirty="0" smtClean="0"/>
              <a:t> – документированная информация и запросы потребителей.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Средства: </a:t>
            </a:r>
            <a:r>
              <a:rPr lang="ru-RU" dirty="0" smtClean="0"/>
              <a:t>технические, лингвистические, математические, программные и др. средства.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Процессы:</a:t>
            </a:r>
            <a:r>
              <a:rPr lang="ru-RU" dirty="0" smtClean="0"/>
              <a:t> сбора, обработки, организации, поиска, хранения и распространения информации.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dirty="0" smtClean="0"/>
              <a:t>Результат:</a:t>
            </a:r>
            <a:r>
              <a:rPr lang="ru-RU" dirty="0" smtClean="0"/>
              <a:t> разнообразные по форме и содержанию информационные продукты и услуги.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79437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Компонентная структура библиотечных технологий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Библиотечная технология </a:t>
            </a:r>
            <a:r>
              <a:rPr lang="ru-RU" dirty="0" smtClean="0"/>
              <a:t>– совокупность библиотечных процессов и операций, приемов и методов и средств их осуществления, направленных на создание и сохранение библиотечной продукции и выполнения библиотечных услуг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6022975"/>
          </a:xfrm>
        </p:spPr>
        <p:txBody>
          <a:bodyPr>
            <a:normAutofit fontScale="77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Цель: </a:t>
            </a:r>
            <a:r>
              <a:rPr lang="ru-RU" dirty="0" smtClean="0"/>
              <a:t>производство библиотечных продуктов и услуг с наименьшими для данных условий и времени ресурсными затратами.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Объекты:</a:t>
            </a:r>
            <a:r>
              <a:rPr lang="ru-RU" dirty="0" smtClean="0"/>
              <a:t> документированная информация, пользователи библиотек (запросы и информационные потребности).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Субъекты:</a:t>
            </a:r>
            <a:r>
              <a:rPr lang="ru-RU" dirty="0" smtClean="0"/>
              <a:t> библиотечный персонал.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Процессы:</a:t>
            </a:r>
            <a:r>
              <a:rPr lang="ru-RU" dirty="0" smtClean="0"/>
              <a:t> библиотечные производственные и технологические процессы.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Методы:</a:t>
            </a:r>
            <a:r>
              <a:rPr lang="ru-RU" dirty="0" smtClean="0"/>
              <a:t> зафиксированные в регламентирующих документах требования и рекомендации по осуществлению библиотечных процессов.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Средства:</a:t>
            </a:r>
            <a:r>
              <a:rPr lang="ru-RU" dirty="0" smtClean="0"/>
              <a:t> исходные материалы, технические, лингвистические, программные средства…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Результаты:</a:t>
            </a:r>
            <a:r>
              <a:rPr lang="ru-RU" dirty="0" smtClean="0"/>
              <a:t> потребительские свойства информационных продуктов и услуг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Условия:</a:t>
            </a:r>
            <a:r>
              <a:rPr lang="ru-RU" dirty="0" smtClean="0"/>
              <a:t> внешняя и внутренняя среда (организационно-функциональная) структура библиотеки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30225"/>
            <a:ext cx="8534400" cy="6022975"/>
          </a:xfrm>
        </p:spPr>
        <p:txBody>
          <a:bodyPr>
            <a:normAutofit fontScale="92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Информационное производство и сервис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Информационное производство </a:t>
            </a:r>
            <a:r>
              <a:rPr lang="ru-RU" dirty="0" smtClean="0"/>
              <a:t>– </a:t>
            </a:r>
            <a:r>
              <a:rPr lang="ru-RU" i="1" dirty="0" smtClean="0"/>
              <a:t>область профессиональной деятельности по удовлетворению потребностей общества в информации путем ее создания, переработки, организации и распространения.</a:t>
            </a:r>
          </a:p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Специфика ИП: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Связано с созданием и доведением до потребителей не только материальных, но и духовных ценностей,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Опирается на солидную ресурсную базу,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Обладает экологической чистотой,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Бесконечно воспроизводится в обществе,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Существует лишь в обществе.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2868</TotalTime>
  <Words>1889</Words>
  <Application>Microsoft Office PowerPoint</Application>
  <PresentationFormat>Экран (4:3)</PresentationFormat>
  <Paragraphs>287</Paragraphs>
  <Slides>43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Аспект</vt:lpstr>
      <vt:lpstr>Информационные технологии</vt:lpstr>
      <vt:lpstr>Технологическая система – совокупность функционально-взаимосвязанных предметов труда, средств технологического оснащения и исполнителей, реализующих в регламентированных условиях производство продуктов и услуг с заданными свойствами</vt:lpstr>
      <vt:lpstr>Рис. 1. Структура технологической системы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Библиотека как технологическая система</vt:lpstr>
      <vt:lpstr>Технологические подсистемы библиотеки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Типы библиотек по технологическому обоснованию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технологии</dc:title>
  <dc:creator>Admin</dc:creator>
  <cp:lastModifiedBy>Admin</cp:lastModifiedBy>
  <cp:revision>108</cp:revision>
  <dcterms:created xsi:type="dcterms:W3CDTF">2012-02-02T06:16:26Z</dcterms:created>
  <dcterms:modified xsi:type="dcterms:W3CDTF">2016-09-23T16:20:54Z</dcterms:modified>
</cp:coreProperties>
</file>