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7" r:id="rId9"/>
    <p:sldId id="268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91" d="100"/>
          <a:sy n="91" d="100"/>
        </p:scale>
        <p:origin x="-24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33CB-303C-4576-84D0-6A9933A6625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8D24-776C-4C5F-8DD4-62C94FA490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33CB-303C-4576-84D0-6A9933A6625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8D24-776C-4C5F-8DD4-62C94FA490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33CB-303C-4576-84D0-6A9933A6625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8D24-776C-4C5F-8DD4-62C94FA490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33CB-303C-4576-84D0-6A9933A6625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8D24-776C-4C5F-8DD4-62C94FA490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33CB-303C-4576-84D0-6A9933A6625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8D24-776C-4C5F-8DD4-62C94FA490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33CB-303C-4576-84D0-6A9933A6625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8D24-776C-4C5F-8DD4-62C94FA490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33CB-303C-4576-84D0-6A9933A6625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8D24-776C-4C5F-8DD4-62C94FA490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33CB-303C-4576-84D0-6A9933A6625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8D24-776C-4C5F-8DD4-62C94FA490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33CB-303C-4576-84D0-6A9933A6625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8D24-776C-4C5F-8DD4-62C94FA490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33CB-303C-4576-84D0-6A9933A6625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8D24-776C-4C5F-8DD4-62C94FA490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33CB-303C-4576-84D0-6A9933A6625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8D24-776C-4C5F-8DD4-62C94FA490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6233CB-303C-4576-84D0-6A9933A6625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D08D24-776C-4C5F-8DD4-62C94FA490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085184"/>
            <a:ext cx="5637010" cy="882119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Как написать историю своей библиотеки?</a:t>
            </a:r>
            <a:endParaRPr lang="ru-RU" sz="2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340768"/>
            <a:ext cx="7175351" cy="3584689"/>
          </a:xfrm>
        </p:spPr>
        <p:txBody>
          <a:bodyPr/>
          <a:lstStyle/>
          <a:p>
            <a:r>
              <a:rPr lang="ru-RU" dirty="0" smtClean="0"/>
              <a:t>История библиотеки как краеведческий ресурс</a:t>
            </a:r>
            <a:endParaRPr lang="ru-RU" dirty="0"/>
          </a:p>
        </p:txBody>
      </p:sp>
      <p:pic>
        <p:nvPicPr>
          <p:cNvPr id="1026" name="Picture 2" descr="d:\Documents\истории б-к\iCAL8WOW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0648"/>
            <a:ext cx="26479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51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5637010" cy="1152128"/>
          </a:xfrm>
        </p:spPr>
        <p:txBody>
          <a:bodyPr>
            <a:noAutofit/>
          </a:bodyPr>
          <a:lstStyle/>
          <a:p>
            <a:r>
              <a:rPr lang="ru-RU" sz="2000" b="1" dirty="0"/>
              <a:t>Издания библиотеки </a:t>
            </a:r>
            <a:endParaRPr lang="ru-RU" sz="2000" b="1" dirty="0" smtClean="0"/>
          </a:p>
          <a:p>
            <a:r>
              <a:rPr lang="ru-RU" sz="2000" b="1" dirty="0" smtClean="0"/>
              <a:t>Список </a:t>
            </a:r>
            <a:r>
              <a:rPr lang="ru-RU" sz="2000" b="1" dirty="0"/>
              <a:t>публикаций о библиотеке и </a:t>
            </a:r>
            <a:r>
              <a:rPr lang="ru-RU" sz="2000" b="1" dirty="0" smtClean="0"/>
              <a:t>библиотекарях</a:t>
            </a:r>
          </a:p>
          <a:p>
            <a:r>
              <a:rPr lang="ru-RU" sz="2000" b="1" dirty="0" smtClean="0"/>
              <a:t>Список </a:t>
            </a:r>
            <a:r>
              <a:rPr lang="ru-RU" sz="2000" b="1" dirty="0"/>
              <a:t>публикаций сотрудников библиотеки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7175351" cy="1793167"/>
          </a:xfrm>
        </p:spPr>
        <p:txBody>
          <a:bodyPr/>
          <a:lstStyle/>
          <a:p>
            <a:r>
              <a:rPr lang="ru-RU" dirty="0">
                <a:effectLst/>
              </a:rPr>
              <a:t>Глава 9.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«</a:t>
            </a:r>
            <a:r>
              <a:rPr lang="ru-RU" dirty="0">
                <a:effectLst/>
              </a:rPr>
              <a:t>История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ru-RU" dirty="0" smtClean="0">
                <a:effectLst/>
              </a:rPr>
              <a:t>в </a:t>
            </a:r>
            <a:r>
              <a:rPr lang="ru-RU" dirty="0">
                <a:effectLst/>
              </a:rPr>
              <a:t>публикациях»  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01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547664" y="3717033"/>
            <a:ext cx="5563140" cy="1584175"/>
          </a:xfrm>
        </p:spPr>
        <p:txBody>
          <a:bodyPr/>
          <a:lstStyle/>
          <a:p>
            <a:r>
              <a:rPr lang="ru-RU" b="1" dirty="0" smtClean="0"/>
              <a:t>Создание </a:t>
            </a:r>
            <a:r>
              <a:rPr lang="ru-RU" b="1" dirty="0"/>
              <a:t>Музея библиотеки  на основе  всего, что удалось собрать в ходе исследовательской работы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175351" cy="1793167"/>
          </a:xfrm>
        </p:spPr>
        <p:txBody>
          <a:bodyPr/>
          <a:lstStyle/>
          <a:p>
            <a:r>
              <a:rPr lang="ru-RU" dirty="0">
                <a:effectLst/>
              </a:rPr>
              <a:t>Глава 10.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«Мечта</a:t>
            </a:r>
            <a:r>
              <a:rPr lang="ru-RU" dirty="0">
                <a:effectLst/>
              </a:rPr>
              <a:t>»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34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6264696" cy="3834447"/>
          </a:xfrm>
        </p:spPr>
        <p:txBody>
          <a:bodyPr>
            <a:noAutofit/>
          </a:bodyPr>
          <a:lstStyle/>
          <a:p>
            <a:r>
              <a:rPr lang="ru-RU" sz="3200" b="1" dirty="0"/>
              <a:t>Ну а почему и не помечтать – когда-нибудь каждая библиотека будет иметь свою написанную историю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3200" b="1" dirty="0" smtClean="0"/>
              <a:t>и </a:t>
            </a:r>
            <a:r>
              <a:rPr lang="ru-RU" sz="3200" b="1" dirty="0"/>
              <a:t>свой </a:t>
            </a:r>
            <a:r>
              <a:rPr lang="ru-RU" sz="3200" b="1" dirty="0" smtClean="0"/>
              <a:t>библиотечный </a:t>
            </a:r>
            <a:r>
              <a:rPr lang="ru-RU" sz="3200" b="1" dirty="0"/>
              <a:t>Музей!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3501008"/>
            <a:ext cx="9407599" cy="3354489"/>
          </a:xfrm>
        </p:spPr>
        <p:txBody>
          <a:bodyPr/>
          <a:lstStyle/>
          <a:p>
            <a:r>
              <a:rPr lang="ru-RU" dirty="0" smtClean="0"/>
              <a:t>Успехов в работе!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987824" y="4869159"/>
            <a:ext cx="2160240" cy="161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1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29098" cy="1728192"/>
          </a:xfrm>
        </p:spPr>
        <p:txBody>
          <a:bodyPr>
            <a:noAutofit/>
          </a:bodyPr>
          <a:lstStyle/>
          <a:p>
            <a:r>
              <a:rPr lang="ru-RU" sz="2000" b="1" dirty="0"/>
              <a:t>Зачем я пишу историю библиотеки? Для чего? Для кого?  Что это будет – в каком формате, жанре, на каком носителе…?  Кто будет  моим партнером в этой нелегкой работе? </a:t>
            </a:r>
            <a:r>
              <a:rPr lang="ru-RU" sz="2000" b="1" dirty="0" smtClean="0"/>
              <a:t>…</a:t>
            </a:r>
            <a:endParaRPr lang="ru-RU" sz="16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093340" cy="4088745"/>
          </a:xfrm>
        </p:spPr>
        <p:txBody>
          <a:bodyPr/>
          <a:lstStyle/>
          <a:p>
            <a:r>
              <a:rPr lang="ru-RU" dirty="0" smtClean="0">
                <a:effectLst/>
              </a:rPr>
              <a:t>Глава 1.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ru-RU" dirty="0" smtClean="0">
                <a:effectLst/>
              </a:rPr>
              <a:t>«Вопросы себе» 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0890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5637010" cy="882119"/>
          </a:xfrm>
        </p:spPr>
        <p:txBody>
          <a:bodyPr>
            <a:normAutofit/>
          </a:bodyPr>
          <a:lstStyle/>
          <a:p>
            <a:r>
              <a:rPr lang="ru-RU" sz="2000" b="1" dirty="0"/>
              <a:t>Очень полезно познакомиться с уже написанными </a:t>
            </a:r>
            <a:r>
              <a:rPr lang="ru-RU" sz="2000" b="1" dirty="0" smtClean="0"/>
              <a:t>историями. </a:t>
            </a:r>
            <a:endParaRPr lang="ru-RU" sz="2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43608" y="620688"/>
            <a:ext cx="6949324" cy="4304769"/>
          </a:xfrm>
        </p:spPr>
        <p:txBody>
          <a:bodyPr/>
          <a:lstStyle/>
          <a:p>
            <a:r>
              <a:rPr lang="ru-RU" dirty="0">
                <a:effectLst/>
              </a:rPr>
              <a:t>Глава 2. «Учиться на чужих ошибках» </a:t>
            </a:r>
            <a:br>
              <a:rPr lang="ru-RU" dirty="0">
                <a:effectLst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2418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187624" y="3645024"/>
            <a:ext cx="5832648" cy="1872208"/>
          </a:xfrm>
        </p:spPr>
        <p:txBody>
          <a:bodyPr>
            <a:noAutofit/>
          </a:bodyPr>
          <a:lstStyle/>
          <a:p>
            <a:r>
              <a:rPr lang="ru-RU" sz="1600" b="1" dirty="0"/>
              <a:t>Определение  круга источников для сбора </a:t>
            </a:r>
            <a:r>
              <a:rPr lang="ru-RU" sz="1600" b="1" dirty="0" smtClean="0"/>
              <a:t>информации. </a:t>
            </a:r>
          </a:p>
          <a:p>
            <a:r>
              <a:rPr lang="ru-RU" sz="1600" b="1" dirty="0" smtClean="0"/>
              <a:t>Создание </a:t>
            </a:r>
            <a:r>
              <a:rPr lang="ru-RU" sz="1600" b="1" dirty="0"/>
              <a:t>рабочей картотеки на основе отбора просмотренных </a:t>
            </a:r>
            <a:r>
              <a:rPr lang="ru-RU" sz="1600" b="1" dirty="0" smtClean="0"/>
              <a:t>источников.</a:t>
            </a:r>
            <a:r>
              <a:rPr lang="ru-RU" sz="1600" b="1" dirty="0"/>
              <a:t> </a:t>
            </a:r>
            <a:endParaRPr lang="ru-RU" sz="1600" b="1" dirty="0" smtClean="0"/>
          </a:p>
          <a:p>
            <a:r>
              <a:rPr lang="ru-RU" sz="1600" b="1" dirty="0" smtClean="0"/>
              <a:t>Формирование </a:t>
            </a:r>
            <a:r>
              <a:rPr lang="ru-RU" sz="1600" b="1" dirty="0"/>
              <a:t>списка использованных источников и списка </a:t>
            </a:r>
            <a:r>
              <a:rPr lang="ru-RU" sz="1600" b="1" dirty="0" smtClean="0"/>
              <a:t>публикаций</a:t>
            </a:r>
            <a:r>
              <a:rPr lang="ru-RU" sz="1600" b="1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175351" cy="1793167"/>
          </a:xfrm>
        </p:spPr>
        <p:txBody>
          <a:bodyPr/>
          <a:lstStyle/>
          <a:p>
            <a:r>
              <a:rPr lang="ru-RU" dirty="0">
                <a:effectLst/>
              </a:rPr>
              <a:t>Глава 3. </a:t>
            </a:r>
            <a:r>
              <a:rPr lang="ru-RU" sz="4400" dirty="0">
                <a:effectLst/>
              </a:rPr>
              <a:t>«Библиографическое обеспечение темы»</a:t>
            </a:r>
            <a:br>
              <a:rPr lang="ru-RU" sz="4400" dirty="0">
                <a:effectLst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6937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5637010" cy="936104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/>
              <a:t>Краткая историческая справка о населенном пункте </a:t>
            </a:r>
            <a:endParaRPr lang="ru-RU" sz="8000" b="1" dirty="0" smtClean="0"/>
          </a:p>
          <a:p>
            <a:r>
              <a:rPr lang="ru-RU" sz="8000" b="1" dirty="0" smtClean="0"/>
              <a:t>История </a:t>
            </a:r>
            <a:r>
              <a:rPr lang="ru-RU" sz="8000" b="1" dirty="0"/>
              <a:t>библиотеки всегда связана с историей места, где она существует…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175351" cy="1793167"/>
          </a:xfrm>
        </p:spPr>
        <p:txBody>
          <a:bodyPr/>
          <a:lstStyle/>
          <a:p>
            <a:r>
              <a:rPr lang="ru-RU" dirty="0">
                <a:effectLst/>
              </a:rPr>
              <a:t>Глава 4.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«</a:t>
            </a:r>
            <a:r>
              <a:rPr lang="ru-RU" dirty="0">
                <a:effectLst/>
              </a:rPr>
              <a:t>Наша малая родина»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08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5637010" cy="882119"/>
          </a:xfrm>
        </p:spPr>
        <p:txBody>
          <a:bodyPr/>
          <a:lstStyle/>
          <a:p>
            <a:r>
              <a:rPr lang="ru-RU" dirty="0"/>
              <a:t>По сути –  первая глава истории библиотеки,  «точка отсчета».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175351" cy="1793167"/>
          </a:xfrm>
        </p:spPr>
        <p:txBody>
          <a:bodyPr/>
          <a:lstStyle/>
          <a:p>
            <a:r>
              <a:rPr lang="ru-RU" dirty="0">
                <a:effectLst/>
              </a:rPr>
              <a:t>Глава 5.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«</a:t>
            </a:r>
            <a:r>
              <a:rPr lang="ru-RU" dirty="0">
                <a:effectLst/>
              </a:rPr>
              <a:t>История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ru-RU" dirty="0" smtClean="0">
                <a:effectLst/>
              </a:rPr>
              <a:t>в </a:t>
            </a:r>
            <a:r>
              <a:rPr lang="ru-RU" dirty="0">
                <a:effectLst/>
              </a:rPr>
              <a:t>документах»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1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115616" y="3140968"/>
            <a:ext cx="5637010" cy="882119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/>
              <a:t>Основатели, учредители библиотеки, меценаты, первые </a:t>
            </a:r>
            <a:r>
              <a:rPr lang="ru-RU" sz="8000" b="1" dirty="0" smtClean="0"/>
              <a:t>библиотекари – начало </a:t>
            </a:r>
            <a:r>
              <a:rPr lang="ru-RU" sz="8000" b="1" dirty="0"/>
              <a:t>(свидетели) истории.</a:t>
            </a:r>
          </a:p>
          <a:p>
            <a:r>
              <a:rPr lang="ru-RU" sz="8000" b="1" dirty="0"/>
              <a:t>Основа фонда. Первые </a:t>
            </a:r>
            <a:r>
              <a:rPr lang="ru-RU" sz="8000" b="1" dirty="0" smtClean="0"/>
              <a:t>книги.</a:t>
            </a:r>
            <a:endParaRPr lang="ru-RU" sz="8000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620689"/>
            <a:ext cx="7237357" cy="2952328"/>
          </a:xfrm>
        </p:spPr>
        <p:txBody>
          <a:bodyPr/>
          <a:lstStyle/>
          <a:p>
            <a:r>
              <a:rPr lang="ru-RU" dirty="0">
                <a:effectLst/>
              </a:rPr>
              <a:t>Глава 6.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«</a:t>
            </a:r>
            <a:r>
              <a:rPr lang="ru-RU" dirty="0">
                <a:effectLst/>
              </a:rPr>
              <a:t>Истоки» 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3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187624" y="4077072"/>
            <a:ext cx="5637010" cy="882119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/>
              <a:t>Хроника. Желательно по годам или десятилетиям </a:t>
            </a:r>
          </a:p>
          <a:p>
            <a:r>
              <a:rPr lang="ru-RU" sz="8000" b="1" dirty="0"/>
              <a:t>Основные события – новые здания, переезды, изменения названий, новые назначения руководителей, награды, достижения….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764705"/>
            <a:ext cx="7237357" cy="2520280"/>
          </a:xfrm>
        </p:spPr>
        <p:txBody>
          <a:bodyPr/>
          <a:lstStyle/>
          <a:p>
            <a:r>
              <a:rPr lang="ru-RU" dirty="0">
                <a:effectLst/>
              </a:rPr>
              <a:t>Глава 7. «История в событиях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ru-RU" dirty="0" smtClean="0">
                <a:effectLst/>
              </a:rPr>
              <a:t>и </a:t>
            </a:r>
            <a:r>
              <a:rPr lang="ru-RU" dirty="0">
                <a:effectLst/>
              </a:rPr>
              <a:t>фактах»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93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5656" y="4581128"/>
            <a:ext cx="5204962" cy="122413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Сведения о людях : руководители библиотеки, заслуженные библиотекари, ветераны, лауреаты премий, известные читатели, библиотечные династии…</a:t>
            </a:r>
          </a:p>
          <a:p>
            <a:endParaRPr lang="ru-RU" sz="23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1196753"/>
            <a:ext cx="7093340" cy="2376264"/>
          </a:xfrm>
        </p:spPr>
        <p:txBody>
          <a:bodyPr/>
          <a:lstStyle/>
          <a:p>
            <a:r>
              <a:rPr lang="ru-RU" dirty="0">
                <a:effectLst/>
              </a:rPr>
              <a:t>Глава 8.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«</a:t>
            </a:r>
            <a:r>
              <a:rPr lang="ru-RU" dirty="0">
                <a:effectLst/>
              </a:rPr>
              <a:t>История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ru-RU" dirty="0" smtClean="0">
                <a:effectLst/>
              </a:rPr>
              <a:t>в </a:t>
            </a:r>
            <a:r>
              <a:rPr lang="ru-RU" dirty="0">
                <a:effectLst/>
              </a:rPr>
              <a:t>лицах»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51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80</TotalTime>
  <Words>268</Words>
  <Application>Microsoft Office PowerPoint</Application>
  <PresentationFormat>Экран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История библиотеки как краеведческий ресурс</vt:lpstr>
      <vt:lpstr>Глава 1.  «Вопросы себе» </vt:lpstr>
      <vt:lpstr>Глава 2. «Учиться на чужих ошибках»  </vt:lpstr>
      <vt:lpstr>Глава 3. «Библиографическое обеспечение темы» </vt:lpstr>
      <vt:lpstr>Глава 4.  «Наша малая родина» </vt:lpstr>
      <vt:lpstr>Глава 5.  «История  в документах» </vt:lpstr>
      <vt:lpstr>Глава 6.  «Истоки»  </vt:lpstr>
      <vt:lpstr>Глава 7. «История в событиях  и фактах» </vt:lpstr>
      <vt:lpstr>Глава 8.  «История  в лицах» </vt:lpstr>
      <vt:lpstr>Глава 9.  «История  в публикациях»   </vt:lpstr>
      <vt:lpstr>Глава 10.  «Мечта» </vt:lpstr>
      <vt:lpstr>Успехов в работе!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библиотеки как краеведческий ресурс</dc:title>
  <dc:creator>kray9a</dc:creator>
  <cp:lastModifiedBy>Rita</cp:lastModifiedBy>
  <cp:revision>22</cp:revision>
  <dcterms:created xsi:type="dcterms:W3CDTF">2015-09-07T08:07:59Z</dcterms:created>
  <dcterms:modified xsi:type="dcterms:W3CDTF">2015-09-17T10:40:29Z</dcterms:modified>
</cp:coreProperties>
</file>