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68" r:id="rId9"/>
  </p:sldMasterIdLst>
  <p:notesMasterIdLst>
    <p:notesMasterId r:id="rId41"/>
  </p:notesMasterIdLst>
  <p:sldIdLst>
    <p:sldId id="256" r:id="rId10"/>
    <p:sldId id="293" r:id="rId11"/>
    <p:sldId id="257" r:id="rId12"/>
    <p:sldId id="297" r:id="rId13"/>
    <p:sldId id="268" r:id="rId14"/>
    <p:sldId id="286" r:id="rId15"/>
    <p:sldId id="260" r:id="rId16"/>
    <p:sldId id="261" r:id="rId17"/>
    <p:sldId id="273" r:id="rId18"/>
    <p:sldId id="262" r:id="rId19"/>
    <p:sldId id="263" r:id="rId20"/>
    <p:sldId id="287" r:id="rId21"/>
    <p:sldId id="282" r:id="rId22"/>
    <p:sldId id="264" r:id="rId23"/>
    <p:sldId id="266" r:id="rId24"/>
    <p:sldId id="270" r:id="rId25"/>
    <p:sldId id="271" r:id="rId26"/>
    <p:sldId id="274" r:id="rId27"/>
    <p:sldId id="275" r:id="rId28"/>
    <p:sldId id="267" r:id="rId29"/>
    <p:sldId id="269" r:id="rId30"/>
    <p:sldId id="296" r:id="rId31"/>
    <p:sldId id="295" r:id="rId32"/>
    <p:sldId id="278" r:id="rId33"/>
    <p:sldId id="277" r:id="rId34"/>
    <p:sldId id="280" r:id="rId35"/>
    <p:sldId id="290" r:id="rId36"/>
    <p:sldId id="292" r:id="rId37"/>
    <p:sldId id="258" r:id="rId38"/>
    <p:sldId id="265" r:id="rId39"/>
    <p:sldId id="288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89149" autoAdjust="0"/>
  </p:normalViewPr>
  <p:slideViewPr>
    <p:cSldViewPr>
      <p:cViewPr>
        <p:scale>
          <a:sx n="70" d="100"/>
          <a:sy n="70" d="100"/>
        </p:scale>
        <p:origin x="-5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303488"/>
        <c:axId val="128305024"/>
      </c:barChart>
      <c:catAx>
        <c:axId val="12830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305024"/>
        <c:crosses val="autoZero"/>
        <c:auto val="1"/>
        <c:lblAlgn val="ctr"/>
        <c:lblOffset val="100"/>
        <c:noMultiLvlLbl val="0"/>
      </c:catAx>
      <c:valAx>
        <c:axId val="128305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30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/>
              <a:t>Совокупная книговыдача библиотек системы </a:t>
            </a:r>
            <a:r>
              <a:rPr lang="ru-RU" sz="1800" b="1" dirty="0" smtClean="0"/>
              <a:t>МК РФ</a:t>
            </a:r>
            <a:endParaRPr lang="ru-RU" sz="1800" b="1" dirty="0"/>
          </a:p>
        </c:rich>
      </c:tx>
      <c:layout>
        <c:manualLayout>
          <c:xMode val="edge"/>
          <c:yMode val="edge"/>
          <c:x val="0.13008927460663458"/>
          <c:y val="1.128901181368420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</c:f>
              <c:strCache>
                <c:ptCount val="1"/>
                <c:pt idx="0">
                  <c:v>Совокупная книговыдача библиотек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Лист1!$B$5:$B$10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Лист1!$C$5:$C$10</c:f>
              <c:numCache>
                <c:formatCode>General</c:formatCode>
                <c:ptCount val="6"/>
                <c:pt idx="0">
                  <c:v>1238788.52</c:v>
                </c:pt>
                <c:pt idx="1">
                  <c:v>1236777.76</c:v>
                </c:pt>
                <c:pt idx="2">
                  <c:v>1215661.7</c:v>
                </c:pt>
                <c:pt idx="3">
                  <c:v>1172198.6100000001</c:v>
                </c:pt>
                <c:pt idx="4">
                  <c:v>1138474.3</c:v>
                </c:pt>
                <c:pt idx="5">
                  <c:v>1122683.08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853504"/>
        <c:axId val="128855040"/>
      </c:barChart>
      <c:catAx>
        <c:axId val="12885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855040"/>
        <c:crosses val="autoZero"/>
        <c:auto val="1"/>
        <c:lblAlgn val="ctr"/>
        <c:lblOffset val="100"/>
        <c:noMultiLvlLbl val="0"/>
      </c:catAx>
      <c:valAx>
        <c:axId val="12885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85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300" baseline="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F11FF-94C5-4A1E-959B-78A82A5E9D2B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88828-3BBD-4751-A4D4-A7BBB9106A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793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Трансферты 2013 года.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8828-3BBD-4751-A4D4-A7BBB9106AF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0411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Проблема:</a:t>
            </a:r>
            <a:r>
              <a:rPr lang="ru-RU" baseline="0" dirty="0" smtClean="0"/>
              <a:t> доступ в Сеть обеспечивает иной департамент. Ставить перед ним задачу, аргументировать и добиваться.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8828-3BBD-4751-A4D4-A7BBB9106AFD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574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Кардинальные изменения в профессиональном укладе не совершаются безболезненно и бесконфликтно: прежние подходы имеют устоявшуюся структуру и сложившуюся традицию, составлявшую мировоззренческую позицию не одного поколения библиотекарей.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8828-3BBD-4751-A4D4-A7BBB9106AFD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147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Библиотеки должны действовать, опережая обыденное сознание.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8828-3BBD-4751-A4D4-A7BBB9106AF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Разумеется, обе эти группы тесно взаимосвязаны, поскольку, не решив концептуальные вопросы, крайне сложно приступать к задачам прикладного характера.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8828-3BBD-4751-A4D4-A7BBB9106AF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083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Естественно, что учет виртуальных посещений должен производиться полностью автоматически специальным программным модулем.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8828-3BBD-4751-A4D4-A7BBB9106AF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896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Реализация этого, однако, требует внесения серьезных изменений в указанный закон или создание отдельного документа, регламентирующего практику комплектования библиотек в условиях доминирования цифровой инфраструктуры.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8828-3BBD-4751-A4D4-A7BBB9106AFD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284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Задача - оптимизировать технологические циклы, резко повысив их производительность при одновременном сокращении трудозатрат. Наибольшей эффективностью отличается внедрение цифровых приложений в базовые процессы библиотечной деятельности: каталогизацию и обслуживание фонда.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За счет этого каталогизация изданий, являющаяся одним из наиболее трудоемких и интеллектуально затратных библиотечных процессов, реализуется с гораздо меньшими временными затратами и на более высоком качественном уровне.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8828-3BBD-4751-A4D4-A7BBB9106AFD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71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Вся система электронного правительства направлена на то, чтобы сократить издержки на содержание госаппарата за счет перевода процессов в цифровую форму.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8828-3BBD-4751-A4D4-A7BBB9106AFD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Последний момент позволяет</a:t>
            </a:r>
            <a:r>
              <a:rPr lang="ru-RU" sz="1200" baseline="0" dirty="0" smtClean="0"/>
              <a:t> не нарушать з</a:t>
            </a:r>
            <a:r>
              <a:rPr lang="ru-RU" sz="1200" dirty="0" smtClean="0"/>
              <a:t>акон.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8828-3BBD-4751-A4D4-A7BBB9106AFD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закрытом доступе (без выдачи на дом) целесообразно оставить лишь редкие и ценные издания, коллекции многотомных справочников, специальные виды изданий (карты, ноты, </a:t>
            </a:r>
            <a:r>
              <a:rPr lang="ru-RU" dirty="0" err="1" smtClean="0"/>
              <a:t>изоиздания</a:t>
            </a:r>
            <a:r>
              <a:rPr lang="ru-RU" dirty="0" smtClean="0"/>
              <a:t>), а также источники депозитарного хранения.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Именно сегодня, когда население стихийным образом избавляется от книг из личных библиотек, проведение таких кампаний будет гарантированно продуктивным.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8828-3BBD-4751-A4D4-A7BBB9106AFD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887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24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34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717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879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643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227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352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680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950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857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72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9421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2306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7373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2110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2355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5607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3742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6125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8803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0440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85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1800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3801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0295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0847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661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0374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3695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8238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1216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3945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49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6287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248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9063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0263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843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744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8010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22041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9907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93758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70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1891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8203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7460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91002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07068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98988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10536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48126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20683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6135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13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46480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02310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96071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52839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00845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82557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3011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77999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24675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82341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99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61987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20186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31350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92800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73312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43117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97671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07405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35548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29250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4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29413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73865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43827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55195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03659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5701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70496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41498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52771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49514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92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71717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28150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77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5973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41747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15436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02311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60292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14615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75268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93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55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14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90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59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22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92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34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07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58308C-2451-45EC-AF61-75B476A1247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825DE66-CBF9-461E-82EC-F424BDB723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30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8.xml"/><Relationship Id="rId1" Type="http://schemas.openxmlformats.org/officeDocument/2006/relationships/themeOverride" Target="../theme/themeOverrid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bookmate.com/" TargetMode="External"/><Relationship Id="rId3" Type="http://schemas.openxmlformats.org/officeDocument/2006/relationships/hyperlink" Target="http://www.3m.com/us/library/eBook" TargetMode="External"/><Relationship Id="rId7" Type="http://schemas.openxmlformats.org/officeDocument/2006/relationships/hyperlink" Target="http://biblio.litres.ru/" TargetMode="External"/><Relationship Id="rId2" Type="http://schemas.openxmlformats.org/officeDocument/2006/relationships/hyperlink" Target="http://overdrive.com/" TargetMode="External"/><Relationship Id="rId1" Type="http://schemas.openxmlformats.org/officeDocument/2006/relationships/slideLayout" Target="../slideLayouts/slideLayout46.xml"/><Relationship Id="rId6" Type="http://schemas.openxmlformats.org/officeDocument/2006/relationships/hyperlink" Target="http://ereolen.dk/" TargetMode="External"/><Relationship Id="rId5" Type="http://schemas.openxmlformats.org/officeDocument/2006/relationships/hyperlink" Target="http://numilog.com/" TargetMode="External"/><Relationship Id="rId4" Type="http://schemas.openxmlformats.org/officeDocument/2006/relationships/hyperlink" Target="http://onleihe.net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0.xml"/><Relationship Id="rId1" Type="http://schemas.openxmlformats.org/officeDocument/2006/relationships/themeOverride" Target="../theme/themeOverride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1.xml"/><Relationship Id="rId1" Type="http://schemas.openxmlformats.org/officeDocument/2006/relationships/themeOverride" Target="../theme/themeOverride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1.xml"/><Relationship Id="rId1" Type="http://schemas.openxmlformats.org/officeDocument/2006/relationships/themeOverride" Target="../theme/themeOverr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628800"/>
            <a:ext cx="8072494" cy="1714511"/>
          </a:xfrm>
        </p:spPr>
        <p:txBody>
          <a:bodyPr>
            <a:noAutofit/>
          </a:bodyPr>
          <a:lstStyle/>
          <a:p>
            <a:r>
              <a:rPr lang="en-US" sz="4400" b="1" dirty="0" err="1" smtClean="0"/>
              <a:t>Ключевые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направления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преобразования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библиотек</a:t>
            </a:r>
            <a:r>
              <a:rPr lang="en-US" sz="4400" b="1" dirty="0" smtClean="0"/>
              <a:t> в </a:t>
            </a:r>
            <a:r>
              <a:rPr lang="en-US" sz="4400" b="1" dirty="0" err="1" smtClean="0"/>
              <a:t>эпоху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цифровых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коммуникаций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501008"/>
            <a:ext cx="7786742" cy="2307676"/>
          </a:xfrm>
        </p:spPr>
        <p:txBody>
          <a:bodyPr>
            <a:normAutofit/>
          </a:bodyPr>
          <a:lstStyle/>
          <a:p>
            <a:pPr algn="r"/>
            <a:r>
              <a:rPr lang="ru-RU" b="1" dirty="0"/>
              <a:t>Обучающий семинар для руководителей «Менеджмент библиотечного дела»</a:t>
            </a:r>
            <a:endParaRPr lang="ru-RU" dirty="0"/>
          </a:p>
          <a:p>
            <a:pPr algn="r"/>
            <a:r>
              <a:rPr lang="ru-RU" i="1" dirty="0"/>
              <a:t>г. Екатеринбург,  5 марта</a:t>
            </a:r>
            <a:r>
              <a:rPr lang="en-US" i="1" dirty="0"/>
              <a:t> </a:t>
            </a:r>
            <a:r>
              <a:rPr lang="ru-RU" i="1" dirty="0"/>
              <a:t> 2015 года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Законодательная </a:t>
            </a:r>
            <a:r>
              <a:rPr lang="ru-RU" sz="3600" dirty="0"/>
              <a:t>и </a:t>
            </a:r>
            <a:r>
              <a:rPr lang="ru-RU" sz="3600" dirty="0" smtClean="0"/>
              <a:t>нормативно-регламентирующая база отрасли </a:t>
            </a:r>
            <a:endParaRPr lang="ru-RU" sz="36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Федеральное </a:t>
            </a:r>
            <a:r>
              <a:rPr lang="ru-RU" sz="2400" dirty="0"/>
              <a:t>законодательство, инструкции </a:t>
            </a:r>
            <a:r>
              <a:rPr lang="ru-RU" sz="2400" dirty="0" smtClean="0"/>
              <a:t>и показатели создавались </a:t>
            </a:r>
            <a:r>
              <a:rPr lang="ru-RU" sz="2400" dirty="0"/>
              <a:t>и, соответственно, </a:t>
            </a:r>
            <a:r>
              <a:rPr lang="ru-RU" sz="2400" dirty="0" smtClean="0"/>
              <a:t>рассчитаны </a:t>
            </a:r>
            <a:r>
              <a:rPr lang="ru-RU" sz="2400" dirty="0"/>
              <a:t>на регламентацию деятельности библиотек в </a:t>
            </a:r>
            <a:r>
              <a:rPr lang="ru-RU" sz="2400" dirty="0" smtClean="0"/>
              <a:t>традиционной </a:t>
            </a:r>
            <a:r>
              <a:rPr lang="ru-RU" sz="2400" dirty="0"/>
              <a:t>системе коммуникаций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Формирование </a:t>
            </a:r>
            <a:r>
              <a:rPr lang="ru-RU" sz="2400" dirty="0"/>
              <a:t>цифровой инфраструктуры кардинально меняет условия, методы и формы </a:t>
            </a:r>
            <a:r>
              <a:rPr lang="ru-RU" sz="2400" dirty="0" smtClean="0"/>
              <a:t>работы:  объемы </a:t>
            </a:r>
            <a:r>
              <a:rPr lang="ru-RU" sz="2400" dirty="0"/>
              <a:t>и качество </a:t>
            </a:r>
            <a:r>
              <a:rPr lang="ru-RU" sz="2400" dirty="0" smtClean="0"/>
              <a:t>работы начинают </a:t>
            </a:r>
            <a:r>
              <a:rPr lang="ru-RU" sz="2400" dirty="0"/>
              <a:t>измеряться иными параметрами и величинами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Задача </a:t>
            </a:r>
            <a:r>
              <a:rPr lang="ru-RU" sz="2400" dirty="0"/>
              <a:t>обновленного законодательно-регламентирующего блока </a:t>
            </a:r>
            <a:r>
              <a:rPr lang="ru-RU" sz="2400" dirty="0" smtClean="0"/>
              <a:t>- </a:t>
            </a:r>
            <a:r>
              <a:rPr lang="ru-RU" sz="2400" dirty="0"/>
              <a:t>зафиксировать произошедшие изменения и </a:t>
            </a:r>
            <a:r>
              <a:rPr lang="ru-RU" sz="2400" b="1" dirty="0"/>
              <a:t>задать для отрасли новую систему координат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5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Принципы </a:t>
            </a:r>
            <a:r>
              <a:rPr lang="ru-RU" sz="4000" dirty="0"/>
              <a:t>обновления </a:t>
            </a:r>
            <a:r>
              <a:rPr lang="ru-RU" sz="4000" dirty="0" smtClean="0"/>
              <a:t>правовой и нормативной </a:t>
            </a:r>
            <a:r>
              <a:rPr lang="ru-RU" sz="4000" dirty="0"/>
              <a:t>базы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24" y="1714488"/>
            <a:ext cx="8143932" cy="4643470"/>
          </a:xfrm>
        </p:spPr>
        <p:txBody>
          <a:bodyPr>
            <a:normAutofit/>
          </a:bodyPr>
          <a:lstStyle/>
          <a:p>
            <a:r>
              <a:rPr lang="ru-RU" sz="2400" dirty="0"/>
              <a:t>Эффективность </a:t>
            </a:r>
            <a:r>
              <a:rPr lang="ru-RU" sz="2400" dirty="0" smtClean="0"/>
              <a:t>работы </a:t>
            </a:r>
            <a:r>
              <a:rPr lang="ru-RU" sz="2400" dirty="0"/>
              <a:t>в цифровой среде </a:t>
            </a:r>
            <a:r>
              <a:rPr lang="ru-RU" sz="2400" dirty="0" smtClean="0"/>
              <a:t>тем </a:t>
            </a:r>
            <a:r>
              <a:rPr lang="ru-RU" sz="2400" dirty="0"/>
              <a:t>выше, чем большая доля сервисов оказывается в цифровой </a:t>
            </a:r>
            <a:r>
              <a:rPr lang="ru-RU" sz="2400" dirty="0" smtClean="0"/>
              <a:t>форме. Основной упор должен быть сделан на информационные услуги, оказываемые в цифровом формате. </a:t>
            </a:r>
          </a:p>
          <a:p>
            <a:r>
              <a:rPr lang="ru-RU" sz="2400" dirty="0" smtClean="0"/>
              <a:t>Внешне неосязаемое и невидимое цифровое обслуживание в ближайшей перспективе должно стать основной информационной деятельности библиотек.</a:t>
            </a:r>
          </a:p>
          <a:p>
            <a:r>
              <a:rPr lang="ru-RU" sz="2400" dirty="0" smtClean="0"/>
              <a:t>Сегодня и, тем более, завтра, виртуальные посетители будут не менее важны, чем физические (реальные) посещения.</a:t>
            </a:r>
          </a:p>
        </p:txBody>
      </p:sp>
    </p:spTree>
    <p:extLst>
      <p:ext uri="{BB962C8B-B14F-4D97-AF65-F5344CB8AC3E}">
        <p14:creationId xmlns:p14="http://schemas.microsoft.com/office/powerpoint/2010/main" val="370681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Основания для изменений «библиотечного» законодательства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Возрастающая значимость цифровых услуг недостаточно отражена в государственных и муниципальных заданиях. Перечень и правила учета цифровых сервисов не отработаны и не приведены к единообразию в нормативных актах.</a:t>
            </a:r>
          </a:p>
          <a:p>
            <a:r>
              <a:rPr lang="ru-RU" sz="2400" dirty="0" smtClean="0"/>
              <a:t>В результате </a:t>
            </a:r>
            <a:r>
              <a:rPr lang="ru-RU" sz="2400" b="1" dirty="0" smtClean="0"/>
              <a:t>библиотеки не ориентированы на оказание услуг, которые наиболее востребованы именно сегодня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В доработке и изменении нуждаются (в России):</a:t>
            </a:r>
          </a:p>
          <a:p>
            <a:pPr lvl="1"/>
            <a:r>
              <a:rPr lang="ru-RU" sz="2200" dirty="0" smtClean="0"/>
              <a:t>Проект «Основы государственной культурной политики».</a:t>
            </a:r>
          </a:p>
          <a:p>
            <a:pPr lvl="1"/>
            <a:r>
              <a:rPr lang="ru-RU" sz="2200" dirty="0" smtClean="0"/>
              <a:t>Федеральный закон «О культуре».</a:t>
            </a:r>
          </a:p>
          <a:p>
            <a:pPr lvl="1"/>
            <a:r>
              <a:rPr lang="ru-RU" sz="2200" dirty="0" smtClean="0"/>
              <a:t>Федеральный закон «О библиотечном деле».</a:t>
            </a:r>
          </a:p>
          <a:p>
            <a:pPr lvl="1"/>
            <a:r>
              <a:rPr lang="ru-RU" sz="2200" dirty="0" smtClean="0"/>
              <a:t>Проект «Модельного стандарта услуг, оказываемых библиотеками».</a:t>
            </a:r>
          </a:p>
          <a:p>
            <a:pPr lvl="1"/>
            <a:r>
              <a:rPr lang="ru-RU" sz="2200" dirty="0" smtClean="0"/>
              <a:t>Форма № 6-НК (Федеральная статистика для библиотек).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343490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Ближайшие шаги (</a:t>
            </a:r>
            <a:r>
              <a:rPr lang="en-US" dirty="0" smtClean="0"/>
              <a:t>I</a:t>
            </a:r>
            <a:r>
              <a:rPr lang="ru-RU" dirty="0" smtClean="0"/>
              <a:t>):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Разработка и утверждение критериев оценки эффективности библиотек, согласно требованиям «Основ государственной культурной политики».</a:t>
            </a:r>
          </a:p>
          <a:p>
            <a:r>
              <a:rPr lang="ru-RU" sz="2800" dirty="0" smtClean="0"/>
              <a:t>Внесение серьезных изменения в Базовый </a:t>
            </a:r>
            <a:r>
              <a:rPr lang="ru-RU" sz="2800" dirty="0"/>
              <a:t>и </a:t>
            </a:r>
            <a:r>
              <a:rPr lang="ru-RU" sz="2800" dirty="0" smtClean="0"/>
              <a:t>Ведомственный перечни </a:t>
            </a:r>
            <a:r>
              <a:rPr lang="ru-RU" sz="2800" dirty="0"/>
              <a:t>услуг и работ, оказываемых библиотекой. </a:t>
            </a:r>
          </a:p>
        </p:txBody>
      </p:sp>
    </p:spTree>
    <p:extLst>
      <p:ext uri="{BB962C8B-B14F-4D97-AF65-F5344CB8AC3E}">
        <p14:creationId xmlns:p14="http://schemas.microsoft.com/office/powerpoint/2010/main" val="3903715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Ближайшие шаги (</a:t>
            </a:r>
            <a:r>
              <a:rPr lang="en-US" dirty="0" smtClean="0"/>
              <a:t>II</a:t>
            </a:r>
            <a:r>
              <a:rPr lang="ru-RU" dirty="0" smtClean="0"/>
              <a:t>):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24" y="1714488"/>
            <a:ext cx="8069521" cy="4391578"/>
          </a:xfrm>
        </p:spPr>
        <p:txBody>
          <a:bodyPr>
            <a:noAutofit/>
          </a:bodyPr>
          <a:lstStyle/>
          <a:p>
            <a:r>
              <a:rPr lang="ru-RU" sz="2400" dirty="0" smtClean="0"/>
              <a:t>Разработка единых подходов </a:t>
            </a:r>
            <a:r>
              <a:rPr lang="ru-RU" sz="2400" dirty="0"/>
              <a:t>к учету посещений </a:t>
            </a:r>
            <a:r>
              <a:rPr lang="ru-RU" sz="2400" dirty="0" smtClean="0"/>
              <a:t>сайта, определив критерии </a:t>
            </a:r>
            <a:r>
              <a:rPr lang="ru-RU" sz="2400" dirty="0"/>
              <a:t>того, что является виртуальным </a:t>
            </a:r>
            <a:r>
              <a:rPr lang="ru-RU" sz="2400" dirty="0" smtClean="0"/>
              <a:t>посещением (за </a:t>
            </a:r>
            <a:r>
              <a:rPr lang="ru-RU" sz="2400" dirty="0"/>
              <a:t>основу </a:t>
            </a:r>
            <a:r>
              <a:rPr lang="ru-RU" sz="2400" dirty="0" smtClean="0"/>
              <a:t>можно положить </a:t>
            </a:r>
            <a:r>
              <a:rPr lang="ru-RU" sz="2400" dirty="0"/>
              <a:t>число просмотренных страниц, проведенное на сайте время, пользование </a:t>
            </a:r>
            <a:r>
              <a:rPr lang="ru-RU" sz="2400" dirty="0" smtClean="0"/>
              <a:t>каталогом </a:t>
            </a:r>
            <a:r>
              <a:rPr lang="ru-RU" sz="2400" dirty="0"/>
              <a:t>или личным </a:t>
            </a:r>
            <a:r>
              <a:rPr lang="ru-RU" sz="2400" dirty="0" smtClean="0"/>
              <a:t>кабинетом). </a:t>
            </a:r>
          </a:p>
          <a:p>
            <a:r>
              <a:rPr lang="ru-RU" sz="2400" dirty="0" smtClean="0"/>
              <a:t>Ввод в </a:t>
            </a:r>
            <a:r>
              <a:rPr lang="ru-RU" sz="2400" dirty="0"/>
              <a:t>число </a:t>
            </a:r>
            <a:r>
              <a:rPr lang="ru-RU" sz="2400" dirty="0" smtClean="0"/>
              <a:t>ключевых </a:t>
            </a:r>
            <a:r>
              <a:rPr lang="ru-RU" sz="2400" dirty="0"/>
              <a:t>показателей параметра «компьютерная сессия</a:t>
            </a:r>
            <a:r>
              <a:rPr lang="ru-RU" sz="2400" dirty="0" smtClean="0"/>
              <a:t>» – одной из наиболее востребованных </a:t>
            </a:r>
            <a:r>
              <a:rPr lang="ru-RU" sz="2400" dirty="0"/>
              <a:t>услуг в </a:t>
            </a:r>
            <a:r>
              <a:rPr lang="ru-RU" sz="2400" dirty="0" smtClean="0"/>
              <a:t>библиотеках.  Компьютерная </a:t>
            </a:r>
            <a:r>
              <a:rPr lang="ru-RU" sz="2400" dirty="0"/>
              <a:t>сессия </a:t>
            </a:r>
            <a:r>
              <a:rPr lang="ru-RU" sz="2400" dirty="0" smtClean="0"/>
              <a:t>в ряде случаев может </a:t>
            </a:r>
            <a:r>
              <a:rPr lang="ru-RU" sz="2400" dirty="0"/>
              <a:t>приравниваться </a:t>
            </a:r>
            <a:r>
              <a:rPr lang="ru-RU" sz="2400" dirty="0" smtClean="0"/>
              <a:t>к книговыдаче, т.к. </a:t>
            </a:r>
            <a:r>
              <a:rPr lang="ru-RU" sz="2400" dirty="0"/>
              <a:t>библиотека </a:t>
            </a:r>
            <a:r>
              <a:rPr lang="ru-RU" sz="2400" dirty="0" smtClean="0"/>
              <a:t>оказывает </a:t>
            </a:r>
            <a:r>
              <a:rPr lang="ru-RU" sz="2400" dirty="0"/>
              <a:t>свою базовую услугу – предоставляет доступ к информации, </a:t>
            </a:r>
            <a:r>
              <a:rPr lang="ru-RU" sz="2400" dirty="0" smtClean="0"/>
              <a:t> трансформировавшейся </a:t>
            </a:r>
            <a:r>
              <a:rPr lang="ru-RU" sz="2400" dirty="0"/>
              <a:t>в цифровую форму.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79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На очереди - реформирование </a:t>
            </a:r>
            <a:r>
              <a:rPr lang="ru-RU" sz="4000" dirty="0"/>
              <a:t>системы </a:t>
            </a:r>
            <a:r>
              <a:rPr lang="ru-RU" sz="4000" dirty="0" smtClean="0"/>
              <a:t>финансирования комплектования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91578"/>
          </a:xfrm>
        </p:spPr>
        <p:txBody>
          <a:bodyPr>
            <a:normAutofit fontScale="77500" lnSpcReduction="20000"/>
          </a:bodyPr>
          <a:lstStyle/>
          <a:p>
            <a:r>
              <a:rPr lang="ru-RU" sz="3800" dirty="0" smtClean="0"/>
              <a:t>«Конкурсное» комплектование </a:t>
            </a:r>
            <a:r>
              <a:rPr lang="ru-RU" sz="3800" dirty="0"/>
              <a:t>в рамках </a:t>
            </a:r>
            <a:r>
              <a:rPr lang="ru-RU" sz="3800" dirty="0" smtClean="0"/>
              <a:t>российского ФЗ-44 рассчитано </a:t>
            </a:r>
            <a:r>
              <a:rPr lang="ru-RU" sz="3800" dirty="0"/>
              <a:t>на комплектование печатными </a:t>
            </a:r>
            <a:r>
              <a:rPr lang="ru-RU" sz="3800" dirty="0" smtClean="0"/>
              <a:t>изданиями. </a:t>
            </a:r>
            <a:r>
              <a:rPr lang="ru-RU" sz="3800" b="1" dirty="0" smtClean="0"/>
              <a:t>Результат</a:t>
            </a:r>
            <a:r>
              <a:rPr lang="ru-RU" sz="3800" dirty="0" smtClean="0"/>
              <a:t> - </a:t>
            </a:r>
            <a:r>
              <a:rPr lang="ru-RU" sz="3800" dirty="0"/>
              <a:t>нерациональное расходование </a:t>
            </a:r>
            <a:r>
              <a:rPr lang="ru-RU" sz="3800" dirty="0" smtClean="0"/>
              <a:t>бюджета (заранее </a:t>
            </a:r>
            <a:r>
              <a:rPr lang="ru-RU" sz="3800" dirty="0"/>
              <a:t>точный спрос определить </a:t>
            </a:r>
            <a:r>
              <a:rPr lang="ru-RU" sz="3800" dirty="0" smtClean="0"/>
              <a:t>невозможно).</a:t>
            </a:r>
            <a:endParaRPr lang="ru-RU" sz="3800" dirty="0"/>
          </a:p>
          <a:p>
            <a:r>
              <a:rPr lang="ru-RU" sz="3800" dirty="0"/>
              <a:t>Цифровая природа электронных публикаций </a:t>
            </a:r>
            <a:r>
              <a:rPr lang="ru-RU" sz="3800" dirty="0" smtClean="0"/>
              <a:t>позволяет расходовать </a:t>
            </a:r>
            <a:r>
              <a:rPr lang="ru-RU" sz="3800" dirty="0"/>
              <a:t>бюджет </a:t>
            </a:r>
            <a:r>
              <a:rPr lang="ru-RU" sz="3800" dirty="0" smtClean="0"/>
              <a:t>лишь на </a:t>
            </a:r>
            <a:r>
              <a:rPr lang="ru-RU" sz="3800" dirty="0"/>
              <a:t>издания, </a:t>
            </a:r>
            <a:r>
              <a:rPr lang="ru-RU" sz="3800" dirty="0" smtClean="0"/>
              <a:t>которые </a:t>
            </a:r>
            <a:r>
              <a:rPr lang="ru-RU" sz="3800" dirty="0"/>
              <a:t>востребованы читателями. </a:t>
            </a:r>
            <a:r>
              <a:rPr lang="ru-RU" sz="3800" dirty="0" smtClean="0"/>
              <a:t>Комплектование</a:t>
            </a:r>
            <a:r>
              <a:rPr lang="ru-RU" sz="3800" dirty="0"/>
              <a:t>, </a:t>
            </a:r>
            <a:r>
              <a:rPr lang="ru-RU" sz="3800" dirty="0" smtClean="0"/>
              <a:t>в данном случае, управляется пользователями. </a:t>
            </a:r>
            <a:r>
              <a:rPr lang="ru-RU" sz="3800" b="1" dirty="0"/>
              <a:t>Результат </a:t>
            </a:r>
            <a:r>
              <a:rPr lang="ru-RU" sz="3800" b="1" dirty="0" smtClean="0"/>
              <a:t>- </a:t>
            </a:r>
            <a:r>
              <a:rPr lang="ru-RU" sz="3800" dirty="0" smtClean="0"/>
              <a:t>его внедрение позволяет </a:t>
            </a:r>
            <a:r>
              <a:rPr lang="ru-RU" sz="3800" dirty="0"/>
              <a:t>использовать </a:t>
            </a:r>
            <a:r>
              <a:rPr lang="ru-RU" sz="3800" dirty="0" smtClean="0"/>
              <a:t>бюджет комплектования  </a:t>
            </a:r>
            <a:r>
              <a:rPr lang="ru-RU" sz="3800" dirty="0"/>
              <a:t>предельно эффективно</a:t>
            </a:r>
            <a:r>
              <a:rPr lang="ru-RU" sz="38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97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Взаимоотношения с правообладателями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Библиотека способна выжить, лишь интегрировавшись в систему </a:t>
            </a:r>
            <a:r>
              <a:rPr lang="ru-RU" sz="2800" dirty="0"/>
              <a:t>цифровых информационных </a:t>
            </a:r>
            <a:r>
              <a:rPr lang="ru-RU" sz="2800" dirty="0" smtClean="0"/>
              <a:t>обменов, став неотъемлемым звеном формирующейся информационной инфраструктуры.</a:t>
            </a:r>
            <a:endParaRPr lang="ru-RU" sz="2800" dirty="0"/>
          </a:p>
          <a:p>
            <a:r>
              <a:rPr lang="ru-RU" sz="2800" dirty="0" smtClean="0"/>
              <a:t>Решение этой задачи связано с поиском </a:t>
            </a:r>
            <a:r>
              <a:rPr lang="ru-RU" sz="2800" dirty="0"/>
              <a:t>оптимальных схем взаимовыгодного сотрудничества </a:t>
            </a:r>
            <a:r>
              <a:rPr lang="ru-RU" sz="2800" dirty="0" smtClean="0"/>
              <a:t>с </a:t>
            </a:r>
            <a:r>
              <a:rPr lang="ru-RU" sz="2800" dirty="0"/>
              <a:t>правообладателями </a:t>
            </a:r>
            <a:r>
              <a:rPr lang="ru-RU" sz="2800" dirty="0" smtClean="0"/>
              <a:t>представленного в цифровой форме </a:t>
            </a:r>
            <a:r>
              <a:rPr lang="ru-RU" sz="2800" dirty="0"/>
              <a:t>интеллектуального </a:t>
            </a:r>
            <a:r>
              <a:rPr lang="ru-RU" sz="2800" dirty="0" smtClean="0"/>
              <a:t>контента, прежде всего издателями.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24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32556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НЭБ как предполагаемый инструмент взаимодействия с правообладателями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600" dirty="0" smtClean="0"/>
              <a:t>Национальная </a:t>
            </a:r>
            <a:r>
              <a:rPr lang="ru-RU" sz="2600" dirty="0"/>
              <a:t>электронная </a:t>
            </a:r>
            <a:r>
              <a:rPr lang="ru-RU" sz="2600" dirty="0" smtClean="0"/>
              <a:t>библиотека призвана была выступить </a:t>
            </a:r>
            <a:r>
              <a:rPr lang="ru-RU" sz="2600" dirty="0"/>
              <a:t>в роли электронного коллектора, с помощью которого производители интеллектуальных </a:t>
            </a:r>
            <a:r>
              <a:rPr lang="ru-RU" sz="2600" dirty="0" smtClean="0"/>
              <a:t>продуктов должны были </a:t>
            </a:r>
            <a:r>
              <a:rPr lang="ru-RU" sz="2600" dirty="0"/>
              <a:t>осуществлять </a:t>
            </a:r>
            <a:r>
              <a:rPr lang="ru-RU" sz="2600" dirty="0" smtClean="0"/>
              <a:t>«оптовую» </a:t>
            </a:r>
            <a:r>
              <a:rPr lang="ru-RU" sz="2600" dirty="0"/>
              <a:t>продажу библиотекам </a:t>
            </a:r>
            <a:r>
              <a:rPr lang="ru-RU" sz="2600" dirty="0" smtClean="0"/>
              <a:t>своей </a:t>
            </a:r>
            <a:r>
              <a:rPr lang="ru-RU" sz="2600" dirty="0"/>
              <a:t>продукции с использованием программно-аппаратной платформы проекта. </a:t>
            </a:r>
            <a:endParaRPr lang="ru-RU" sz="2600" dirty="0" smtClean="0"/>
          </a:p>
          <a:p>
            <a:r>
              <a:rPr lang="ru-RU" sz="2600" dirty="0" smtClean="0"/>
              <a:t>В </a:t>
            </a:r>
            <a:r>
              <a:rPr lang="ru-RU" sz="2600" dirty="0"/>
              <a:t>рамках НЭБ методом постоянных консультаций и апробаций </a:t>
            </a:r>
            <a:r>
              <a:rPr lang="ru-RU" sz="2600" dirty="0" smtClean="0"/>
              <a:t>предстоит </a:t>
            </a:r>
            <a:r>
              <a:rPr lang="ru-RU" sz="2600" dirty="0"/>
              <a:t>выработать технологические и финансовые схемы, </a:t>
            </a:r>
            <a:r>
              <a:rPr lang="ru-RU" sz="2600" dirty="0" smtClean="0"/>
              <a:t>учитывающие </a:t>
            </a:r>
            <a:r>
              <a:rPr lang="ru-RU" sz="2600" dirty="0"/>
              <a:t>интересы </a:t>
            </a:r>
            <a:r>
              <a:rPr lang="ru-RU" sz="2600" dirty="0" smtClean="0"/>
              <a:t>читателей, библиотек </a:t>
            </a:r>
            <a:r>
              <a:rPr lang="ru-RU" sz="2600" dirty="0"/>
              <a:t>и правообладателей</a:t>
            </a:r>
            <a:r>
              <a:rPr lang="ru-RU" sz="2600" dirty="0" smtClean="0"/>
              <a:t>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09991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Тактические задачи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00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32556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Выстраивание внутренних процессов на основе </a:t>
            </a:r>
            <a:r>
              <a:rPr lang="ru-RU" sz="4000" dirty="0"/>
              <a:t>цифровых технологий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200" b="1" dirty="0" smtClean="0"/>
              <a:t>Каталогизация</a:t>
            </a:r>
            <a:r>
              <a:rPr lang="ru-RU" sz="2200" dirty="0" smtClean="0"/>
              <a:t> - вместо </a:t>
            </a:r>
            <a:r>
              <a:rPr lang="ru-RU" sz="2200" dirty="0"/>
              <a:t>создания библиографических </a:t>
            </a:r>
            <a:r>
              <a:rPr lang="ru-RU" sz="2200" dirty="0" smtClean="0"/>
              <a:t>записей, их выгрузка и редактирование из </a:t>
            </a:r>
            <a:r>
              <a:rPr lang="ru-RU" sz="2200" dirty="0"/>
              <a:t>коммерческих </a:t>
            </a:r>
            <a:r>
              <a:rPr lang="ru-RU" sz="2200" dirty="0" smtClean="0"/>
              <a:t>или </a:t>
            </a:r>
            <a:r>
              <a:rPr lang="ru-RU" sz="2200"/>
              <a:t>бесплатных </a:t>
            </a:r>
            <a:r>
              <a:rPr lang="ru-RU" sz="2200" smtClean="0"/>
              <a:t>источников </a:t>
            </a:r>
            <a:r>
              <a:rPr lang="ru-RU" sz="2200" dirty="0"/>
              <a:t>корпоративной каталогизации</a:t>
            </a:r>
            <a:r>
              <a:rPr lang="ru-RU" sz="2200" dirty="0" smtClean="0"/>
              <a:t>.</a:t>
            </a:r>
          </a:p>
          <a:p>
            <a:r>
              <a:rPr lang="ru-RU" sz="2200" b="1" dirty="0" smtClean="0"/>
              <a:t>Обслуживание фонда </a:t>
            </a:r>
            <a:r>
              <a:rPr lang="ru-RU" sz="2200" dirty="0" smtClean="0"/>
              <a:t>- подписка </a:t>
            </a:r>
            <a:r>
              <a:rPr lang="ru-RU" sz="2200" dirty="0"/>
              <a:t>на электронные полнотекстовые собрания упраздняет весь блок операций, связанных с технической обработкой и обращением фонда, включая выдачу, </a:t>
            </a:r>
            <a:r>
              <a:rPr lang="ru-RU" sz="2200" dirty="0" smtClean="0"/>
              <a:t>возврат, </a:t>
            </a:r>
            <a:r>
              <a:rPr lang="ru-RU" sz="2200" dirty="0"/>
              <a:t>расстановку </a:t>
            </a:r>
            <a:r>
              <a:rPr lang="ru-RU" sz="2200" dirty="0" smtClean="0"/>
              <a:t> и ведение статистики.</a:t>
            </a:r>
          </a:p>
          <a:p>
            <a:r>
              <a:rPr lang="ru-RU" sz="2200" b="1" dirty="0"/>
              <a:t>Оптимизация СБА </a:t>
            </a:r>
            <a:r>
              <a:rPr lang="ru-RU" sz="2200" dirty="0" smtClean="0"/>
              <a:t>- отказ </a:t>
            </a:r>
            <a:r>
              <a:rPr lang="ru-RU" sz="2200" dirty="0"/>
              <a:t>от ведения </a:t>
            </a:r>
            <a:r>
              <a:rPr lang="ru-RU" sz="2200" dirty="0" smtClean="0"/>
              <a:t>устаревших частей (задачи</a:t>
            </a:r>
            <a:r>
              <a:rPr lang="ru-RU" sz="2200" dirty="0"/>
              <a:t>, решаемые с </a:t>
            </a:r>
            <a:r>
              <a:rPr lang="ru-RU" sz="2200" dirty="0" smtClean="0"/>
              <a:t>помощью аналитической базы </a:t>
            </a:r>
            <a:r>
              <a:rPr lang="ru-RU" sz="2200" dirty="0"/>
              <a:t>данных </a:t>
            </a:r>
            <a:r>
              <a:rPr lang="ru-RU" sz="2200" dirty="0" smtClean="0"/>
              <a:t>статей эффективнее решаются </a:t>
            </a:r>
            <a:r>
              <a:rPr lang="ru-RU" sz="2200" dirty="0"/>
              <a:t>с использованием стандартных средств поиска информации в </a:t>
            </a:r>
            <a:r>
              <a:rPr lang="ru-RU" sz="2200" dirty="0" smtClean="0"/>
              <a:t>Интернет).</a:t>
            </a:r>
            <a:endParaRPr lang="ru-RU" sz="2200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17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Видео-фрагмент</a:t>
            </a:r>
            <a:r>
              <a:rPr lang="ru-RU" dirty="0" smtClean="0"/>
              <a:t> «Один день в 20</a:t>
            </a:r>
            <a:r>
              <a:rPr lang="en-US" dirty="0" smtClean="0"/>
              <a:t>2</a:t>
            </a:r>
            <a:r>
              <a:rPr lang="ru-RU" dirty="0" smtClean="0"/>
              <a:t>0 году».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963882" cy="1428760"/>
          </a:xfrm>
        </p:spPr>
        <p:txBody>
          <a:bodyPr>
            <a:noAutofit/>
          </a:bodyPr>
          <a:lstStyle/>
          <a:p>
            <a:r>
              <a:rPr lang="ru-RU" sz="4200" dirty="0" smtClean="0"/>
              <a:t>Включение электронных изданий в систему обслуживания читателей</a:t>
            </a:r>
            <a:endParaRPr lang="ru-RU" sz="4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24" y="1857364"/>
            <a:ext cx="7827208" cy="4607602"/>
          </a:xfrm>
        </p:spPr>
        <p:txBody>
          <a:bodyPr>
            <a:noAutofit/>
          </a:bodyPr>
          <a:lstStyle/>
          <a:p>
            <a:r>
              <a:rPr lang="ru-RU" sz="2600" dirty="0" smtClean="0"/>
              <a:t>Природа цифровой инфраструктуры предполагает оказание услуг в удаленном и мобильном режимах всеми учреждениями, способными это делать. Отсутствие этой возможности автоматически ставит библиотеки в положение организаций, оказывающих услуги ниже общепринятого уровня.</a:t>
            </a:r>
          </a:p>
          <a:p>
            <a:r>
              <a:rPr lang="ru-RU" sz="2600" dirty="0" smtClean="0"/>
              <a:t>Жизненно важным вопросом для библиотек является налаживание полномасштабного удаленного и мобильного обслуживания, которое по уровню сервиса не только не уступает, но и превосходит традиционное. </a:t>
            </a:r>
          </a:p>
          <a:p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16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Новые участники цифровой  инфраструктуры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Необходимым элементом системы выдачи электронных изданий являются </a:t>
            </a:r>
            <a:r>
              <a:rPr lang="ru-RU" sz="2800" b="1" dirty="0" smtClean="0"/>
              <a:t>электронные коллекторы</a:t>
            </a:r>
            <a:r>
              <a:rPr lang="ru-RU" sz="2800" dirty="0" smtClean="0"/>
              <a:t>, выполняющие функции посредников между издателями, библиотеками и читателями. </a:t>
            </a:r>
          </a:p>
          <a:p>
            <a:r>
              <a:rPr lang="ru-RU" sz="2800" dirty="0" smtClean="0"/>
              <a:t>Электронные коллекторы берут на себя решение всех правовых и технических вопросов, возникающих в процессе мобильного обслуживания.</a:t>
            </a:r>
          </a:p>
          <a:p>
            <a:r>
              <a:rPr lang="ru-RU" sz="2800" dirty="0" smtClean="0"/>
              <a:t>Участие библиотек сводится к отбору литературы для своих читателей и оплате пользования ею.</a:t>
            </a:r>
          </a:p>
          <a:p>
            <a:r>
              <a:rPr lang="ru-RU" sz="2800" dirty="0" smtClean="0"/>
              <a:t>«Электронный фонд» в этом случае арендуется библиотеками, но сам он физически расположен за её пределами на «облачных» серверах. </a:t>
            </a:r>
          </a:p>
        </p:txBody>
      </p:sp>
    </p:spTree>
    <p:extLst>
      <p:ext uri="{BB962C8B-B14F-4D97-AF65-F5344CB8AC3E}">
        <p14:creationId xmlns:p14="http://schemas.microsoft.com/office/powerpoint/2010/main" val="191797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Видео-фрагмент</a:t>
            </a:r>
            <a:r>
              <a:rPr lang="ru-RU" dirty="0" smtClean="0"/>
              <a:t> «Библиотека </a:t>
            </a:r>
            <a:r>
              <a:rPr lang="ru-RU" dirty="0" err="1" smtClean="0"/>
              <a:t>ЛитРес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Зарубежные</a:t>
            </a:r>
            <a:r>
              <a:rPr lang="en-US" dirty="0" smtClean="0"/>
              <a:t> </a:t>
            </a:r>
            <a:r>
              <a:rPr lang="ru-RU" dirty="0" smtClean="0"/>
              <a:t>и российские   электронные коллекторы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 smtClean="0"/>
              <a:t>Примерами  зарубежных электронных коллекторов являются компании: </a:t>
            </a:r>
            <a:r>
              <a:rPr lang="en-US" sz="2800" dirty="0" err="1" smtClean="0">
                <a:hlinkClick r:id="rId2"/>
              </a:rPr>
              <a:t>OverDrive</a:t>
            </a:r>
            <a:r>
              <a:rPr lang="en-US" sz="2800" dirty="0" smtClean="0"/>
              <a:t> </a:t>
            </a:r>
            <a:r>
              <a:rPr lang="ru-RU" sz="2800" dirty="0" smtClean="0"/>
              <a:t> и </a:t>
            </a:r>
            <a:r>
              <a:rPr lang="en-US" sz="2800" dirty="0" smtClean="0">
                <a:hlinkClick r:id="rId3"/>
              </a:rPr>
              <a:t>3M</a:t>
            </a:r>
            <a:r>
              <a:rPr lang="en-US" sz="2800" dirty="0" smtClean="0"/>
              <a:t> –  </a:t>
            </a:r>
            <a:r>
              <a:rPr lang="ru-RU" sz="2800" dirty="0" smtClean="0"/>
              <a:t>США</a:t>
            </a:r>
            <a:r>
              <a:rPr lang="en-US" sz="2800" dirty="0" smtClean="0"/>
              <a:t>,</a:t>
            </a:r>
            <a:r>
              <a:rPr lang="ru-RU" sz="2800" dirty="0" smtClean="0"/>
              <a:t> </a:t>
            </a:r>
            <a:r>
              <a:rPr lang="en-US" sz="2800" dirty="0" err="1" smtClean="0">
                <a:hlinkClick r:id="rId4"/>
              </a:rPr>
              <a:t>Onleihe</a:t>
            </a:r>
            <a:r>
              <a:rPr lang="en-US" sz="2800" dirty="0" smtClean="0"/>
              <a:t> – </a:t>
            </a:r>
            <a:r>
              <a:rPr lang="ru-RU" sz="2800" dirty="0" smtClean="0"/>
              <a:t>Германия, </a:t>
            </a:r>
            <a:r>
              <a:rPr lang="en-US" sz="2800" dirty="0" err="1" smtClean="0">
                <a:hlinkClick r:id="rId5"/>
              </a:rPr>
              <a:t>NumiLog</a:t>
            </a:r>
            <a:r>
              <a:rPr lang="en-US" sz="2800" dirty="0" smtClean="0"/>
              <a:t> – </a:t>
            </a:r>
            <a:r>
              <a:rPr lang="ru-RU" sz="2800" dirty="0" smtClean="0"/>
              <a:t>Франция, </a:t>
            </a:r>
            <a:r>
              <a:rPr lang="en-US" sz="2800" dirty="0" err="1" smtClean="0">
                <a:hlinkClick r:id="rId6"/>
              </a:rPr>
              <a:t>eReolen</a:t>
            </a:r>
            <a:r>
              <a:rPr lang="en-US" sz="2800" dirty="0" smtClean="0"/>
              <a:t> – </a:t>
            </a:r>
            <a:r>
              <a:rPr lang="ru-RU" sz="2800" dirty="0" smtClean="0"/>
              <a:t>Дания</a:t>
            </a:r>
            <a:r>
              <a:rPr lang="en-US" sz="2800" dirty="0" smtClean="0"/>
              <a:t>)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В конце 2012 г. компания </a:t>
            </a:r>
            <a:r>
              <a:rPr lang="ru-RU" sz="2800" dirty="0" err="1" smtClean="0"/>
              <a:t>ЛитРес</a:t>
            </a:r>
            <a:r>
              <a:rPr lang="ru-RU" sz="2800" dirty="0" smtClean="0"/>
              <a:t> запустила специализированный библиотечный продукт «</a:t>
            </a:r>
            <a:r>
              <a:rPr lang="ru-RU" sz="2800" dirty="0" smtClean="0">
                <a:hlinkClick r:id="rId7"/>
              </a:rPr>
              <a:t>Библиотека </a:t>
            </a:r>
            <a:r>
              <a:rPr lang="ru-RU" sz="2800" dirty="0" err="1" smtClean="0">
                <a:hlinkClick r:id="rId7"/>
              </a:rPr>
              <a:t>ЛитРес</a:t>
            </a:r>
            <a:r>
              <a:rPr lang="ru-RU" sz="2800" dirty="0" smtClean="0"/>
              <a:t>». Сегодня его пользователями являются порядка 200 библиотек по всей стране.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r>
              <a:rPr lang="ru-RU" sz="2800" dirty="0" smtClean="0"/>
              <a:t>С начала 2014 г. компания </a:t>
            </a:r>
            <a:r>
              <a:rPr lang="en-US" sz="2800" dirty="0" smtClean="0">
                <a:hlinkClick r:id="rId8"/>
              </a:rPr>
              <a:t>Bookmate</a:t>
            </a:r>
            <a:r>
              <a:rPr lang="ru-RU" sz="2800" dirty="0" smtClean="0"/>
              <a:t> начала выдачу электронных книг через библиотеки Москвы.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Перевод фонда в открытый доступ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Сокращение спроса и соответственное снижение роли печатных изданий в сочетании с задачей увеличения их обращаемости являются основанием для перевода основного фонда большинства типов библиотек в открытый доступ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качестве действенного средства пополнения фонда с целью повышения его информационной прочности </a:t>
            </a:r>
            <a:r>
              <a:rPr lang="ru-RU" sz="2400" dirty="0" smtClean="0"/>
              <a:t>рекомендуется </a:t>
            </a:r>
            <a:r>
              <a:rPr lang="ru-RU" sz="2400" dirty="0"/>
              <a:t>проведение </a:t>
            </a:r>
            <a:r>
              <a:rPr lang="ru-RU" sz="2400" dirty="0" smtClean="0"/>
              <a:t>кампаний </a:t>
            </a:r>
            <a:r>
              <a:rPr lang="ru-RU" sz="2400" dirty="0"/>
              <a:t>по приему даров от читателей в виде печатных изданий с </a:t>
            </a:r>
            <a:r>
              <a:rPr lang="ru-RU" sz="2400" dirty="0" smtClean="0"/>
              <a:t>последующим распределением </a:t>
            </a:r>
            <a:r>
              <a:rPr lang="ru-RU" sz="2400" dirty="0"/>
              <a:t>полученных материалов по нуждающимся в них библиотекам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8803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Модернизация </a:t>
            </a:r>
            <a:r>
              <a:rPr lang="ru-RU" sz="4400" dirty="0"/>
              <a:t>библиотечного пространства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757036"/>
            <a:ext cx="7899216" cy="4463586"/>
          </a:xfrm>
        </p:spPr>
        <p:txBody>
          <a:bodyPr>
            <a:normAutofit/>
          </a:bodyPr>
          <a:lstStyle/>
          <a:p>
            <a:r>
              <a:rPr lang="ru-RU" sz="2200" dirty="0"/>
              <a:t>Открытость фонда </a:t>
            </a:r>
            <a:r>
              <a:rPr lang="ru-RU" sz="2200" dirty="0" smtClean="0"/>
              <a:t>влечет </a:t>
            </a:r>
            <a:r>
              <a:rPr lang="ru-RU" sz="2200" dirty="0"/>
              <a:t>отказ от </a:t>
            </a:r>
            <a:r>
              <a:rPr lang="ru-RU" sz="2200" dirty="0" smtClean="0"/>
              <a:t>деления на </a:t>
            </a:r>
            <a:r>
              <a:rPr lang="ru-RU" sz="2200" dirty="0"/>
              <a:t>читальный зал и абонемент. Пространство </a:t>
            </a:r>
            <a:r>
              <a:rPr lang="ru-RU" sz="2200" dirty="0" smtClean="0"/>
              <a:t>библиотеки </a:t>
            </a:r>
            <a:r>
              <a:rPr lang="ru-RU" sz="2200" dirty="0"/>
              <a:t>должно быть модернизировано в соответствии с главной задачей – обеспечить максимальное удобство и привлекательность для посетителей. </a:t>
            </a:r>
            <a:r>
              <a:rPr lang="ru-RU" sz="2200" dirty="0" smtClean="0"/>
              <a:t>Должен быть осуществлен переход </a:t>
            </a:r>
            <a:r>
              <a:rPr lang="ru-RU" sz="2200" dirty="0"/>
              <a:t>с «</a:t>
            </a:r>
            <a:r>
              <a:rPr lang="ru-RU" sz="2200" dirty="0" err="1"/>
              <a:t>фондоцентричной</a:t>
            </a:r>
            <a:r>
              <a:rPr lang="ru-RU" sz="2200" dirty="0"/>
              <a:t>» модели </a:t>
            </a:r>
            <a:r>
              <a:rPr lang="ru-RU" sz="2200" dirty="0" smtClean="0"/>
              <a:t>библиотеки </a:t>
            </a:r>
            <a:r>
              <a:rPr lang="ru-RU" sz="2200" dirty="0"/>
              <a:t>на «</a:t>
            </a:r>
            <a:r>
              <a:rPr lang="ru-RU" sz="2200" dirty="0" err="1" smtClean="0"/>
              <a:t>пользователецентричную</a:t>
            </a:r>
            <a:r>
              <a:rPr lang="ru-RU" sz="2200" dirty="0" smtClean="0"/>
              <a:t>: </a:t>
            </a:r>
            <a:r>
              <a:rPr lang="ru-RU" sz="2200" b="1" dirty="0" smtClean="0"/>
              <a:t>библиотека </a:t>
            </a:r>
            <a:r>
              <a:rPr lang="ru-RU" sz="2200" b="1" dirty="0"/>
              <a:t>для книг </a:t>
            </a:r>
            <a:r>
              <a:rPr lang="ru-RU" sz="2200" dirty="0"/>
              <a:t>должна уступить место</a:t>
            </a:r>
            <a:r>
              <a:rPr lang="ru-RU" sz="2200" b="1" dirty="0"/>
              <a:t> библиотеке для людей</a:t>
            </a:r>
            <a:r>
              <a:rPr lang="ru-RU" sz="2200" dirty="0"/>
              <a:t>.</a:t>
            </a:r>
          </a:p>
          <a:p>
            <a:r>
              <a:rPr lang="ru-RU" sz="2200" dirty="0"/>
              <a:t>В </a:t>
            </a:r>
            <a:r>
              <a:rPr lang="ru-RU" sz="2200" dirty="0" smtClean="0"/>
              <a:t>библиотеке места </a:t>
            </a:r>
            <a:r>
              <a:rPr lang="ru-RU" sz="2200" dirty="0"/>
              <a:t>для индивидуальной работы </a:t>
            </a:r>
            <a:r>
              <a:rPr lang="ru-RU" sz="2200" dirty="0" smtClean="0"/>
              <a:t>должны </a:t>
            </a:r>
            <a:r>
              <a:rPr lang="ru-RU" sz="2200" dirty="0"/>
              <a:t>сочетаться с местами для реализации коллективных проектов. </a:t>
            </a:r>
            <a:r>
              <a:rPr lang="ru-RU" sz="2200" dirty="0" smtClean="0"/>
              <a:t>Должна быть реализована </a:t>
            </a:r>
            <a:r>
              <a:rPr lang="ru-RU" sz="2200" dirty="0" err="1" smtClean="0"/>
              <a:t>безбарьерность</a:t>
            </a:r>
            <a:r>
              <a:rPr lang="ru-RU" sz="2200" dirty="0" smtClean="0"/>
              <a:t> пространства </a:t>
            </a:r>
            <a:r>
              <a:rPr lang="ru-RU" sz="2200" dirty="0"/>
              <a:t>и его </a:t>
            </a:r>
            <a:r>
              <a:rPr lang="ru-RU" sz="2200" dirty="0" err="1"/>
              <a:t>трансформативность</a:t>
            </a:r>
            <a:r>
              <a:rPr lang="ru-RU" sz="2200" dirty="0"/>
              <a:t> – способность быстрого преобразования в зависимости от решаемых задач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2459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</a:t>
            </a:r>
            <a:r>
              <a:rPr lang="ru-RU" dirty="0" smtClean="0"/>
              <a:t>отальная </a:t>
            </a:r>
            <a:r>
              <a:rPr lang="ru-RU" dirty="0" err="1" smtClean="0"/>
              <a:t>интернетизация</a:t>
            </a:r>
            <a:r>
              <a:rPr lang="ru-RU" dirty="0" smtClean="0"/>
              <a:t> библиотек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769410"/>
            <a:ext cx="7899216" cy="4391578"/>
          </a:xfrm>
        </p:spPr>
        <p:txBody>
          <a:bodyPr>
            <a:noAutofit/>
          </a:bodyPr>
          <a:lstStyle/>
          <a:p>
            <a:r>
              <a:rPr lang="ru-RU" sz="2800" dirty="0" smtClean="0"/>
              <a:t>Библиотеки обязаны </a:t>
            </a:r>
            <a:r>
              <a:rPr lang="ru-RU" sz="2800" dirty="0"/>
              <a:t>бесплатно предоставлять </a:t>
            </a:r>
            <a:r>
              <a:rPr lang="ru-RU" sz="2800" dirty="0" smtClean="0"/>
              <a:t>широкополосный </a:t>
            </a:r>
            <a:r>
              <a:rPr lang="ru-RU" sz="2800" dirty="0"/>
              <a:t>доступ к Интернет в качестве стандартной обязательной </a:t>
            </a:r>
            <a:r>
              <a:rPr lang="ru-RU" sz="2800" dirty="0" smtClean="0"/>
              <a:t>услуги как на читательских </a:t>
            </a:r>
            <a:r>
              <a:rPr lang="ru-RU" sz="2800" dirty="0"/>
              <a:t>компьютерах, так и на личных устройствах </a:t>
            </a:r>
            <a:r>
              <a:rPr lang="ru-RU" sz="2800" dirty="0" smtClean="0"/>
              <a:t>пользователей.</a:t>
            </a:r>
          </a:p>
          <a:p>
            <a:r>
              <a:rPr lang="ru-RU" sz="2800" dirty="0" smtClean="0"/>
              <a:t>Превращение слова «библиотека» </a:t>
            </a:r>
            <a:r>
              <a:rPr lang="ru-RU" sz="2800" dirty="0"/>
              <a:t>в синоним бесплатного и качественного доступа к Интернет в обозримой </a:t>
            </a:r>
            <a:r>
              <a:rPr lang="ru-RU" sz="2800" dirty="0" smtClean="0"/>
              <a:t>перспективе обеспечит ей стабильное </a:t>
            </a:r>
            <a:r>
              <a:rPr lang="ru-RU" sz="2800" dirty="0"/>
              <a:t>число посетителей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1320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тактических задач требует: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916832"/>
            <a:ext cx="8280919" cy="4247562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Изменения уставов библиотек, которые нормативно закрепят новые реалии библиотечной работы.</a:t>
            </a:r>
          </a:p>
          <a:p>
            <a:r>
              <a:rPr lang="ru-RU" sz="3200" dirty="0" smtClean="0"/>
              <a:t>Изменения организационной и штатной структуры библиотек. </a:t>
            </a:r>
          </a:p>
          <a:p>
            <a:r>
              <a:rPr lang="ru-RU" sz="3200" dirty="0" err="1" smtClean="0"/>
              <a:t>Редизайн</a:t>
            </a:r>
            <a:r>
              <a:rPr lang="ru-RU" sz="3200" dirty="0" smtClean="0"/>
              <a:t> библиотечного пространства с акцентом на выполнение  просветительской миссии и функции мест для интеллектуального досуга граждан.</a:t>
            </a:r>
          </a:p>
        </p:txBody>
      </p:sp>
    </p:spTree>
    <p:extLst>
      <p:ext uri="{BB962C8B-B14F-4D97-AF65-F5344CB8AC3E}">
        <p14:creationId xmlns:p14="http://schemas.microsoft.com/office/powerpoint/2010/main" val="1691368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И напоследок …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913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Сознание профессионального сообщества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63586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Переустройство библиотек требует ломки </a:t>
            </a:r>
            <a:r>
              <a:rPr lang="ru-RU" sz="2800" dirty="0"/>
              <a:t>устоявшихся стереотипов, </a:t>
            </a:r>
            <a:r>
              <a:rPr lang="ru-RU" sz="2800" dirty="0" smtClean="0"/>
              <a:t>пересмотра «незыблемых» концептуальных основ прошлого.</a:t>
            </a:r>
          </a:p>
          <a:p>
            <a:r>
              <a:rPr lang="ru-RU" sz="2800" dirty="0" smtClean="0"/>
              <a:t>Библиотеки, чтобы окончательно не выпасть из системы информационных коммуникаций, обязаны перейти от стратегии догоняющего развития к стратегии развития инновационного.</a:t>
            </a:r>
          </a:p>
          <a:p>
            <a:r>
              <a:rPr lang="ru-RU" sz="2800" dirty="0" smtClean="0"/>
              <a:t>Понимание </a:t>
            </a:r>
            <a:r>
              <a:rPr lang="ru-RU" sz="2800" dirty="0"/>
              <a:t>того, что будущее библиотек связано </a:t>
            </a:r>
            <a:r>
              <a:rPr lang="ru-RU" sz="2800" dirty="0" smtClean="0"/>
              <a:t>с </a:t>
            </a:r>
            <a:r>
              <a:rPr lang="ru-RU" sz="2800" dirty="0"/>
              <a:t>ориентацией </a:t>
            </a:r>
            <a:r>
              <a:rPr lang="ru-RU" sz="2800" dirty="0" smtClean="0"/>
              <a:t>на цифровые </a:t>
            </a:r>
            <a:r>
              <a:rPr lang="ru-RU" sz="2800" dirty="0"/>
              <a:t>подходы к информационной деятельности, </a:t>
            </a:r>
            <a:r>
              <a:rPr lang="ru-RU" sz="2800" dirty="0" smtClean="0"/>
              <a:t>и является той платформой</a:t>
            </a:r>
            <a:r>
              <a:rPr lang="ru-RU" sz="2800" dirty="0"/>
              <a:t>, на которой возможно формирование </a:t>
            </a:r>
            <a:r>
              <a:rPr lang="ru-RU" sz="2800" dirty="0" smtClean="0"/>
              <a:t>библиотек завтрашнего </a:t>
            </a:r>
            <a:r>
              <a:rPr lang="ru-RU" sz="2800" dirty="0"/>
              <a:t>дня</a:t>
            </a:r>
            <a:r>
              <a:rPr lang="ru-RU" sz="2800" dirty="0" smtClean="0"/>
              <a:t>.</a:t>
            </a:r>
          </a:p>
          <a:p>
            <a:pPr algn="r"/>
            <a:r>
              <a:rPr lang="ru-RU" sz="2800" dirty="0" smtClean="0"/>
              <a:t>ИНАЧЕ…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обочине цифровой эпохи</a:t>
            </a:r>
            <a:r>
              <a:rPr lang="en-US" dirty="0" smtClean="0"/>
              <a:t>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1737361"/>
            <a:ext cx="8229600" cy="4708525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Переход к цифровой системе коммуникаций объективно выдавливает библиотеку из общественного производства, р</a:t>
            </a:r>
            <a:r>
              <a:rPr lang="ru-RU" sz="2800" kern="0" dirty="0" smtClean="0"/>
              <a:t>езко снижая </a:t>
            </a:r>
            <a:r>
              <a:rPr lang="ru-RU" sz="2800" kern="0" dirty="0" err="1" smtClean="0"/>
              <a:t>востребованность</a:t>
            </a:r>
            <a:r>
              <a:rPr lang="ru-RU" sz="2800" b="1" kern="0" dirty="0" smtClean="0"/>
              <a:t> </a:t>
            </a:r>
            <a:r>
              <a:rPr lang="ru-RU" sz="2800" kern="0" dirty="0" err="1" smtClean="0"/>
              <a:t>системообразующей</a:t>
            </a:r>
            <a:r>
              <a:rPr lang="ru-RU" sz="2800" kern="0" dirty="0" smtClean="0"/>
              <a:t> функции </a:t>
            </a:r>
            <a:r>
              <a:rPr lang="ru-RU" sz="2800" dirty="0" smtClean="0"/>
              <a:t>б</a:t>
            </a:r>
            <a:r>
              <a:rPr lang="ru-RU" sz="2800" kern="0" dirty="0" smtClean="0"/>
              <a:t>иблиотек - сбора, обработки, хранения и организации  пользования </a:t>
            </a:r>
            <a:r>
              <a:rPr lang="ru-RU" sz="2800" b="1" kern="0" dirty="0" smtClean="0"/>
              <a:t>массивами печатных</a:t>
            </a:r>
            <a:r>
              <a:rPr lang="ru-RU" sz="2800" b="1" i="1" kern="0" dirty="0" smtClean="0"/>
              <a:t> </a:t>
            </a:r>
            <a:r>
              <a:rPr lang="ru-RU" sz="2800" b="1" kern="0" dirty="0" smtClean="0"/>
              <a:t>изданий</a:t>
            </a:r>
            <a:r>
              <a:rPr lang="ru-RU" sz="2800" kern="0" dirty="0" smtClean="0"/>
              <a:t>.</a:t>
            </a:r>
          </a:p>
          <a:p>
            <a:r>
              <a:rPr lang="ru-RU" sz="2800" kern="0" dirty="0" smtClean="0"/>
              <a:t>Цепляться за объективно устаревающую «печатную» информационную инфраструктуру бесперспективно: какие бы финансы не были затрачены на её поддержку, она объективно превращается в архаику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3933056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4900" dirty="0" smtClean="0"/>
              <a:t>«Миру </a:t>
            </a:r>
            <a:r>
              <a:rPr lang="ru-RU" sz="4900" dirty="0"/>
              <a:t>нужны банковские услуги, но не сами </a:t>
            </a:r>
            <a:r>
              <a:rPr lang="ru-RU" sz="4900" dirty="0" smtClean="0"/>
              <a:t>банки»</a:t>
            </a:r>
            <a:br>
              <a:rPr lang="ru-RU" sz="4900" dirty="0" smtClean="0"/>
            </a:br>
            <a:r>
              <a:rPr lang="ru-RU" sz="4000" dirty="0" smtClean="0"/>
              <a:t>(Билл Гейтс, 1997 г.)</a:t>
            </a:r>
            <a:br>
              <a:rPr lang="ru-RU" sz="4000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25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97808" y="332656"/>
            <a:ext cx="7543800" cy="356616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8141528" cy="1784184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Вадим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степанов</a:t>
            </a:r>
            <a:r>
              <a:rPr lang="ru-RU" sz="2200" dirty="0" smtClean="0"/>
              <a:t> </a:t>
            </a:r>
          </a:p>
          <a:p>
            <a:r>
              <a:rPr lang="en-US" sz="2200" dirty="0" smtClean="0"/>
              <a:t>Vadimstepanov.ru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159838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Прогноз основных показателей российского книгоиздания (данные РКП)</a:t>
            </a:r>
            <a:endParaRPr lang="ru-RU" dirty="0"/>
          </a:p>
        </p:txBody>
      </p:sp>
      <p:pic>
        <p:nvPicPr>
          <p:cNvPr id="7" name="Содержимое 6" descr="Прогноз сокращения совокупного числа названий книг в РФ до 2021 г по данным РКП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44824"/>
            <a:ext cx="4643438" cy="2793045"/>
          </a:xfrm>
        </p:spPr>
      </p:pic>
      <p:pic>
        <p:nvPicPr>
          <p:cNvPr id="8" name="Содержимое 7" descr="Прогноз сокращения совокупного тиража книг в РФ до 2021 г по данным РКП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29124" y="3429000"/>
            <a:ext cx="4714876" cy="28190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Всего один, но очень показательный факт: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3017302"/>
              </p:ext>
            </p:extLst>
          </p:nvPr>
        </p:nvGraphicFramePr>
        <p:xfrm>
          <a:off x="971600" y="1845734"/>
          <a:ext cx="6696744" cy="4391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1992244"/>
              </p:ext>
            </p:extLst>
          </p:nvPr>
        </p:nvGraphicFramePr>
        <p:xfrm>
          <a:off x="971600" y="1737361"/>
          <a:ext cx="7395160" cy="4499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28302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Библиотеки с точки зрения учредителей: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Содержание библиотек  в традиционном виде перестает быть оправданным даже при том, что библиотеки изначально бесприбыльны.</a:t>
            </a:r>
          </a:p>
          <a:p>
            <a:r>
              <a:rPr lang="ru-RU" sz="2800" dirty="0" smtClean="0"/>
              <a:t>Вкладываемые средства не дают ожидаемого социального результата.</a:t>
            </a:r>
          </a:p>
          <a:p>
            <a:r>
              <a:rPr lang="ru-RU" sz="2800" dirty="0" smtClean="0"/>
              <a:t>Увеличение зарплат библиотекарям не оказало положительного влияния ни на один из ключевых показателей деятельности библиотек.</a:t>
            </a:r>
          </a:p>
        </p:txBody>
      </p:sp>
    </p:spTree>
    <p:extLst>
      <p:ext uri="{BB962C8B-B14F-4D97-AF65-F5344CB8AC3E}">
        <p14:creationId xmlns:p14="http://schemas.microsoft.com/office/powerpoint/2010/main" val="2219244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4509120"/>
            <a:ext cx="8199390" cy="149164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Первостепенная задача </a:t>
            </a:r>
            <a:r>
              <a:rPr lang="ru-RU" sz="3600" dirty="0"/>
              <a:t>–</a:t>
            </a:r>
            <a:r>
              <a:rPr lang="ru-RU" sz="4000" dirty="0"/>
              <a:t> </a:t>
            </a:r>
            <a:r>
              <a:rPr lang="ru-RU" sz="4000" dirty="0" smtClean="0"/>
              <a:t>поиск новых и адаптация традиционных функций к работе в качественно иных условиях. Предоставление услуг, которые </a:t>
            </a:r>
            <a:r>
              <a:rPr lang="ru-RU" sz="4000" dirty="0"/>
              <a:t>не только </a:t>
            </a:r>
            <a:r>
              <a:rPr lang="ru-RU" sz="4000" dirty="0" smtClean="0"/>
              <a:t>соответствуют </a:t>
            </a:r>
            <a:r>
              <a:rPr lang="ru-RU" sz="4000" dirty="0"/>
              <a:t>требованиям </a:t>
            </a:r>
            <a:r>
              <a:rPr lang="ru-RU" sz="4000" dirty="0" smtClean="0"/>
              <a:t>современности</a:t>
            </a:r>
            <a:r>
              <a:rPr lang="ru-RU" sz="4000" dirty="0"/>
              <a:t>, но </a:t>
            </a:r>
            <a:r>
              <a:rPr lang="ru-RU" sz="4000" dirty="0" smtClean="0"/>
              <a:t>и будут </a:t>
            </a:r>
            <a:r>
              <a:rPr lang="ru-RU" sz="4000" dirty="0"/>
              <a:t>пользоваться нарастающим </a:t>
            </a:r>
            <a:r>
              <a:rPr lang="ru-RU" sz="4000" dirty="0" smtClean="0"/>
              <a:t>спросом в обозримой перспективе.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0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892444" cy="1427883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Задачи библиотек сегодня: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Стратегические: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приведение </a:t>
            </a:r>
            <a:r>
              <a:rPr lang="ru-RU" dirty="0"/>
              <a:t>законодательной  </a:t>
            </a:r>
            <a:r>
              <a:rPr lang="ru-RU" dirty="0" smtClean="0"/>
              <a:t>и нормативно-регламентирующей </a:t>
            </a:r>
            <a:r>
              <a:rPr lang="ru-RU" dirty="0"/>
              <a:t>базы отрасли в соответствие с реалиями цифровой </a:t>
            </a:r>
            <a:r>
              <a:rPr lang="ru-RU" dirty="0" smtClean="0"/>
              <a:t>эпохи;</a:t>
            </a:r>
            <a:endParaRPr lang="ru-RU" dirty="0"/>
          </a:p>
          <a:p>
            <a:pPr lvl="0"/>
            <a:r>
              <a:rPr lang="ru-RU" dirty="0"/>
              <a:t>установление прочных деловых контактов с сообществом правообладателей для выработки совместной политики предоставления через библиотеки легального информационного массива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Тактические:</a:t>
            </a: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оптимизация </a:t>
            </a:r>
            <a:r>
              <a:rPr lang="ru-RU" dirty="0" err="1"/>
              <a:t>внутрибиблиотечных</a:t>
            </a:r>
            <a:r>
              <a:rPr lang="ru-RU" dirty="0"/>
              <a:t> процессов </a:t>
            </a:r>
            <a:r>
              <a:rPr lang="ru-RU" dirty="0" smtClean="0"/>
              <a:t>за счет использования </a:t>
            </a:r>
            <a:r>
              <a:rPr lang="ru-RU" dirty="0"/>
              <a:t>цифровых технологий;</a:t>
            </a:r>
          </a:p>
          <a:p>
            <a:pPr lvl="0"/>
            <a:r>
              <a:rPr lang="ru-RU" dirty="0" smtClean="0"/>
              <a:t>включение электронных изданий в систему обслуживания</a:t>
            </a:r>
          </a:p>
          <a:p>
            <a:pPr lvl="0"/>
            <a:r>
              <a:rPr lang="ru-RU" dirty="0" smtClean="0"/>
              <a:t>перевод фонда </a:t>
            </a:r>
            <a:r>
              <a:rPr lang="ru-RU" dirty="0"/>
              <a:t>печатных изданий в открытый доступ;</a:t>
            </a:r>
          </a:p>
          <a:p>
            <a:pPr lvl="0"/>
            <a:r>
              <a:rPr lang="ru-RU" dirty="0"/>
              <a:t>модернизация библиотечного пространства;</a:t>
            </a:r>
          </a:p>
          <a:p>
            <a:pPr lvl="0"/>
            <a:r>
              <a:rPr lang="ru-RU" dirty="0"/>
              <a:t>тотальная «</a:t>
            </a:r>
            <a:r>
              <a:rPr lang="ru-RU" dirty="0" err="1"/>
              <a:t>интернетизация</a:t>
            </a:r>
            <a:r>
              <a:rPr lang="ru-RU" dirty="0" smtClean="0"/>
              <a:t>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43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Стратегические задачи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90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2_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4.xml><?xml version="1.0" encoding="utf-8"?>
<a:theme xmlns:a="http://schemas.openxmlformats.org/drawingml/2006/main" name="3_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5.xml><?xml version="1.0" encoding="utf-8"?>
<a:theme xmlns:a="http://schemas.openxmlformats.org/drawingml/2006/main" name="4_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6.xml><?xml version="1.0" encoding="utf-8"?>
<a:theme xmlns:a="http://schemas.openxmlformats.org/drawingml/2006/main" name="5_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7.xml><?xml version="1.0" encoding="utf-8"?>
<a:theme xmlns:a="http://schemas.openxmlformats.org/drawingml/2006/main" name="6_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8.xml><?xml version="1.0" encoding="utf-8"?>
<a:theme xmlns:a="http://schemas.openxmlformats.org/drawingml/2006/main" name="7_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9.xml><?xml version="1.0" encoding="utf-8"?>
<a:theme xmlns:a="http://schemas.openxmlformats.org/drawingml/2006/main" name="8_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Override1.xml><?xml version="1.0" encoding="utf-8"?>
<a:themeOverride xmlns:a="http://schemas.openxmlformats.org/drawingml/2006/main">
  <a:clrScheme name="Ретро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2.xml><?xml version="1.0" encoding="utf-8"?>
<a:themeOverride xmlns:a="http://schemas.openxmlformats.org/drawingml/2006/main">
  <a:clrScheme name="Ретро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3.xml><?xml version="1.0" encoding="utf-8"?>
<a:themeOverride xmlns:a="http://schemas.openxmlformats.org/drawingml/2006/main">
  <a:clrScheme name="Ретро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4.xml><?xml version="1.0" encoding="utf-8"?>
<a:themeOverride xmlns:a="http://schemas.openxmlformats.org/drawingml/2006/main">
  <a:clrScheme name="Ретро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5.xml><?xml version="1.0" encoding="utf-8"?>
<a:themeOverride xmlns:a="http://schemas.openxmlformats.org/drawingml/2006/main">
  <a:clrScheme name="Ретро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6.xml><?xml version="1.0" encoding="utf-8"?>
<a:themeOverride xmlns:a="http://schemas.openxmlformats.org/drawingml/2006/main">
  <a:clrScheme name="Ретро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ppt/theme/themeOverride7.xml><?xml version="1.0" encoding="utf-8"?>
<a:themeOverride xmlns:a="http://schemas.openxmlformats.org/drawingml/2006/main">
  <a:clrScheme name="Ретро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2782</TotalTime>
  <Words>1752</Words>
  <Application>Microsoft Office PowerPoint</Application>
  <PresentationFormat>Экран (4:3)</PresentationFormat>
  <Paragraphs>126</Paragraphs>
  <Slides>31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31</vt:i4>
      </vt:variant>
    </vt:vector>
  </HeadingPairs>
  <TitlesOfParts>
    <vt:vector size="40" baseType="lpstr">
      <vt:lpstr>Ретро</vt:lpstr>
      <vt:lpstr>1_Ретро</vt:lpstr>
      <vt:lpstr>2_Ретро</vt:lpstr>
      <vt:lpstr>3_Ретро</vt:lpstr>
      <vt:lpstr>4_Ретро</vt:lpstr>
      <vt:lpstr>5_Ретро</vt:lpstr>
      <vt:lpstr>6_Ретро</vt:lpstr>
      <vt:lpstr>7_Ретро</vt:lpstr>
      <vt:lpstr>8_Ретро</vt:lpstr>
      <vt:lpstr>Ключевые направления преобразования библиотек в эпоху цифровых коммуникаций</vt:lpstr>
      <vt:lpstr>Видео-фрагмент «Один день в 2020 году».</vt:lpstr>
      <vt:lpstr>На обочине цифровой эпохи…</vt:lpstr>
      <vt:lpstr>Прогноз основных показателей российского книгоиздания (данные РКП)</vt:lpstr>
      <vt:lpstr>Всего один, но очень показательный факт:</vt:lpstr>
      <vt:lpstr>Библиотеки с точки зрения учредителей:</vt:lpstr>
      <vt:lpstr>Первостепенная задача – поиск новых и адаптация традиционных функций к работе в качественно иных условиях. Предоставление услуг, которые не только соответствуют требованиям современности, но и будут пользоваться нарастающим спросом в обозримой перспективе.</vt:lpstr>
      <vt:lpstr>Задачи библиотек сегодня:</vt:lpstr>
      <vt:lpstr>Стратегические задачи</vt:lpstr>
      <vt:lpstr>Законодательная и нормативно-регламентирующая база отрасли </vt:lpstr>
      <vt:lpstr>Принципы обновления правовой и нормативной базы</vt:lpstr>
      <vt:lpstr>Основания для изменений «библиотечного» законодательства</vt:lpstr>
      <vt:lpstr>Ближайшие шаги (I): </vt:lpstr>
      <vt:lpstr>Ближайшие шаги (II): </vt:lpstr>
      <vt:lpstr>На очереди - реформирование системы финансирования комплектования</vt:lpstr>
      <vt:lpstr>Взаимоотношения с правообладателями</vt:lpstr>
      <vt:lpstr>НЭБ как предполагаемый инструмент взаимодействия с правообладателями</vt:lpstr>
      <vt:lpstr>Тактические задачи</vt:lpstr>
      <vt:lpstr>Выстраивание внутренних процессов на основе цифровых технологий</vt:lpstr>
      <vt:lpstr>Включение электронных изданий в систему обслуживания читателей</vt:lpstr>
      <vt:lpstr>Новые участники цифровой  инфраструктуры</vt:lpstr>
      <vt:lpstr>Видео-фрагмент «Библиотека ЛитРес»</vt:lpstr>
      <vt:lpstr>Зарубежные и российские   электронные коллекторы</vt:lpstr>
      <vt:lpstr>Перевод фонда в открытый доступ</vt:lpstr>
      <vt:lpstr>Модернизация библиотечного пространства</vt:lpstr>
      <vt:lpstr>Тотальная интернетизация библиотек</vt:lpstr>
      <vt:lpstr>Реализация тактических задач требует:</vt:lpstr>
      <vt:lpstr>И напоследок …</vt:lpstr>
      <vt:lpstr>Сознание профессионального сообщества</vt:lpstr>
      <vt:lpstr>«Миру нужны банковские услуги, но не сами банки» (Билл Гейтс, 1997 г.) 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Стратегия и тактика преобразования библиотек цифровой эпохи</dc:title>
  <dc:creator>Vadim Stepanov</dc:creator>
  <cp:lastModifiedBy>Notebook1a</cp:lastModifiedBy>
  <cp:revision>246</cp:revision>
  <dcterms:created xsi:type="dcterms:W3CDTF">2014-05-31T20:35:46Z</dcterms:created>
  <dcterms:modified xsi:type="dcterms:W3CDTF">2015-03-05T11:09:40Z</dcterms:modified>
</cp:coreProperties>
</file>