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70" r:id="rId7"/>
    <p:sldId id="261" r:id="rId8"/>
    <p:sldId id="262" r:id="rId9"/>
    <p:sldId id="287" r:id="rId10"/>
    <p:sldId id="283" r:id="rId11"/>
    <p:sldId id="284" r:id="rId12"/>
    <p:sldId id="285" r:id="rId13"/>
    <p:sldId id="286" r:id="rId14"/>
    <p:sldId id="263" r:id="rId15"/>
    <p:sldId id="275" r:id="rId16"/>
    <p:sldId id="282" r:id="rId17"/>
    <p:sldId id="264" r:id="rId18"/>
    <p:sldId id="280" r:id="rId19"/>
    <p:sldId id="277" r:id="rId20"/>
    <p:sldId id="278" r:id="rId21"/>
    <p:sldId id="281" r:id="rId22"/>
    <p:sldId id="279" r:id="rId23"/>
    <p:sldId id="28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26" autoAdjust="0"/>
  </p:normalViewPr>
  <p:slideViewPr>
    <p:cSldViewPr>
      <p:cViewPr>
        <p:scale>
          <a:sx n="49" d="100"/>
          <a:sy n="49" d="100"/>
        </p:scale>
        <p:origin x="-2333" y="-33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032A24-0D63-4F97-A705-154B4099DA2A}" type="datetimeFigureOut">
              <a:rPr lang="ru-RU" smtClean="0"/>
              <a:pPr/>
              <a:t>06.04.2018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1EE29-AB6D-4E5A-A58D-ED6FCA52FCA9}" type="slidenum">
              <a:rPr lang="ru-RU" smtClean="0"/>
              <a:pPr/>
              <a:t>‹#›</a:t>
            </a:fld>
            <a:endParaRPr lang="ru-RU"/>
          </a:p>
        </p:txBody>
      </p:sp>
    </p:spTree>
    <p:extLst>
      <p:ext uri="{BB962C8B-B14F-4D97-AF65-F5344CB8AC3E}">
        <p14:creationId xmlns:p14="http://schemas.microsoft.com/office/powerpoint/2010/main" val="292752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D31EE29-AB6D-4E5A-A58D-ED6FCA52FCA9}"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AD31EE29-AB6D-4E5A-A58D-ED6FCA52FCA9}" type="slidenum">
              <a:rPr lang="ru-RU" smtClean="0"/>
              <a:pPr/>
              <a:t>10</a:t>
            </a:fld>
            <a:endParaRPr lang="ru-RU"/>
          </a:p>
        </p:txBody>
      </p:sp>
    </p:spTree>
    <p:extLst>
      <p:ext uri="{BB962C8B-B14F-4D97-AF65-F5344CB8AC3E}">
        <p14:creationId xmlns:p14="http://schemas.microsoft.com/office/powerpoint/2010/main" val="1009623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Группы страниц указывают через запятую, начиная с титульной страницы, выбранной для состав-</a:t>
            </a:r>
            <a:r>
              <a:rPr lang="ru-RU" sz="1200" b="0" i="0" u="none" strike="noStrike" kern="1200" baseline="0" dirty="0" err="1" smtClean="0">
                <a:solidFill>
                  <a:schemeClr val="tx1"/>
                </a:solidFill>
                <a:latin typeface="+mn-lt"/>
                <a:ea typeface="+mn-ea"/>
                <a:cs typeface="+mn-cs"/>
              </a:rPr>
              <a:t>ления</a:t>
            </a:r>
            <a:r>
              <a:rPr lang="ru-RU" sz="1200" b="0" i="0" u="none" strike="noStrike" kern="1200" baseline="0" dirty="0" smtClean="0">
                <a:solidFill>
                  <a:schemeClr val="tx1"/>
                </a:solidFill>
                <a:latin typeface="+mn-lt"/>
                <a:ea typeface="+mn-ea"/>
                <a:cs typeface="+mn-cs"/>
              </a:rPr>
              <a:t> записи, со словами «встреч. </a:t>
            </a:r>
            <a:r>
              <a:rPr lang="ru-RU" sz="1200" b="0" i="0" u="none" strike="noStrike" kern="1200" baseline="0" dirty="0" err="1" smtClean="0">
                <a:solidFill>
                  <a:schemeClr val="tx1"/>
                </a:solidFill>
                <a:latin typeface="+mn-lt"/>
                <a:ea typeface="+mn-ea"/>
                <a:cs typeface="+mn-cs"/>
              </a:rPr>
              <a:t>паг</a:t>
            </a:r>
            <a:r>
              <a:rPr lang="ru-RU" sz="1200" b="0" i="0" u="none" strike="noStrike" kern="1200" baseline="0" dirty="0" smtClean="0">
                <a:solidFill>
                  <a:schemeClr val="tx1"/>
                </a:solidFill>
                <a:latin typeface="+mn-lt"/>
                <a:ea typeface="+mn-ea"/>
                <a:cs typeface="+mn-cs"/>
              </a:rPr>
              <a:t>.» (встречная пагинация). </a:t>
            </a:r>
          </a:p>
        </p:txBody>
      </p:sp>
      <p:sp>
        <p:nvSpPr>
          <p:cNvPr id="4" name="Номер слайда 3"/>
          <p:cNvSpPr>
            <a:spLocks noGrp="1"/>
          </p:cNvSpPr>
          <p:nvPr>
            <p:ph type="sldNum" sz="quarter" idx="10"/>
          </p:nvPr>
        </p:nvSpPr>
        <p:spPr/>
        <p:txBody>
          <a:bodyPr/>
          <a:lstStyle/>
          <a:p>
            <a:fld id="{AD31EE29-AB6D-4E5A-A58D-ED6FCA52FCA9}" type="slidenum">
              <a:rPr lang="ru-RU" smtClean="0"/>
              <a:pPr/>
              <a:t>11</a:t>
            </a:fld>
            <a:endParaRPr lang="ru-RU"/>
          </a:p>
        </p:txBody>
      </p:sp>
    </p:spTree>
    <p:extLst>
      <p:ext uri="{BB962C8B-B14F-4D97-AF65-F5344CB8AC3E}">
        <p14:creationId xmlns:p14="http://schemas.microsoft.com/office/powerpoint/2010/main" val="1009623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AD31EE29-AB6D-4E5A-A58D-ED6FCA52FCA9}" type="slidenum">
              <a:rPr lang="ru-RU" smtClean="0"/>
              <a:pPr/>
              <a:t>12</a:t>
            </a:fld>
            <a:endParaRPr lang="ru-RU"/>
          </a:p>
        </p:txBody>
      </p:sp>
    </p:spTree>
    <p:extLst>
      <p:ext uri="{BB962C8B-B14F-4D97-AF65-F5344CB8AC3E}">
        <p14:creationId xmlns:p14="http://schemas.microsoft.com/office/powerpoint/2010/main" val="1009623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книга с двойным входом – без кавычек и без сокращений. </a:t>
            </a:r>
            <a:endParaRPr lang="ru-RU" sz="1200" b="1"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AD31EE29-AB6D-4E5A-A58D-ED6FCA52FCA9}" type="slidenum">
              <a:rPr lang="ru-RU" smtClean="0"/>
              <a:pPr/>
              <a:t>13</a:t>
            </a:fld>
            <a:endParaRPr lang="ru-RU"/>
          </a:p>
        </p:txBody>
      </p:sp>
    </p:spTree>
    <p:extLst>
      <p:ext uri="{BB962C8B-B14F-4D97-AF65-F5344CB8AC3E}">
        <p14:creationId xmlns:p14="http://schemas.microsoft.com/office/powerpoint/2010/main" val="1009623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библиографическое описание составляется в соответствии с правилами описания сборников без общего заглавия</a:t>
            </a:r>
            <a:endParaRPr lang="ru-RU" dirty="0"/>
          </a:p>
        </p:txBody>
      </p:sp>
      <p:sp>
        <p:nvSpPr>
          <p:cNvPr id="4" name="Номер слайда 3"/>
          <p:cNvSpPr>
            <a:spLocks noGrp="1"/>
          </p:cNvSpPr>
          <p:nvPr>
            <p:ph type="sldNum" sz="quarter" idx="10"/>
          </p:nvPr>
        </p:nvSpPr>
        <p:spPr/>
        <p:txBody>
          <a:bodyPr/>
          <a:lstStyle/>
          <a:p>
            <a:fld id="{AD31EE29-AB6D-4E5A-A58D-ED6FCA52FCA9}" type="slidenum">
              <a:rPr lang="ru-RU" smtClean="0"/>
              <a:pPr/>
              <a:t>14</a:t>
            </a:fld>
            <a:endParaRPr lang="ru-RU"/>
          </a:p>
        </p:txBody>
      </p:sp>
    </p:spTree>
    <p:extLst>
      <p:ext uri="{BB962C8B-B14F-4D97-AF65-F5344CB8AC3E}">
        <p14:creationId xmlns:p14="http://schemas.microsoft.com/office/powerpoint/2010/main" val="3689131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Борис Акунин Инь и Ян белая и черная версия. Для выбора главного источника информации, т.е. главного титульного листа мы используется формальный подход. </a:t>
            </a:r>
          </a:p>
          <a:p>
            <a:r>
              <a:rPr lang="ru-RU" baseline="0" dirty="0" smtClean="0"/>
              <a:t>Белая версия – основной титульный лист</a:t>
            </a:r>
          </a:p>
        </p:txBody>
      </p:sp>
      <p:sp>
        <p:nvSpPr>
          <p:cNvPr id="4" name="Номер слайда 3"/>
          <p:cNvSpPr>
            <a:spLocks noGrp="1"/>
          </p:cNvSpPr>
          <p:nvPr>
            <p:ph type="sldNum" sz="quarter" idx="10"/>
          </p:nvPr>
        </p:nvSpPr>
        <p:spPr/>
        <p:txBody>
          <a:bodyPr/>
          <a:lstStyle/>
          <a:p>
            <a:fld id="{AD31EE29-AB6D-4E5A-A58D-ED6FCA52FCA9}" type="slidenum">
              <a:rPr lang="ru-RU" smtClean="0"/>
              <a:pPr/>
              <a:t>15</a:t>
            </a:fld>
            <a:endParaRPr lang="ru-RU"/>
          </a:p>
        </p:txBody>
      </p:sp>
    </p:spTree>
    <p:extLst>
      <p:ext uri="{BB962C8B-B14F-4D97-AF65-F5344CB8AC3E}">
        <p14:creationId xmlns:p14="http://schemas.microsoft.com/office/powerpoint/2010/main" val="3689131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пример</a:t>
            </a:r>
          </a:p>
        </p:txBody>
      </p:sp>
      <p:sp>
        <p:nvSpPr>
          <p:cNvPr id="4" name="Номер слайда 3"/>
          <p:cNvSpPr>
            <a:spLocks noGrp="1"/>
          </p:cNvSpPr>
          <p:nvPr>
            <p:ph type="sldNum" sz="quarter" idx="10"/>
          </p:nvPr>
        </p:nvSpPr>
        <p:spPr/>
        <p:txBody>
          <a:bodyPr/>
          <a:lstStyle/>
          <a:p>
            <a:fld id="{AD31EE29-AB6D-4E5A-A58D-ED6FCA52FCA9}" type="slidenum">
              <a:rPr lang="ru-RU" smtClean="0"/>
              <a:pPr/>
              <a:t>16</a:t>
            </a:fld>
            <a:endParaRPr lang="ru-RU"/>
          </a:p>
        </p:txBody>
      </p:sp>
    </p:spTree>
    <p:extLst>
      <p:ext uri="{BB962C8B-B14F-4D97-AF65-F5344CB8AC3E}">
        <p14:creationId xmlns:p14="http://schemas.microsoft.com/office/powerpoint/2010/main" val="3689131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2</a:t>
            </a:r>
            <a:r>
              <a:rPr lang="ru-RU" baseline="0" dirty="0" smtClean="0"/>
              <a:t> автора и 2 произведения. В Заголовки ставят фамилию автора с титульного листа,  выбранного основным. В </a:t>
            </a:r>
            <a:r>
              <a:rPr lang="ru-RU" dirty="0" smtClean="0"/>
              <a:t>области заглавия и сведений об ответственности приводят заглавие каждого произведения вместе с автором</a:t>
            </a:r>
            <a:r>
              <a:rPr lang="ru-RU" baseline="0" dirty="0" smtClean="0"/>
              <a:t> через косую черту </a:t>
            </a:r>
            <a:r>
              <a:rPr lang="ru-RU" dirty="0" smtClean="0"/>
              <a:t>и отделяют от следующей группы точкой. </a:t>
            </a:r>
            <a:endParaRPr lang="ru-RU" dirty="0"/>
          </a:p>
        </p:txBody>
      </p:sp>
      <p:sp>
        <p:nvSpPr>
          <p:cNvPr id="4" name="Номер слайда 3"/>
          <p:cNvSpPr>
            <a:spLocks noGrp="1"/>
          </p:cNvSpPr>
          <p:nvPr>
            <p:ph type="sldNum" sz="quarter" idx="10"/>
          </p:nvPr>
        </p:nvSpPr>
        <p:spPr/>
        <p:txBody>
          <a:bodyPr/>
          <a:lstStyle/>
          <a:p>
            <a:fld id="{AD31EE29-AB6D-4E5A-A58D-ED6FCA52FCA9}" type="slidenum">
              <a:rPr lang="ru-RU" smtClean="0"/>
              <a:pPr/>
              <a:t>17</a:t>
            </a:fld>
            <a:endParaRPr lang="ru-RU"/>
          </a:p>
        </p:txBody>
      </p:sp>
    </p:spTree>
    <p:extLst>
      <p:ext uri="{BB962C8B-B14F-4D97-AF65-F5344CB8AC3E}">
        <p14:creationId xmlns:p14="http://schemas.microsoft.com/office/powerpoint/2010/main" val="3528381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Первый вариант - формальный подход «</a:t>
            </a:r>
            <a:r>
              <a:rPr lang="ru-RU" sz="1200" b="0" i="0" u="none" strike="noStrike" kern="1200" baseline="0" dirty="0" smtClean="0">
                <a:solidFill>
                  <a:schemeClr val="tx1"/>
                </a:solidFill>
                <a:latin typeface="+mn-lt"/>
                <a:ea typeface="+mn-ea"/>
                <a:cs typeface="+mn-cs"/>
              </a:rPr>
              <a:t>оригинал – подражание-продолжение».  Таким образом главным источником информации будет титульный лист Чайка Чехова</a:t>
            </a:r>
            <a:endParaRPr lang="ru-RU" dirty="0"/>
          </a:p>
        </p:txBody>
      </p:sp>
      <p:sp>
        <p:nvSpPr>
          <p:cNvPr id="4" name="Номер слайда 3"/>
          <p:cNvSpPr>
            <a:spLocks noGrp="1"/>
          </p:cNvSpPr>
          <p:nvPr>
            <p:ph type="sldNum" sz="quarter" idx="10"/>
          </p:nvPr>
        </p:nvSpPr>
        <p:spPr/>
        <p:txBody>
          <a:bodyPr/>
          <a:lstStyle/>
          <a:p>
            <a:fld id="{AD31EE29-AB6D-4E5A-A58D-ED6FCA52FCA9}" type="slidenum">
              <a:rPr lang="ru-RU" smtClean="0"/>
              <a:pPr/>
              <a:t>18</a:t>
            </a:fld>
            <a:endParaRPr lang="ru-RU"/>
          </a:p>
        </p:txBody>
      </p:sp>
    </p:spTree>
    <p:extLst>
      <p:ext uri="{BB962C8B-B14F-4D97-AF65-F5344CB8AC3E}">
        <p14:creationId xmlns:p14="http://schemas.microsoft.com/office/powerpoint/2010/main" val="3528381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Описание в этом случае</a:t>
            </a:r>
            <a:endParaRPr lang="ru-RU" baseline="0" dirty="0" smtClean="0"/>
          </a:p>
        </p:txBody>
      </p:sp>
      <p:sp>
        <p:nvSpPr>
          <p:cNvPr id="4" name="Номер слайда 3"/>
          <p:cNvSpPr>
            <a:spLocks noGrp="1"/>
          </p:cNvSpPr>
          <p:nvPr>
            <p:ph type="sldNum" sz="quarter" idx="10"/>
          </p:nvPr>
        </p:nvSpPr>
        <p:spPr/>
        <p:txBody>
          <a:bodyPr/>
          <a:lstStyle/>
          <a:p>
            <a:fld id="{AD31EE29-AB6D-4E5A-A58D-ED6FCA52FCA9}" type="slidenum">
              <a:rPr lang="ru-RU" smtClean="0"/>
              <a:pPr/>
              <a:t>19</a:t>
            </a:fld>
            <a:endParaRPr lang="ru-RU"/>
          </a:p>
        </p:txBody>
      </p:sp>
    </p:spTree>
    <p:extLst>
      <p:ext uri="{BB962C8B-B14F-4D97-AF65-F5344CB8AC3E}">
        <p14:creationId xmlns:p14="http://schemas.microsoft.com/office/powerpoint/2010/main" val="3528381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ГОСТ 7.60–2003. Издания. Основные виды. Термины и определения</a:t>
            </a:r>
            <a:endParaRPr lang="ru-RU" dirty="0"/>
          </a:p>
        </p:txBody>
      </p:sp>
      <p:sp>
        <p:nvSpPr>
          <p:cNvPr id="4" name="Номер слайда 3"/>
          <p:cNvSpPr>
            <a:spLocks noGrp="1"/>
          </p:cNvSpPr>
          <p:nvPr>
            <p:ph type="sldNum" sz="quarter" idx="10"/>
          </p:nvPr>
        </p:nvSpPr>
        <p:spPr/>
        <p:txBody>
          <a:bodyPr/>
          <a:lstStyle/>
          <a:p>
            <a:fld id="{AD31EE29-AB6D-4E5A-A58D-ED6FCA52FCA9}" type="slidenum">
              <a:rPr lang="ru-RU" smtClean="0"/>
              <a:pPr/>
              <a:t>2</a:t>
            </a:fld>
            <a:endParaRPr lang="ru-RU"/>
          </a:p>
        </p:txBody>
      </p:sp>
    </p:spTree>
    <p:extLst>
      <p:ext uri="{BB962C8B-B14F-4D97-AF65-F5344CB8AC3E}">
        <p14:creationId xmlns:p14="http://schemas.microsoft.com/office/powerpoint/2010/main" val="2308444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И второй вариант – использовать логический подход</a:t>
            </a:r>
          </a:p>
        </p:txBody>
      </p:sp>
      <p:sp>
        <p:nvSpPr>
          <p:cNvPr id="4" name="Номер слайда 3"/>
          <p:cNvSpPr>
            <a:spLocks noGrp="1"/>
          </p:cNvSpPr>
          <p:nvPr>
            <p:ph type="sldNum" sz="quarter" idx="10"/>
          </p:nvPr>
        </p:nvSpPr>
        <p:spPr/>
        <p:txBody>
          <a:bodyPr/>
          <a:lstStyle/>
          <a:p>
            <a:fld id="{AD31EE29-AB6D-4E5A-A58D-ED6FCA52FCA9}" type="slidenum">
              <a:rPr lang="ru-RU" smtClean="0"/>
              <a:pPr/>
              <a:t>20</a:t>
            </a:fld>
            <a:endParaRPr lang="ru-RU"/>
          </a:p>
        </p:txBody>
      </p:sp>
    </p:spTree>
    <p:extLst>
      <p:ext uri="{BB962C8B-B14F-4D97-AF65-F5344CB8AC3E}">
        <p14:creationId xmlns:p14="http://schemas.microsoft.com/office/powerpoint/2010/main" val="3528381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Тогда в заголовке будет Акунин Борис</a:t>
            </a:r>
            <a:endParaRPr lang="ru-RU" dirty="0"/>
          </a:p>
        </p:txBody>
      </p:sp>
      <p:sp>
        <p:nvSpPr>
          <p:cNvPr id="4" name="Номер слайда 3"/>
          <p:cNvSpPr>
            <a:spLocks noGrp="1"/>
          </p:cNvSpPr>
          <p:nvPr>
            <p:ph type="sldNum" sz="quarter" idx="10"/>
          </p:nvPr>
        </p:nvSpPr>
        <p:spPr/>
        <p:txBody>
          <a:bodyPr/>
          <a:lstStyle/>
          <a:p>
            <a:fld id="{AD31EE29-AB6D-4E5A-A58D-ED6FCA52FCA9}" type="slidenum">
              <a:rPr lang="ru-RU" smtClean="0"/>
              <a:pPr/>
              <a:t>21</a:t>
            </a:fld>
            <a:endParaRPr lang="ru-RU"/>
          </a:p>
        </p:txBody>
      </p:sp>
    </p:spTree>
    <p:extLst>
      <p:ext uri="{BB962C8B-B14F-4D97-AF65-F5344CB8AC3E}">
        <p14:creationId xmlns:p14="http://schemas.microsoft.com/office/powerpoint/2010/main" val="3528381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a:t>
            </a:r>
            <a:r>
              <a:rPr lang="ru-RU" baseline="0" smtClean="0"/>
              <a:t>варианта описания</a:t>
            </a:r>
            <a:endParaRPr lang="ru-RU" dirty="0" smtClean="0"/>
          </a:p>
          <a:p>
            <a:r>
              <a:rPr lang="ru-RU" dirty="0" smtClean="0"/>
              <a:t>    </a:t>
            </a:r>
            <a:endParaRPr lang="ru-RU" dirty="0"/>
          </a:p>
        </p:txBody>
      </p:sp>
      <p:sp>
        <p:nvSpPr>
          <p:cNvPr id="4" name="Номер слайда 3"/>
          <p:cNvSpPr>
            <a:spLocks noGrp="1"/>
          </p:cNvSpPr>
          <p:nvPr>
            <p:ph type="sldNum" sz="quarter" idx="10"/>
          </p:nvPr>
        </p:nvSpPr>
        <p:spPr/>
        <p:txBody>
          <a:bodyPr/>
          <a:lstStyle/>
          <a:p>
            <a:fld id="{AD31EE29-AB6D-4E5A-A58D-ED6FCA52FCA9}" type="slidenum">
              <a:rPr lang="ru-RU" smtClean="0"/>
              <a:pPr/>
              <a:t>22</a:t>
            </a:fld>
            <a:endParaRPr lang="ru-RU"/>
          </a:p>
        </p:txBody>
      </p:sp>
    </p:spTree>
    <p:extLst>
      <p:ext uri="{BB962C8B-B14F-4D97-AF65-F5344CB8AC3E}">
        <p14:creationId xmlns:p14="http://schemas.microsoft.com/office/powerpoint/2010/main" val="3528381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AD31EE29-AB6D-4E5A-A58D-ED6FCA52FCA9}" type="slidenum">
              <a:rPr lang="ru-RU" smtClean="0"/>
              <a:pPr/>
              <a:t>23</a:t>
            </a:fld>
            <a:endParaRPr lang="ru-RU"/>
          </a:p>
        </p:txBody>
      </p:sp>
    </p:spTree>
    <p:extLst>
      <p:ext uri="{BB962C8B-B14F-4D97-AF65-F5344CB8AC3E}">
        <p14:creationId xmlns:p14="http://schemas.microsoft.com/office/powerpoint/2010/main" val="352838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Это могут быть:</a:t>
            </a:r>
            <a:r>
              <a:rPr lang="ru-RU" baseline="0" dirty="0" smtClean="0"/>
              <a:t> </a:t>
            </a:r>
            <a:r>
              <a:rPr lang="ru-RU" dirty="0" smtClean="0"/>
              <a:t>издание с текстом на двух языках:  </a:t>
            </a:r>
            <a:r>
              <a:rPr lang="ru-RU" baseline="0" dirty="0" smtClean="0"/>
              <a:t>словари двуязычные, справочники</a:t>
            </a:r>
            <a:endParaRPr lang="ru-RU" dirty="0"/>
          </a:p>
        </p:txBody>
      </p:sp>
      <p:sp>
        <p:nvSpPr>
          <p:cNvPr id="4" name="Номер слайда 3"/>
          <p:cNvSpPr>
            <a:spLocks noGrp="1"/>
          </p:cNvSpPr>
          <p:nvPr>
            <p:ph type="sldNum" sz="quarter" idx="10"/>
          </p:nvPr>
        </p:nvSpPr>
        <p:spPr/>
        <p:txBody>
          <a:bodyPr/>
          <a:lstStyle/>
          <a:p>
            <a:fld id="{AD31EE29-AB6D-4E5A-A58D-ED6FCA52FCA9}" type="slidenum">
              <a:rPr lang="ru-RU" smtClean="0"/>
              <a:pPr/>
              <a:t>3</a:t>
            </a:fld>
            <a:endParaRPr lang="ru-RU"/>
          </a:p>
        </p:txBody>
      </p:sp>
    </p:spTree>
    <p:extLst>
      <p:ext uri="{BB962C8B-B14F-4D97-AF65-F5344CB8AC3E}">
        <p14:creationId xmlns:p14="http://schemas.microsoft.com/office/powerpoint/2010/main" val="12234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два произведения одного автора изданные как книга перевертыш</a:t>
            </a:r>
            <a:endParaRPr lang="ru-RU" dirty="0"/>
          </a:p>
        </p:txBody>
      </p:sp>
      <p:sp>
        <p:nvSpPr>
          <p:cNvPr id="4" name="Номер слайда 3"/>
          <p:cNvSpPr>
            <a:spLocks noGrp="1"/>
          </p:cNvSpPr>
          <p:nvPr>
            <p:ph type="sldNum" sz="quarter" idx="10"/>
          </p:nvPr>
        </p:nvSpPr>
        <p:spPr/>
        <p:txBody>
          <a:bodyPr/>
          <a:lstStyle/>
          <a:p>
            <a:fld id="{AD31EE29-AB6D-4E5A-A58D-ED6FCA52FCA9}" type="slidenum">
              <a:rPr lang="ru-RU" smtClean="0"/>
              <a:pPr/>
              <a:t>4</a:t>
            </a:fld>
            <a:endParaRPr lang="ru-RU"/>
          </a:p>
        </p:txBody>
      </p:sp>
    </p:spTree>
    <p:extLst>
      <p:ext uri="{BB962C8B-B14F-4D97-AF65-F5344CB8AC3E}">
        <p14:creationId xmlns:p14="http://schemas.microsoft.com/office/powerpoint/2010/main" val="993268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Либо 2 автора и каждый со своим</a:t>
            </a:r>
            <a:r>
              <a:rPr lang="ru-RU" baseline="0" dirty="0" smtClean="0"/>
              <a:t> произведением</a:t>
            </a:r>
            <a:endParaRPr lang="ru-RU" dirty="0"/>
          </a:p>
        </p:txBody>
      </p:sp>
      <p:sp>
        <p:nvSpPr>
          <p:cNvPr id="4" name="Номер слайда 3"/>
          <p:cNvSpPr>
            <a:spLocks noGrp="1"/>
          </p:cNvSpPr>
          <p:nvPr>
            <p:ph type="sldNum" sz="quarter" idx="10"/>
          </p:nvPr>
        </p:nvSpPr>
        <p:spPr/>
        <p:txBody>
          <a:bodyPr/>
          <a:lstStyle/>
          <a:p>
            <a:fld id="{AD31EE29-AB6D-4E5A-A58D-ED6FCA52FCA9}" type="slidenum">
              <a:rPr lang="ru-RU" smtClean="0"/>
              <a:pPr/>
              <a:t>5</a:t>
            </a:fld>
            <a:endParaRPr lang="ru-RU"/>
          </a:p>
        </p:txBody>
      </p:sp>
    </p:spTree>
    <p:extLst>
      <p:ext uri="{BB962C8B-B14F-4D97-AF65-F5344CB8AC3E}">
        <p14:creationId xmlns:p14="http://schemas.microsoft.com/office/powerpoint/2010/main" val="61628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Итак, какие</a:t>
            </a:r>
            <a:r>
              <a:rPr lang="ru-RU" baseline="0" dirty="0" smtClean="0"/>
              <a:t> же особенности у формирования библиографического описания на книги с двойным входом.  Начнем с области заглавий и сведений об ответственности</a:t>
            </a:r>
            <a:endParaRPr lang="ru-RU" dirty="0"/>
          </a:p>
        </p:txBody>
      </p:sp>
      <p:sp>
        <p:nvSpPr>
          <p:cNvPr id="4" name="Номер слайда 3"/>
          <p:cNvSpPr>
            <a:spLocks noGrp="1"/>
          </p:cNvSpPr>
          <p:nvPr>
            <p:ph type="sldNum" sz="quarter" idx="10"/>
          </p:nvPr>
        </p:nvSpPr>
        <p:spPr/>
        <p:txBody>
          <a:bodyPr/>
          <a:lstStyle/>
          <a:p>
            <a:fld id="{AD31EE29-AB6D-4E5A-A58D-ED6FCA52FCA9}"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Самое главное – это выбор главного источника, т.е. основы описания.</a:t>
            </a:r>
          </a:p>
          <a:p>
            <a:r>
              <a:rPr lang="ru-RU" baseline="0" dirty="0" smtClean="0"/>
              <a:t>Ведь у таких книг имеются в наличии </a:t>
            </a:r>
            <a:r>
              <a:rPr lang="ru-RU" b="0" baseline="0" dirty="0" smtClean="0"/>
              <a:t>2 титульных листа и, от выбора главного источника зависит выбор заголовка, основного заглавия и состав других элементов библиографической записи. Существует 2 которыми следует руководствоваться при выборе  основного титульного листа.</a:t>
            </a:r>
          </a:p>
          <a:p>
            <a:r>
              <a:rPr lang="ru-RU" b="0" baseline="0" dirty="0" smtClean="0"/>
              <a:t>Первый это формальный подход, то есть когда выбор осуществляется по алфавиту имен лиц, или заглавий произведений. При равноценной значимости произведений, рекомендуется за основу взять то титульный лист, на котором помещены сведения о первом по алфавиту заглавии произведения. Пример вы можете увидеть на слайде. </a:t>
            </a:r>
          </a:p>
          <a:p>
            <a:endParaRPr lang="ru-RU" dirty="0"/>
          </a:p>
        </p:txBody>
      </p:sp>
      <p:sp>
        <p:nvSpPr>
          <p:cNvPr id="4" name="Номер слайда 3"/>
          <p:cNvSpPr>
            <a:spLocks noGrp="1"/>
          </p:cNvSpPr>
          <p:nvPr>
            <p:ph type="sldNum" sz="quarter" idx="10"/>
          </p:nvPr>
        </p:nvSpPr>
        <p:spPr/>
        <p:txBody>
          <a:bodyPr/>
          <a:lstStyle/>
          <a:p>
            <a:fld id="{AD31EE29-AB6D-4E5A-A58D-ED6FCA52FCA9}" type="slidenum">
              <a:rPr lang="ru-RU" smtClean="0"/>
              <a:pPr/>
              <a:t>7</a:t>
            </a:fld>
            <a:endParaRPr lang="ru-RU"/>
          </a:p>
        </p:txBody>
      </p:sp>
    </p:spTree>
    <p:extLst>
      <p:ext uri="{BB962C8B-B14F-4D97-AF65-F5344CB8AC3E}">
        <p14:creationId xmlns:p14="http://schemas.microsoft.com/office/powerpoint/2010/main" val="3561749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 второй подход – логический. </a:t>
            </a:r>
            <a:r>
              <a:rPr lang="ru-RU" sz="1200" b="0" i="0" u="none" strike="noStrike" kern="1200" baseline="0" dirty="0" smtClean="0">
                <a:solidFill>
                  <a:schemeClr val="tx1"/>
                </a:solidFill>
                <a:latin typeface="+mn-lt"/>
                <a:ea typeface="+mn-ea"/>
                <a:cs typeface="+mn-cs"/>
              </a:rPr>
              <a:t>когда между произведениями устанавливаются связи в последовательности сюжетного содержания, связи «оригинал – подражание», «начало – продолжение», «основной текст – приложение», а также сложный логический выбор необходим, если книга с двойным входом содержит разноязычные (многоязычные) произведения.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smtClean="0">
                <a:solidFill>
                  <a:schemeClr val="tx1"/>
                </a:solidFill>
                <a:latin typeface="+mn-lt"/>
                <a:ea typeface="+mn-ea"/>
                <a:cs typeface="+mn-cs"/>
              </a:rPr>
              <a:t>Примером логической связи по типу «оригинала – подражание-продолжение (модификации») в книге с двойным входом является известное классическое произведение "Чайка" А. П. Чехова и новое произведение с аналогичным названием под авторством Бориса Акунина. Сочинитель детективных романов Борис Акунин, взяв за основу сюжет и героев пьесы Антона Павловича Чехова, дописал еще два акта и создал новое художественное произведение как своеобразный вариант продолжения классической пьесы в новой интерпретации. При такой логической связи («оригинал – подражание-продолжение») в качестве основы описания выбирают титульный лист, на котором помещены сведения о первоначальном произведении под авторством А. П. Чехова</a:t>
            </a:r>
          </a:p>
          <a:p>
            <a:endParaRPr lang="ru-RU" sz="1200" b="1"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AD31EE29-AB6D-4E5A-A58D-ED6FCA52FCA9}" type="slidenum">
              <a:rPr lang="ru-RU" smtClean="0"/>
              <a:pPr/>
              <a:t>8</a:t>
            </a:fld>
            <a:endParaRPr lang="ru-RU"/>
          </a:p>
        </p:txBody>
      </p:sp>
    </p:spTree>
    <p:extLst>
      <p:ext uri="{BB962C8B-B14F-4D97-AF65-F5344CB8AC3E}">
        <p14:creationId xmlns:p14="http://schemas.microsoft.com/office/powerpoint/2010/main" val="100962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Область издания и область выходных данных приводят согласно общим правилам, изложенным в «Российских правилах каталогизации». </a:t>
            </a:r>
          </a:p>
        </p:txBody>
      </p:sp>
      <p:sp>
        <p:nvSpPr>
          <p:cNvPr id="4" name="Номер слайда 3"/>
          <p:cNvSpPr>
            <a:spLocks noGrp="1"/>
          </p:cNvSpPr>
          <p:nvPr>
            <p:ph type="sldNum" sz="quarter" idx="10"/>
          </p:nvPr>
        </p:nvSpPr>
        <p:spPr/>
        <p:txBody>
          <a:bodyPr/>
          <a:lstStyle/>
          <a:p>
            <a:fld id="{AD31EE29-AB6D-4E5A-A58D-ED6FCA52FCA9}" type="slidenum">
              <a:rPr lang="ru-RU" smtClean="0"/>
              <a:pPr/>
              <a:t>9</a:t>
            </a:fld>
            <a:endParaRPr lang="ru-RU"/>
          </a:p>
        </p:txBody>
      </p:sp>
    </p:spTree>
    <p:extLst>
      <p:ext uri="{BB962C8B-B14F-4D97-AF65-F5344CB8AC3E}">
        <p14:creationId xmlns:p14="http://schemas.microsoft.com/office/powerpoint/2010/main" val="100962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02A2FF72-0E11-4F80-BF37-F970AC853282}" type="datetimeFigureOut">
              <a:rPr lang="ru-RU" smtClean="0"/>
              <a:pPr/>
              <a:t>06.04.2018</a:t>
            </a:fld>
            <a:endParaRPr lang="ru-RU"/>
          </a:p>
        </p:txBody>
      </p:sp>
      <p:sp>
        <p:nvSpPr>
          <p:cNvPr id="8" name="Slide Number Placeholder 7"/>
          <p:cNvSpPr>
            <a:spLocks noGrp="1"/>
          </p:cNvSpPr>
          <p:nvPr>
            <p:ph type="sldNum" sz="quarter" idx="11"/>
          </p:nvPr>
        </p:nvSpPr>
        <p:spPr/>
        <p:txBody>
          <a:bodyPr/>
          <a:lstStyle/>
          <a:p>
            <a:fld id="{834E6ECA-4EF2-40C5-A1E4-046F86A255D0}"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2A2FF72-0E11-4F80-BF37-F970AC853282}" type="datetimeFigureOut">
              <a:rPr lang="ru-RU" smtClean="0"/>
              <a:pPr/>
              <a:t>06.04.2018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4E6ECA-4EF2-40C5-A1E4-046F86A255D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2A2FF72-0E11-4F80-BF37-F970AC853282}" type="datetimeFigureOut">
              <a:rPr lang="ru-RU" smtClean="0"/>
              <a:pPr/>
              <a:t>06.04.2018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4E6ECA-4EF2-40C5-A1E4-046F86A255D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02A2FF72-0E11-4F80-BF37-F970AC853282}" type="datetimeFigureOut">
              <a:rPr lang="ru-RU" smtClean="0"/>
              <a:pPr/>
              <a:t>06.04.2018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4E6ECA-4EF2-40C5-A1E4-046F86A255D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2FF72-0E11-4F80-BF37-F970AC853282}" type="datetimeFigureOut">
              <a:rPr lang="ru-RU" smtClean="0"/>
              <a:pPr/>
              <a:t>06.04.2018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34E6ECA-4EF2-40C5-A1E4-046F86A255D0}" type="slidenum">
              <a:rPr lang="ru-RU" smtClean="0"/>
              <a:pPr/>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02A2FF72-0E11-4F80-BF37-F970AC853282}" type="datetimeFigureOut">
              <a:rPr lang="ru-RU" smtClean="0"/>
              <a:pPr/>
              <a:t>06.04.2018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4E6ECA-4EF2-40C5-A1E4-046F86A255D0}" type="slidenum">
              <a:rPr lang="ru-RU" smtClean="0"/>
              <a:pPr/>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02A2FF72-0E11-4F80-BF37-F970AC853282}" type="datetimeFigureOut">
              <a:rPr lang="ru-RU" smtClean="0"/>
              <a:pPr/>
              <a:t>06.04.2018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34E6ECA-4EF2-40C5-A1E4-046F86A255D0}" type="slidenum">
              <a:rPr lang="ru-RU" smtClean="0"/>
              <a:pPr/>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2A2FF72-0E11-4F80-BF37-F970AC853282}" type="datetimeFigureOut">
              <a:rPr lang="ru-RU" smtClean="0"/>
              <a:pPr/>
              <a:t>06.04.2018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34E6ECA-4EF2-40C5-A1E4-046F86A255D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2FF72-0E11-4F80-BF37-F970AC853282}" type="datetimeFigureOut">
              <a:rPr lang="ru-RU" smtClean="0"/>
              <a:pPr/>
              <a:t>06.04.2018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34E6ECA-4EF2-40C5-A1E4-046F86A255D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2FF72-0E11-4F80-BF37-F970AC853282}" type="datetimeFigureOut">
              <a:rPr lang="ru-RU" smtClean="0"/>
              <a:pPr/>
              <a:t>06.04.2018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4E6ECA-4EF2-40C5-A1E4-046F86A255D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2FF72-0E11-4F80-BF37-F970AC853282}" type="datetimeFigureOut">
              <a:rPr lang="ru-RU" smtClean="0"/>
              <a:pPr/>
              <a:t>06.04.2018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34E6ECA-4EF2-40C5-A1E4-046F86A255D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2A2FF72-0E11-4F80-BF37-F970AC853282}" type="datetimeFigureOut">
              <a:rPr lang="ru-RU" smtClean="0"/>
              <a:pPr/>
              <a:t>06.04.2018</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4E6ECA-4EF2-40C5-A1E4-046F86A255D0}" type="slidenum">
              <a:rPr lang="ru-RU" smtClean="0"/>
              <a:pPr/>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8.jpe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jpe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5502"/>
            <a:ext cx="7772400" cy="5843735"/>
          </a:xfrm>
        </p:spPr>
        <p:txBody>
          <a:bodyPr anchor="ctr"/>
          <a:lstStyle/>
          <a:p>
            <a:r>
              <a:rPr lang="ru-RU" sz="5400" dirty="0" smtClean="0"/>
              <a:t>Формирование библиографической записи на книгу с двойным входом (книга-перевертыш)</a:t>
            </a:r>
            <a:endParaRPr lang="ru-RU" sz="5400" dirty="0"/>
          </a:p>
        </p:txBody>
      </p:sp>
    </p:spTree>
    <p:extLst>
      <p:ext uri="{BB962C8B-B14F-4D97-AF65-F5344CB8AC3E}">
        <p14:creationId xmlns:p14="http://schemas.microsoft.com/office/powerpoint/2010/main" val="1810425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988840"/>
            <a:ext cx="9144000" cy="1323439"/>
          </a:xfrm>
          <a:prstGeom prst="rect">
            <a:avLst/>
          </a:prstGeom>
        </p:spPr>
        <p:txBody>
          <a:bodyPr wrap="square">
            <a:spAutoFit/>
          </a:bodyPr>
          <a:lstStyle/>
          <a:p>
            <a:pPr algn="ctr"/>
            <a:r>
              <a:rPr lang="ru-RU" sz="4000" b="1" dirty="0" smtClean="0">
                <a:solidFill>
                  <a:schemeClr val="tx2">
                    <a:lumMod val="75000"/>
                  </a:schemeClr>
                </a:solidFill>
              </a:rPr>
              <a:t>Область</a:t>
            </a:r>
          </a:p>
          <a:p>
            <a:pPr algn="ctr"/>
            <a:r>
              <a:rPr lang="ru-RU" sz="4000" b="1" dirty="0" smtClean="0">
                <a:solidFill>
                  <a:schemeClr val="tx2">
                    <a:lumMod val="75000"/>
                  </a:schemeClr>
                </a:solidFill>
              </a:rPr>
              <a:t> физической характеристики</a:t>
            </a:r>
            <a:endParaRPr lang="ru-RU" sz="4000" b="1" i="1" dirty="0">
              <a:solidFill>
                <a:schemeClr val="tx2">
                  <a:lumMod val="75000"/>
                </a:schemeClr>
              </a:solidFill>
            </a:endParaRPr>
          </a:p>
        </p:txBody>
      </p:sp>
    </p:spTree>
    <p:extLst>
      <p:ext uri="{BB962C8B-B14F-4D97-AF65-F5344CB8AC3E}">
        <p14:creationId xmlns:p14="http://schemas.microsoft.com/office/powerpoint/2010/main" val="1185860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686783" cy="51125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584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988840"/>
            <a:ext cx="9144000" cy="707886"/>
          </a:xfrm>
          <a:prstGeom prst="rect">
            <a:avLst/>
          </a:prstGeom>
        </p:spPr>
        <p:txBody>
          <a:bodyPr wrap="square">
            <a:spAutoFit/>
          </a:bodyPr>
          <a:lstStyle/>
          <a:p>
            <a:pPr algn="ctr"/>
            <a:r>
              <a:rPr lang="ru-RU" sz="4000" b="1" dirty="0">
                <a:solidFill>
                  <a:schemeClr val="tx2">
                    <a:lumMod val="75000"/>
                  </a:schemeClr>
                </a:solidFill>
              </a:rPr>
              <a:t>Область примечания </a:t>
            </a:r>
          </a:p>
        </p:txBody>
      </p:sp>
    </p:spTree>
    <p:extLst>
      <p:ext uri="{BB962C8B-B14F-4D97-AF65-F5344CB8AC3E}">
        <p14:creationId xmlns:p14="http://schemas.microsoft.com/office/powerpoint/2010/main" val="1063552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8787356" cy="5184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647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74509"/>
            <a:ext cx="9036496" cy="707886"/>
          </a:xfrm>
          <a:prstGeom prst="rect">
            <a:avLst/>
          </a:prstGeom>
        </p:spPr>
        <p:txBody>
          <a:bodyPr wrap="square">
            <a:spAutoFit/>
          </a:bodyPr>
          <a:lstStyle/>
          <a:p>
            <a:pPr algn="ctr"/>
            <a:r>
              <a:rPr lang="ru-RU" sz="4000" b="1" dirty="0" smtClean="0">
                <a:solidFill>
                  <a:schemeClr val="tx2">
                    <a:lumMod val="75000"/>
                  </a:schemeClr>
                </a:solidFill>
              </a:rPr>
              <a:t>ПРИМЕРЫ</a:t>
            </a:r>
            <a:endParaRPr lang="ru-RU" sz="4000" b="1" dirty="0">
              <a:solidFill>
                <a:schemeClr val="tx2">
                  <a:lumMod val="75000"/>
                </a:schemeClr>
              </a:solidFill>
            </a:endParaRPr>
          </a:p>
        </p:txBody>
      </p:sp>
    </p:spTree>
    <p:extLst>
      <p:ext uri="{BB962C8B-B14F-4D97-AF65-F5344CB8AC3E}">
        <p14:creationId xmlns:p14="http://schemas.microsoft.com/office/powerpoint/2010/main" val="3861243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zipsites.ru/me/literatura/B_Akunin_In_i_yan_Pesa/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83568" y="764704"/>
            <a:ext cx="7920880" cy="516441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9263" y="65595"/>
            <a:ext cx="9144000" cy="430887"/>
          </a:xfrm>
          <a:prstGeom prst="rect">
            <a:avLst/>
          </a:prstGeom>
        </p:spPr>
        <p:txBody>
          <a:bodyPr wrap="square">
            <a:spAutoFit/>
          </a:bodyPr>
          <a:lstStyle/>
          <a:p>
            <a:pPr algn="ctr"/>
            <a:r>
              <a:rPr lang="ru-RU" sz="2200" b="1" dirty="0" smtClean="0">
                <a:solidFill>
                  <a:schemeClr val="tx2">
                    <a:lumMod val="75000"/>
                  </a:schemeClr>
                </a:solidFill>
              </a:rPr>
              <a:t>Два </a:t>
            </a:r>
            <a:r>
              <a:rPr lang="ru-RU" sz="2200" b="1" dirty="0">
                <a:solidFill>
                  <a:schemeClr val="tx2">
                    <a:lumMod val="75000"/>
                  </a:schemeClr>
                </a:solidFill>
              </a:rPr>
              <a:t>произведения одного автора </a:t>
            </a:r>
          </a:p>
        </p:txBody>
      </p:sp>
    </p:spTree>
    <p:extLst>
      <p:ext uri="{BB962C8B-B14F-4D97-AF65-F5344CB8AC3E}">
        <p14:creationId xmlns:p14="http://schemas.microsoft.com/office/powerpoint/2010/main" val="64416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879217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607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8882"/>
            <a:ext cx="9144000" cy="66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9263" y="65595"/>
            <a:ext cx="9144000" cy="430887"/>
          </a:xfrm>
          <a:prstGeom prst="rect">
            <a:avLst/>
          </a:prstGeom>
        </p:spPr>
        <p:txBody>
          <a:bodyPr wrap="square">
            <a:spAutoFit/>
          </a:bodyPr>
          <a:lstStyle/>
          <a:p>
            <a:pPr algn="ctr"/>
            <a:r>
              <a:rPr lang="ru-RU" sz="2200" b="1" dirty="0" smtClean="0">
                <a:solidFill>
                  <a:schemeClr val="tx2">
                    <a:lumMod val="75000"/>
                  </a:schemeClr>
                </a:solidFill>
              </a:rPr>
              <a:t>Два  автора два произведения  </a:t>
            </a:r>
            <a:endParaRPr lang="ru-RU" sz="2200" b="1" dirty="0">
              <a:solidFill>
                <a:schemeClr val="tx2">
                  <a:lumMod val="75000"/>
                </a:schemeClr>
              </a:solidFill>
            </a:endParaRPr>
          </a:p>
        </p:txBody>
      </p:sp>
    </p:spTree>
    <p:extLst>
      <p:ext uri="{BB962C8B-B14F-4D97-AF65-F5344CB8AC3E}">
        <p14:creationId xmlns:p14="http://schemas.microsoft.com/office/powerpoint/2010/main" val="3861243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Мои документы\разное-работа\семинар\2018\чехо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16632"/>
            <a:ext cx="4896544" cy="668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90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260648"/>
            <a:ext cx="8549035"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464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99592" y="745133"/>
            <a:ext cx="7200800" cy="1938992"/>
          </a:xfrm>
          <a:prstGeom prst="rect">
            <a:avLst/>
          </a:prstGeom>
        </p:spPr>
        <p:txBody>
          <a:bodyPr wrap="square">
            <a:spAutoFit/>
          </a:bodyPr>
          <a:lstStyle/>
          <a:p>
            <a:pPr algn="just"/>
            <a:r>
              <a:rPr lang="ru-RU" sz="2400" b="1" dirty="0" smtClean="0">
                <a:solidFill>
                  <a:schemeClr val="accent1">
                    <a:lumMod val="75000"/>
                  </a:schemeClr>
                </a:solidFill>
              </a:rPr>
              <a:t>«Книга/журнал с двойным входом – издание, в котором тексты начинаются с обеих сторон обложки или переплетной крышки, при этом каждый из текстов имеет свой титульный лист и свою пагинацию»</a:t>
            </a:r>
            <a:endParaRPr lang="ru-RU" sz="2400" b="1" dirty="0">
              <a:solidFill>
                <a:schemeClr val="accent1">
                  <a:lumMod val="75000"/>
                </a:schemeClr>
              </a:solidFill>
            </a:endParaRPr>
          </a:p>
        </p:txBody>
      </p:sp>
    </p:spTree>
    <p:extLst>
      <p:ext uri="{BB962C8B-B14F-4D97-AF65-F5344CB8AC3E}">
        <p14:creationId xmlns:p14="http://schemas.microsoft.com/office/powerpoint/2010/main" val="1808325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Мои документы\разное-работа\семинар\2018\акунин.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311" y="0"/>
            <a:ext cx="5040560" cy="665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881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61814"/>
            <a:ext cx="9029803" cy="50405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942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489"/>
            <a:ext cx="8549035"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303" y="2922458"/>
            <a:ext cx="8518268" cy="47550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862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8304" y="4221088"/>
            <a:ext cx="8568952" cy="1692771"/>
          </a:xfrm>
          <a:prstGeom prst="rect">
            <a:avLst/>
          </a:prstGeom>
        </p:spPr>
        <p:txBody>
          <a:bodyPr wrap="square">
            <a:spAutoFit/>
          </a:bodyPr>
          <a:lstStyle/>
          <a:p>
            <a:pPr algn="ctr"/>
            <a:r>
              <a:rPr lang="ru-RU" sz="2800" dirty="0" smtClean="0">
                <a:solidFill>
                  <a:schemeClr val="tx2">
                    <a:lumMod val="75000"/>
                  </a:schemeClr>
                </a:solidFill>
              </a:rPr>
              <a:t>      КООРДИНАТЫ</a:t>
            </a:r>
          </a:p>
          <a:p>
            <a:pPr algn="ctr"/>
            <a:endParaRPr lang="ru-RU" sz="2400" dirty="0" smtClean="0">
              <a:solidFill>
                <a:schemeClr val="tx2">
                  <a:lumMod val="75000"/>
                </a:schemeClr>
              </a:solidFill>
            </a:endParaRPr>
          </a:p>
          <a:p>
            <a:pPr algn="r"/>
            <a:r>
              <a:rPr lang="ru-RU" sz="2400" dirty="0" smtClean="0">
                <a:solidFill>
                  <a:schemeClr val="tx2">
                    <a:lumMod val="75000"/>
                  </a:schemeClr>
                </a:solidFill>
              </a:rPr>
              <a:t>тел</a:t>
            </a:r>
            <a:r>
              <a:rPr lang="ru-RU" sz="2400" dirty="0">
                <a:solidFill>
                  <a:schemeClr val="tx2">
                    <a:lumMod val="75000"/>
                  </a:schemeClr>
                </a:solidFill>
              </a:rPr>
              <a:t>.: 8(343)359-81-02</a:t>
            </a:r>
          </a:p>
          <a:p>
            <a:pPr algn="r"/>
            <a:r>
              <a:rPr lang="ru-RU" sz="2400" dirty="0" smtClean="0">
                <a:solidFill>
                  <a:schemeClr val="tx2">
                    <a:lumMod val="75000"/>
                  </a:schemeClr>
                </a:solidFill>
              </a:rPr>
              <a:t>е-</a:t>
            </a:r>
            <a:r>
              <a:rPr lang="en-US" sz="2400" dirty="0">
                <a:solidFill>
                  <a:schemeClr val="tx2">
                    <a:lumMod val="75000"/>
                  </a:schemeClr>
                </a:solidFill>
              </a:rPr>
              <a:t>mail: rccc@library.uraic.ru</a:t>
            </a:r>
          </a:p>
        </p:txBody>
      </p:sp>
    </p:spTree>
    <p:extLst>
      <p:ext uri="{BB962C8B-B14F-4D97-AF65-F5344CB8AC3E}">
        <p14:creationId xmlns:p14="http://schemas.microsoft.com/office/powerpoint/2010/main" val="3476455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794" y="936042"/>
            <a:ext cx="4606206" cy="564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0" y="908720"/>
            <a:ext cx="4631820" cy="5674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0" y="260648"/>
            <a:ext cx="9144000" cy="430887"/>
          </a:xfrm>
          <a:prstGeom prst="rect">
            <a:avLst/>
          </a:prstGeom>
        </p:spPr>
        <p:txBody>
          <a:bodyPr wrap="square" anchor="ctr">
            <a:spAutoFit/>
          </a:bodyPr>
          <a:lstStyle/>
          <a:p>
            <a:pPr algn="ctr"/>
            <a:r>
              <a:rPr lang="ru-RU" sz="2200" b="1" dirty="0" smtClean="0">
                <a:solidFill>
                  <a:schemeClr val="tx2">
                    <a:lumMod val="75000"/>
                  </a:schemeClr>
                </a:solidFill>
              </a:rPr>
              <a:t>Двуязычные словари</a:t>
            </a:r>
            <a:endParaRPr lang="ru-RU" sz="2200" b="1" dirty="0">
              <a:solidFill>
                <a:schemeClr val="tx2">
                  <a:lumMod val="75000"/>
                </a:schemeClr>
              </a:solidFill>
            </a:endParaRPr>
          </a:p>
        </p:txBody>
      </p:sp>
    </p:spTree>
    <p:extLst>
      <p:ext uri="{BB962C8B-B14F-4D97-AF65-F5344CB8AC3E}">
        <p14:creationId xmlns:p14="http://schemas.microsoft.com/office/powerpoint/2010/main" val="1711158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263" y="65595"/>
            <a:ext cx="9144000" cy="430887"/>
          </a:xfrm>
          <a:prstGeom prst="rect">
            <a:avLst/>
          </a:prstGeom>
        </p:spPr>
        <p:txBody>
          <a:bodyPr wrap="square">
            <a:spAutoFit/>
          </a:bodyPr>
          <a:lstStyle/>
          <a:p>
            <a:pPr algn="ctr"/>
            <a:r>
              <a:rPr lang="ru-RU" sz="2200" b="1" dirty="0" smtClean="0">
                <a:solidFill>
                  <a:schemeClr val="tx2">
                    <a:lumMod val="75000"/>
                  </a:schemeClr>
                </a:solidFill>
              </a:rPr>
              <a:t>Два </a:t>
            </a:r>
            <a:r>
              <a:rPr lang="ru-RU" sz="2200" b="1" dirty="0">
                <a:solidFill>
                  <a:schemeClr val="tx2">
                    <a:lumMod val="75000"/>
                  </a:schemeClr>
                </a:solidFill>
              </a:rPr>
              <a:t>произведения одного автора </a:t>
            </a:r>
          </a:p>
        </p:txBody>
      </p:sp>
      <p:pic>
        <p:nvPicPr>
          <p:cNvPr id="2052" name="Picture 4" descr="D:\Мои документы\разное-работа\семинар\2018\алиса.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83568" y="504484"/>
            <a:ext cx="7344816" cy="602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243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rot="10800000">
            <a:off x="336490" y="764704"/>
            <a:ext cx="4412348" cy="5824299"/>
          </a:xfrm>
          <a:prstGeom prst="rect">
            <a:avLst/>
          </a:prstGeom>
        </p:spPr>
      </p:pic>
      <p:pic>
        <p:nvPicPr>
          <p:cNvPr id="5" name="Рисунок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4748838" y="780193"/>
            <a:ext cx="4268332" cy="5824495"/>
          </a:xfrm>
          <a:prstGeom prst="rect">
            <a:avLst/>
          </a:prstGeom>
        </p:spPr>
      </p:pic>
      <p:sp>
        <p:nvSpPr>
          <p:cNvPr id="3" name="Прямоугольник 2"/>
          <p:cNvSpPr/>
          <p:nvPr/>
        </p:nvSpPr>
        <p:spPr>
          <a:xfrm>
            <a:off x="0" y="0"/>
            <a:ext cx="9144000" cy="430887"/>
          </a:xfrm>
          <a:prstGeom prst="rect">
            <a:avLst/>
          </a:prstGeom>
        </p:spPr>
        <p:txBody>
          <a:bodyPr wrap="square">
            <a:spAutoFit/>
          </a:bodyPr>
          <a:lstStyle/>
          <a:p>
            <a:pPr algn="ctr"/>
            <a:r>
              <a:rPr lang="ru-RU" sz="2200" b="1" dirty="0" smtClean="0">
                <a:solidFill>
                  <a:schemeClr val="tx2">
                    <a:lumMod val="75000"/>
                  </a:schemeClr>
                </a:solidFill>
              </a:rPr>
              <a:t>Два </a:t>
            </a:r>
            <a:r>
              <a:rPr lang="ru-RU" sz="2200" b="1" dirty="0">
                <a:solidFill>
                  <a:schemeClr val="tx2">
                    <a:lumMod val="75000"/>
                  </a:schemeClr>
                </a:solidFill>
              </a:rPr>
              <a:t>автора </a:t>
            </a:r>
            <a:r>
              <a:rPr lang="ru-RU" sz="2200" b="1" dirty="0" smtClean="0">
                <a:solidFill>
                  <a:schemeClr val="tx2">
                    <a:lumMod val="75000"/>
                  </a:schemeClr>
                </a:solidFill>
              </a:rPr>
              <a:t>, два произведения</a:t>
            </a:r>
            <a:endParaRPr lang="ru-RU" sz="2200" b="1" dirty="0">
              <a:solidFill>
                <a:schemeClr val="tx2">
                  <a:lumMod val="75000"/>
                </a:schemeClr>
              </a:solidFill>
            </a:endParaRPr>
          </a:p>
        </p:txBody>
      </p:sp>
    </p:spTree>
    <p:extLst>
      <p:ext uri="{BB962C8B-B14F-4D97-AF65-F5344CB8AC3E}">
        <p14:creationId xmlns:p14="http://schemas.microsoft.com/office/powerpoint/2010/main" val="3861243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147" y="1961545"/>
            <a:ext cx="9144000" cy="1323439"/>
          </a:xfrm>
          <a:prstGeom prst="rect">
            <a:avLst/>
          </a:prstGeom>
        </p:spPr>
        <p:txBody>
          <a:bodyPr wrap="square">
            <a:spAutoFit/>
          </a:bodyPr>
          <a:lstStyle/>
          <a:p>
            <a:pPr algn="ctr"/>
            <a:r>
              <a:rPr lang="ru-RU" sz="4000" b="1" dirty="0">
                <a:solidFill>
                  <a:schemeClr val="tx2">
                    <a:lumMod val="75000"/>
                  </a:schemeClr>
                </a:solidFill>
              </a:rPr>
              <a:t>Область </a:t>
            </a:r>
            <a:r>
              <a:rPr lang="ru-RU" sz="4000" b="1" dirty="0" smtClean="0">
                <a:solidFill>
                  <a:schemeClr val="tx2">
                    <a:lumMod val="75000"/>
                  </a:schemeClr>
                </a:solidFill>
              </a:rPr>
              <a:t>заглавия</a:t>
            </a:r>
          </a:p>
          <a:p>
            <a:pPr algn="ctr"/>
            <a:r>
              <a:rPr lang="ru-RU" sz="4000" b="1" dirty="0" smtClean="0">
                <a:solidFill>
                  <a:schemeClr val="tx2">
                    <a:lumMod val="75000"/>
                  </a:schemeClr>
                </a:solidFill>
              </a:rPr>
              <a:t> </a:t>
            </a:r>
            <a:r>
              <a:rPr lang="ru-RU" sz="4000" b="1" dirty="0">
                <a:solidFill>
                  <a:schemeClr val="tx2">
                    <a:lumMod val="75000"/>
                  </a:schemeClr>
                </a:solidFill>
              </a:rPr>
              <a:t>и сведений об ответственности</a:t>
            </a:r>
          </a:p>
        </p:txBody>
      </p:sp>
    </p:spTree>
    <p:extLst>
      <p:ext uri="{BB962C8B-B14F-4D97-AF65-F5344CB8AC3E}">
        <p14:creationId xmlns:p14="http://schemas.microsoft.com/office/powerpoint/2010/main" val="2674395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636" y="0"/>
            <a:ext cx="9144000" cy="830997"/>
          </a:xfrm>
          <a:prstGeom prst="rect">
            <a:avLst/>
          </a:prstGeom>
        </p:spPr>
        <p:txBody>
          <a:bodyPr wrap="square">
            <a:spAutoFit/>
          </a:bodyPr>
          <a:lstStyle/>
          <a:p>
            <a:pPr algn="ctr"/>
            <a:r>
              <a:rPr lang="ru-RU" sz="2400" dirty="0">
                <a:solidFill>
                  <a:schemeClr val="tx2">
                    <a:lumMod val="75000"/>
                  </a:schemeClr>
                </a:solidFill>
              </a:rPr>
              <a:t>Выбор главного источника </a:t>
            </a:r>
            <a:r>
              <a:rPr lang="ru-RU" sz="2400" dirty="0" smtClean="0">
                <a:solidFill>
                  <a:schemeClr val="tx2">
                    <a:lumMod val="75000"/>
                  </a:schemeClr>
                </a:solidFill>
              </a:rPr>
              <a:t>информации</a:t>
            </a:r>
          </a:p>
          <a:p>
            <a:pPr algn="ctr"/>
            <a:r>
              <a:rPr lang="ru-RU" sz="2400" i="1" dirty="0" smtClean="0">
                <a:solidFill>
                  <a:schemeClr val="tx2">
                    <a:lumMod val="75000"/>
                  </a:schemeClr>
                </a:solidFill>
              </a:rPr>
              <a:t>формальный подход</a:t>
            </a:r>
            <a:endParaRPr lang="ru-RU" sz="2400" i="1" dirty="0">
              <a:solidFill>
                <a:schemeClr val="tx2">
                  <a:lumMod val="75000"/>
                </a:schemeClr>
              </a:solidFill>
            </a:endParaRPr>
          </a:p>
        </p:txBody>
      </p:sp>
      <p:pic>
        <p:nvPicPr>
          <p:cNvPr id="1026" name="Picture 2" descr="D:\Мои документы\разное-работа\семинар\2018\img718.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22444" y="818300"/>
            <a:ext cx="4040931" cy="62772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Мои документы\разное-работа\семинар\2018\img717.jp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88024" y="808994"/>
            <a:ext cx="3981786" cy="627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243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636" y="0"/>
            <a:ext cx="9144000" cy="830997"/>
          </a:xfrm>
          <a:prstGeom prst="rect">
            <a:avLst/>
          </a:prstGeom>
        </p:spPr>
        <p:txBody>
          <a:bodyPr wrap="square">
            <a:spAutoFit/>
          </a:bodyPr>
          <a:lstStyle/>
          <a:p>
            <a:pPr algn="ctr"/>
            <a:r>
              <a:rPr lang="ru-RU" sz="2400" dirty="0">
                <a:solidFill>
                  <a:schemeClr val="tx2">
                    <a:lumMod val="75000"/>
                  </a:schemeClr>
                </a:solidFill>
              </a:rPr>
              <a:t>Выбор главного источника </a:t>
            </a:r>
            <a:r>
              <a:rPr lang="ru-RU" sz="2400" dirty="0" smtClean="0">
                <a:solidFill>
                  <a:schemeClr val="tx2">
                    <a:lumMod val="75000"/>
                  </a:schemeClr>
                </a:solidFill>
              </a:rPr>
              <a:t>информации</a:t>
            </a:r>
          </a:p>
          <a:p>
            <a:pPr algn="ctr"/>
            <a:r>
              <a:rPr lang="ru-RU" sz="2400" i="1" dirty="0" smtClean="0">
                <a:solidFill>
                  <a:schemeClr val="tx2">
                    <a:lumMod val="75000"/>
                  </a:schemeClr>
                </a:solidFill>
              </a:rPr>
              <a:t>логический подход</a:t>
            </a:r>
            <a:endParaRPr lang="ru-RU" sz="2400" i="1" dirty="0">
              <a:solidFill>
                <a:schemeClr val="tx2">
                  <a:lumMod val="75000"/>
                </a:schemeClr>
              </a:solidFill>
            </a:endParaRPr>
          </a:p>
        </p:txBody>
      </p:sp>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716016" y="837212"/>
            <a:ext cx="4268332" cy="5824495"/>
          </a:xfrm>
          <a:prstGeom prst="rect">
            <a:avLst/>
          </a:prstGeom>
        </p:spPr>
      </p:pic>
      <p:pic>
        <p:nvPicPr>
          <p:cNvPr id="5" name="Рисунок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rot="10800000">
            <a:off x="303668" y="815149"/>
            <a:ext cx="4412348" cy="5824299"/>
          </a:xfrm>
          <a:prstGeom prst="rect">
            <a:avLst/>
          </a:prstGeom>
        </p:spPr>
      </p:pic>
    </p:spTree>
    <p:extLst>
      <p:ext uri="{BB962C8B-B14F-4D97-AF65-F5344CB8AC3E}">
        <p14:creationId xmlns:p14="http://schemas.microsoft.com/office/powerpoint/2010/main" val="3861243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988840"/>
            <a:ext cx="9144000" cy="1323439"/>
          </a:xfrm>
          <a:prstGeom prst="rect">
            <a:avLst/>
          </a:prstGeom>
        </p:spPr>
        <p:txBody>
          <a:bodyPr wrap="square">
            <a:spAutoFit/>
          </a:bodyPr>
          <a:lstStyle/>
          <a:p>
            <a:pPr algn="ctr"/>
            <a:r>
              <a:rPr lang="ru-RU" sz="4000" b="1" dirty="0">
                <a:solidFill>
                  <a:schemeClr val="tx2">
                    <a:lumMod val="75000"/>
                  </a:schemeClr>
                </a:solidFill>
              </a:rPr>
              <a:t>Область издания </a:t>
            </a:r>
            <a:endParaRPr lang="ru-RU" sz="4000" b="1" dirty="0" smtClean="0">
              <a:solidFill>
                <a:schemeClr val="tx2">
                  <a:lumMod val="75000"/>
                </a:schemeClr>
              </a:solidFill>
            </a:endParaRPr>
          </a:p>
          <a:p>
            <a:pPr algn="ctr"/>
            <a:r>
              <a:rPr lang="ru-RU" sz="4000" b="1" dirty="0" smtClean="0">
                <a:solidFill>
                  <a:schemeClr val="tx2">
                    <a:lumMod val="75000"/>
                  </a:schemeClr>
                </a:solidFill>
              </a:rPr>
              <a:t>Область </a:t>
            </a:r>
            <a:r>
              <a:rPr lang="ru-RU" sz="4000" b="1" dirty="0">
                <a:solidFill>
                  <a:schemeClr val="tx2">
                    <a:lumMod val="75000"/>
                  </a:schemeClr>
                </a:solidFill>
              </a:rPr>
              <a:t>выходных данных </a:t>
            </a:r>
            <a:endParaRPr lang="ru-RU" sz="4000" b="1" i="1" dirty="0">
              <a:solidFill>
                <a:schemeClr val="tx2">
                  <a:lumMod val="75000"/>
                </a:schemeClr>
              </a:solidFill>
            </a:endParaRPr>
          </a:p>
        </p:txBody>
      </p:sp>
    </p:spTree>
    <p:extLst>
      <p:ext uri="{BB962C8B-B14F-4D97-AF65-F5344CB8AC3E}">
        <p14:creationId xmlns:p14="http://schemas.microsoft.com/office/powerpoint/2010/main" val="22343874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579</TotalTime>
  <Words>636</Words>
  <Application>Microsoft Office PowerPoint</Application>
  <PresentationFormat>Экран (4:3)</PresentationFormat>
  <Paragraphs>71</Paragraphs>
  <Slides>23</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Исполнительная</vt:lpstr>
      <vt:lpstr>Формирование библиографической записи на книгу с двойным входом (книга-перевертыш)</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kompl7a</dc:creator>
  <cp:lastModifiedBy>kompl7a</cp:lastModifiedBy>
  <cp:revision>62</cp:revision>
  <dcterms:created xsi:type="dcterms:W3CDTF">2018-03-28T14:00:50Z</dcterms:created>
  <dcterms:modified xsi:type="dcterms:W3CDTF">2018-04-06T08:45:33Z</dcterms:modified>
</cp:coreProperties>
</file>