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4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Используйте несколько пунктов, если необходимо.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Используйте краткий маркированный список пунктов и изложите подробности устно.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11/28/2013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80920" cy="2160240"/>
          </a:xfrm>
        </p:spPr>
        <p:txBody>
          <a:bodyPr anchor="t"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3600" dirty="0" smtClean="0"/>
              <a:t>Поликультурный </a:t>
            </a:r>
            <a:r>
              <a:rPr lang="ru-RU" sz="3600" dirty="0"/>
              <a:t>аспект библиотечного обслуживания </a:t>
            </a:r>
            <a:br>
              <a:rPr lang="ru-RU" sz="3600" dirty="0"/>
            </a:br>
            <a:r>
              <a:rPr lang="ru-RU" sz="3600" dirty="0"/>
              <a:t>в общедоступных библиотеках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4509120"/>
            <a:ext cx="8153400" cy="1617043"/>
          </a:xfrm>
        </p:spPr>
        <p:txBody>
          <a:bodyPr>
            <a:normAutofit/>
          </a:bodyPr>
          <a:lstStyle/>
          <a:p>
            <a:r>
              <a:rPr lang="ru-RU" dirty="0" smtClean="0"/>
              <a:t>Колосов Евгений Сергеевич,</a:t>
            </a:r>
          </a:p>
          <a:p>
            <a:pPr marL="356616" lvl="1" indent="0">
              <a:buNone/>
            </a:pPr>
            <a:r>
              <a:rPr lang="ru-RU" sz="2400" dirty="0" smtClean="0"/>
              <a:t>заместитель директора по науке и методической работе</a:t>
            </a:r>
          </a:p>
          <a:p>
            <a:pPr marL="356616" lvl="1" indent="0">
              <a:buNone/>
            </a:pPr>
            <a:r>
              <a:rPr lang="ru-RU" sz="2400" dirty="0" smtClean="0"/>
              <a:t>Свердловской областной межнациональной библиотеки</a:t>
            </a:r>
            <a:endParaRPr lang="ru-RU" sz="2400" dirty="0"/>
          </a:p>
        </p:txBody>
      </p:sp>
      <p:pic>
        <p:nvPicPr>
          <p:cNvPr id="1026" name="Picture 2" descr="C:\Users\Loko\Desktop\СОМБ_logo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89124"/>
            <a:ext cx="4248472" cy="142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Также в 2014 году… 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dirty="0"/>
              <a:t>Проведение цикла семинаров-практикумов для библиотек муниципальных образований Свердловской области </a:t>
            </a:r>
            <a:r>
              <a:rPr lang="ru-RU" sz="2400" b="1" dirty="0"/>
              <a:t>«Поликультурная библиотека: от азов к успеху</a:t>
            </a:r>
            <a:r>
              <a:rPr lang="ru-RU" sz="2400" b="1" dirty="0" smtClean="0"/>
              <a:t>»</a:t>
            </a:r>
            <a:endParaRPr lang="ru-RU" sz="2400" dirty="0"/>
          </a:p>
          <a:p>
            <a:pPr lvl="0" algn="just"/>
            <a:r>
              <a:rPr lang="ru-RU" sz="2400" dirty="0"/>
              <a:t>Проведение цикла выездных мастер-классов </a:t>
            </a:r>
            <a:r>
              <a:rPr lang="ru-RU" sz="2400" b="1" dirty="0"/>
              <a:t>«Поликультурное обслуживание населения: опыт библиотек Среднего Урала</a:t>
            </a:r>
            <a:r>
              <a:rPr lang="ru-RU" sz="2400" b="1" dirty="0" smtClean="0"/>
              <a:t>»</a:t>
            </a:r>
            <a:endParaRPr lang="ru-RU" sz="2400" dirty="0"/>
          </a:p>
          <a:p>
            <a:pPr lvl="0" algn="just"/>
            <a:r>
              <a:rPr lang="ru-RU" sz="2400" dirty="0"/>
              <a:t>Работа учебно-методического центра для библиотек Свердловской области </a:t>
            </a:r>
            <a:r>
              <a:rPr lang="ru-RU" sz="2400" b="1" dirty="0"/>
              <a:t>«Школа толерантности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  <p:pic>
        <p:nvPicPr>
          <p:cNvPr id="4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84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80920" cy="1728192"/>
          </a:xfrm>
        </p:spPr>
        <p:txBody>
          <a:bodyPr anchor="t"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3600" dirty="0" smtClean="0"/>
              <a:t>Свердловская областная</a:t>
            </a:r>
            <a:br>
              <a:rPr lang="ru-RU" sz="3600" dirty="0" smtClean="0"/>
            </a:br>
            <a:r>
              <a:rPr lang="ru-RU" sz="3600" dirty="0" smtClean="0"/>
              <a:t>межнациональная</a:t>
            </a:r>
            <a:br>
              <a:rPr lang="ru-RU" sz="3600" dirty="0" smtClean="0"/>
            </a:br>
            <a:r>
              <a:rPr lang="ru-RU" sz="3600" dirty="0" smtClean="0"/>
              <a:t>библиотека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153072" y="3828181"/>
            <a:ext cx="4867200" cy="255314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Тел.: +7 (343) 243-17-05</a:t>
            </a:r>
          </a:p>
          <a:p>
            <a:pPr algn="ctr"/>
            <a:r>
              <a:rPr lang="ru-RU" dirty="0" smtClean="0"/>
              <a:t>Факс: </a:t>
            </a:r>
            <a:r>
              <a:rPr lang="ru-RU" dirty="0"/>
              <a:t>+7 (343) </a:t>
            </a:r>
            <a:r>
              <a:rPr lang="ru-RU" dirty="0" smtClean="0"/>
              <a:t>243-17-0о</a:t>
            </a:r>
            <a:endParaRPr lang="ru-RU" dirty="0"/>
          </a:p>
          <a:p>
            <a:pPr algn="ctr"/>
            <a:r>
              <a:rPr lang="en-US" dirty="0" smtClean="0"/>
              <a:t>E-mail: somb@somb.ru</a:t>
            </a:r>
          </a:p>
          <a:p>
            <a:pPr algn="ctr"/>
            <a:r>
              <a:rPr lang="ru-RU" dirty="0" smtClean="0"/>
              <a:t>Сайт: </a:t>
            </a:r>
            <a:r>
              <a:rPr lang="en-US" dirty="0" smtClean="0"/>
              <a:t>www.somb.ru</a:t>
            </a:r>
            <a:endParaRPr lang="ru-RU" dirty="0"/>
          </a:p>
        </p:txBody>
      </p:sp>
      <p:pic>
        <p:nvPicPr>
          <p:cNvPr id="6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8591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1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r>
              <a:rPr lang="ru-RU" sz="4400" dirty="0" smtClean="0"/>
              <a:t>Манифест </a:t>
            </a:r>
            <a:r>
              <a:rPr lang="ru-RU" sz="4400" dirty="0"/>
              <a:t>ИФЛА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о </a:t>
            </a:r>
            <a:r>
              <a:rPr lang="ru-RU" sz="4400" dirty="0" err="1"/>
              <a:t>мультикультурной</a:t>
            </a:r>
            <a:r>
              <a:rPr lang="ru-RU" sz="4400" dirty="0"/>
              <a:t> библиотеке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39176"/>
          </a:xfrm>
        </p:spPr>
        <p:txBody>
          <a:bodyPr>
            <a:noAutofit/>
          </a:bodyPr>
          <a:lstStyle/>
          <a:p>
            <a:pPr algn="just"/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900" dirty="0" smtClean="0"/>
              <a:t>Библиотекам необходимо уделять особое внимание культурно разнообразным группам в своих сообществах, включая коренные народы; иммигрантские меньшинства; беженцев; лиц, ищущих убежища; резидентов, имеющих временное право на проживание; рабочих-мигрантов, а также национальные  меньшинства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9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ru-RU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Цели </a:t>
            </a:r>
            <a:r>
              <a:rPr lang="ru-RU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400" dirty="0" err="1" smtClean="0"/>
              <a:t>мультикультурной</a:t>
            </a:r>
            <a:r>
              <a:rPr lang="ru-RU" sz="4400" dirty="0" smtClean="0"/>
              <a:t> библиотеки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lnSpc>
                <a:spcPct val="110000"/>
              </a:lnSpc>
            </a:pPr>
            <a:r>
              <a:rPr lang="ru-RU" dirty="0"/>
              <a:t>Приобретая материалы, она должна стремиться к отражению этнической, языковой и культурной составляющей общества, а также к укреплению понимания этнического многообразия, расовой гармонии и равенства; </a:t>
            </a:r>
          </a:p>
          <a:p>
            <a:pPr lvl="0" algn="just">
              <a:lnSpc>
                <a:spcPct val="110000"/>
              </a:lnSpc>
            </a:pPr>
            <a:r>
              <a:rPr lang="ru-RU" dirty="0" smtClean="0"/>
              <a:t>Поощрять </a:t>
            </a:r>
            <a:r>
              <a:rPr lang="ru-RU" dirty="0"/>
              <a:t>и обеспечивать обучение языкам, а также работать в тесном сотрудничестве с местными образовательными учреждениями в целях улучшения качества обслуживания;</a:t>
            </a:r>
          </a:p>
          <a:p>
            <a:pPr lvl="0" algn="just">
              <a:lnSpc>
                <a:spcPct val="110000"/>
              </a:lnSpc>
            </a:pPr>
            <a:r>
              <a:rPr lang="ru-RU" dirty="0" smtClean="0"/>
              <a:t>Объединять </a:t>
            </a:r>
            <a:r>
              <a:rPr lang="ru-RU" dirty="0" err="1"/>
              <a:t>мультикультурные</a:t>
            </a:r>
            <a:r>
              <a:rPr lang="ru-RU" dirty="0"/>
              <a:t> сообщества. Являясь местом встреч, библиотека может предоставлять площадку для взаимодействия людей – представителей различных культур;</a:t>
            </a:r>
          </a:p>
          <a:p>
            <a:pPr lvl="0" algn="just">
              <a:lnSpc>
                <a:spcPct val="110000"/>
              </a:lnSpc>
            </a:pPr>
            <a:r>
              <a:rPr lang="ru-RU" dirty="0"/>
              <a:t>Библиотеке следует предоставлять справочно-библиографическое обслуживание на тех языках, которые являются наиболее употребляемыми, и тем группам, которые имеют наибольшую потребность в этом, например, вновь прибывающие мигрантам.</a:t>
            </a:r>
          </a:p>
        </p:txBody>
      </p:sp>
      <p:pic>
        <p:nvPicPr>
          <p:cNvPr id="4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ru-RU" sz="4400" kern="1200" noProof="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Мультикультурная</a:t>
            </a:r>
            <a:r>
              <a:rPr lang="ru-RU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библиотека</a:t>
            </a:r>
            <a:br>
              <a:rPr lang="ru-RU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400" dirty="0" smtClean="0"/>
              <a:t>в современной </a:t>
            </a:r>
            <a:r>
              <a:rPr lang="ru-RU" sz="4400" dirty="0" smtClean="0"/>
              <a:t>России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Образовательный центр</a:t>
            </a:r>
            <a:r>
              <a:rPr lang="ru-RU" dirty="0" smtClean="0"/>
              <a:t> </a:t>
            </a:r>
            <a:r>
              <a:rPr lang="ru-RU" dirty="0"/>
              <a:t>–</a:t>
            </a:r>
            <a:r>
              <a:rPr lang="ru-RU" dirty="0" smtClean="0"/>
              <a:t> </a:t>
            </a:r>
            <a:r>
              <a:rPr lang="ru-RU" dirty="0"/>
              <a:t>развивает и предоставляет доступ  к учебным материалам  и языковым программам, как в печатной, так и в электронной форме. Дает возможность изучать любой другой язык и обогащать знания опытом различных культур; </a:t>
            </a:r>
          </a:p>
          <a:p>
            <a:pPr algn="just"/>
            <a:r>
              <a:rPr lang="ru-RU" b="1" dirty="0" smtClean="0"/>
              <a:t>Культурный центр </a:t>
            </a:r>
            <a:r>
              <a:rPr lang="ru-RU" dirty="0"/>
              <a:t>–</a:t>
            </a:r>
            <a:r>
              <a:rPr lang="ru-RU" dirty="0" smtClean="0"/>
              <a:t> </a:t>
            </a:r>
            <a:r>
              <a:rPr lang="ru-RU" dirty="0"/>
              <a:t>сохраняет, развивает и пропагандирует различные культуры, а также их литературу, искусство и музыку. Такой доступ дает возможность людям узнавать и изучать различные формы культурного самовыражения; </a:t>
            </a:r>
          </a:p>
          <a:p>
            <a:pPr algn="just"/>
            <a:r>
              <a:rPr lang="ru-RU" b="1" dirty="0" smtClean="0"/>
              <a:t>Информационный центр</a:t>
            </a:r>
            <a:r>
              <a:rPr lang="ru-RU" dirty="0" smtClean="0"/>
              <a:t> </a:t>
            </a:r>
            <a:r>
              <a:rPr lang="ru-RU" dirty="0"/>
              <a:t>–</a:t>
            </a:r>
            <a:r>
              <a:rPr lang="ru-RU" dirty="0" smtClean="0"/>
              <a:t> приобретает</a:t>
            </a:r>
            <a:r>
              <a:rPr lang="ru-RU" dirty="0"/>
              <a:t>, производит, систематизирует и делает доступной информацию, направленную на удовлетворение потребностей всех групп населения, равно как и распространяет эту информацию среди его различных культурных групп. </a:t>
            </a:r>
            <a:endParaRPr lang="ru-RU" noProof="0" dirty="0"/>
          </a:p>
        </p:txBody>
      </p:sp>
      <p:pic>
        <p:nvPicPr>
          <p:cNvPr id="4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ru-RU" sz="4400" kern="1200" noProof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Направления поликультурного библиотечного обслуживания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b="1" dirty="0"/>
              <a:t>Направление 1:</a:t>
            </a:r>
            <a:r>
              <a:rPr lang="ru-RU" dirty="0"/>
              <a:t>  продвижение знаний об истории и культуре народов России, сохранение их исторического наследия и развитие национальной самобытности. Стимулирование интереса пользователей библиотек и жителей Свердловской области к родной культуре и историческому наследию, способствование обретению ими культурной и этнической идентичности путем совершенствования системы культурно-просветительской и информационной работы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 algn="just">
              <a:buNone/>
            </a:pPr>
            <a:r>
              <a:rPr lang="ru-RU" b="1" dirty="0" smtClean="0"/>
              <a:t>Направление </a:t>
            </a:r>
            <a:r>
              <a:rPr lang="ru-RU" b="1" dirty="0"/>
              <a:t>2:</a:t>
            </a:r>
            <a:r>
              <a:rPr lang="ru-RU" dirty="0"/>
              <a:t> Формирование, сохранение и распространение книжных, электронных ресурсов, составляющих национально-культурное достояние народов Среднего Урала и России.</a:t>
            </a:r>
          </a:p>
        </p:txBody>
      </p:sp>
      <p:pic>
        <p:nvPicPr>
          <p:cNvPr id="4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ru-RU" sz="4400" dirty="0"/>
              <a:t>Направления поликультурного библиотечного обслуживания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b="1" dirty="0"/>
              <a:t>Направление 3: </a:t>
            </a:r>
            <a:r>
              <a:rPr lang="ru-RU" dirty="0"/>
              <a:t>распространение среди всех слоев населения и всех национальных групп идей духовного единства, межнационального и межконфессионального согласия, конструктивного кросс-культурного диалога. Формирование толерантных межличностных отношений в поликультурной среде Уральского региона, профилактика экстремизма и нетерпимости в различных социальных сферах. </a:t>
            </a:r>
            <a:endParaRPr lang="ru-RU" dirty="0" smtClean="0"/>
          </a:p>
          <a:p>
            <a:pPr algn="just"/>
            <a:endParaRPr lang="ru-RU" b="1" dirty="0"/>
          </a:p>
          <a:p>
            <a:pPr marL="82296" indent="0" algn="just">
              <a:buNone/>
            </a:pPr>
            <a:r>
              <a:rPr lang="ru-RU" b="1" dirty="0" smtClean="0"/>
              <a:t>Направление </a:t>
            </a:r>
            <a:r>
              <a:rPr lang="ru-RU" b="1" dirty="0"/>
              <a:t>4: </a:t>
            </a:r>
            <a:r>
              <a:rPr lang="ru-RU" dirty="0"/>
              <a:t>создание единой библиотечно-информационной среды в регионе по проблемам этнокультурного развития, формирования толерантного сознания, профилактики экстремизма. Разработка и реализация совместных корпоративных библиотечных проектов в данной сфере. </a:t>
            </a:r>
          </a:p>
        </p:txBody>
      </p:sp>
      <p:pic>
        <p:nvPicPr>
          <p:cNvPr id="4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ru-RU" sz="4400" dirty="0"/>
              <a:t>Направления поликультурного библиотечного обслуживания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sz="3100" b="1" dirty="0"/>
              <a:t>Направление 5: </a:t>
            </a:r>
            <a:r>
              <a:rPr lang="ru-RU" sz="3100" dirty="0"/>
              <a:t>библиотечное обслуживание мигрантов, включающее в себя:</a:t>
            </a:r>
          </a:p>
          <a:p>
            <a:pPr algn="just"/>
            <a:r>
              <a:rPr lang="ru-RU" dirty="0" smtClean="0"/>
              <a:t>повышение </a:t>
            </a:r>
            <a:r>
              <a:rPr lang="ru-RU" dirty="0"/>
              <a:t>уровня социальной адаптации мигрантов к реалиям современного российского общества посредством информационно-просветительской </a:t>
            </a:r>
            <a:r>
              <a:rPr lang="ru-RU" dirty="0" smtClean="0"/>
              <a:t>работы;</a:t>
            </a:r>
            <a:endParaRPr lang="ru-RU" dirty="0"/>
          </a:p>
          <a:p>
            <a:pPr algn="just"/>
            <a:r>
              <a:rPr lang="ru-RU" dirty="0" smtClean="0"/>
              <a:t>создание </a:t>
            </a:r>
            <a:r>
              <a:rPr lang="ru-RU" dirty="0"/>
              <a:t>на территории библиотеки условий для удовлетворения культурных и иных информационных потребностей мигрантов, тесно связанных с их этнической и культурной идентичностью;</a:t>
            </a:r>
          </a:p>
          <a:p>
            <a:pPr algn="just"/>
            <a:r>
              <a:rPr lang="ru-RU" dirty="0" smtClean="0"/>
              <a:t>сбор</a:t>
            </a:r>
            <a:r>
              <a:rPr lang="ru-RU" dirty="0"/>
              <a:t>, обработка и анализ документов о миграционных процессах, происходящих в современном российском обществе и мире в целом, которые могут быть полезны как самим мигрантам, так и специалистам, тесно связанным с работой по этому направлению. </a:t>
            </a:r>
          </a:p>
        </p:txBody>
      </p:sp>
      <p:pic>
        <p:nvPicPr>
          <p:cNvPr id="4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26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 2014 году… конференции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dirty="0" smtClean="0"/>
              <a:t>АПРЕЛЬ: </a:t>
            </a:r>
          </a:p>
          <a:p>
            <a:pPr marL="82296" lvl="0" indent="0" algn="just">
              <a:buNone/>
            </a:pPr>
            <a:r>
              <a:rPr lang="ru-RU" sz="2400" dirty="0" smtClean="0"/>
              <a:t>Российская </a:t>
            </a:r>
            <a:r>
              <a:rPr lang="ru-RU" sz="2400" dirty="0"/>
              <a:t>научно-практическая конференция </a:t>
            </a:r>
            <a:r>
              <a:rPr lang="ru-RU" sz="2400" b="1" dirty="0"/>
              <a:t>«Гармонизация межэтнических отношений и развитие национальных культур</a:t>
            </a:r>
            <a:r>
              <a:rPr lang="ru-RU" sz="2400" b="1" dirty="0" smtClean="0"/>
              <a:t>»</a:t>
            </a:r>
            <a:endParaRPr lang="ru-RU" sz="2400" dirty="0" smtClean="0"/>
          </a:p>
          <a:p>
            <a:pPr marL="82296" lvl="0" indent="0" algn="just">
              <a:buNone/>
            </a:pPr>
            <a:endParaRPr lang="ru-RU" sz="2400" dirty="0" smtClean="0"/>
          </a:p>
          <a:p>
            <a:pPr lvl="0" algn="just"/>
            <a:r>
              <a:rPr lang="ru-RU" sz="2400" dirty="0" smtClean="0"/>
              <a:t>НОЯБРЬ:</a:t>
            </a:r>
          </a:p>
          <a:p>
            <a:pPr marL="82296" lvl="0" indent="0" algn="just">
              <a:buNone/>
            </a:pPr>
            <a:r>
              <a:rPr lang="ru-RU" sz="2400" dirty="0" smtClean="0"/>
              <a:t>Российская </a:t>
            </a:r>
            <a:r>
              <a:rPr lang="ru-RU" sz="2400" dirty="0"/>
              <a:t>он-</a:t>
            </a:r>
            <a:r>
              <a:rPr lang="ru-RU" sz="2400" dirty="0" err="1"/>
              <a:t>лайн</a:t>
            </a:r>
            <a:r>
              <a:rPr lang="ru-RU" sz="2400" dirty="0"/>
              <a:t> конференция </a:t>
            </a:r>
            <a:r>
              <a:rPr lang="ru-RU" sz="2400" b="1" dirty="0"/>
              <a:t>«Воспитание культуры мира и толерантности через систему информационно-библиотечной работы»</a:t>
            </a:r>
            <a:r>
              <a:rPr lang="ru-RU" sz="2400" dirty="0"/>
              <a:t> в ноябре 2014 года.</a:t>
            </a:r>
          </a:p>
        </p:txBody>
      </p:sp>
      <p:pic>
        <p:nvPicPr>
          <p:cNvPr id="4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 2014 году… конкурсы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Областной профессиональный конкурс </a:t>
            </a:r>
            <a:r>
              <a:rPr lang="ru-RU" sz="2400" b="1" dirty="0" smtClean="0"/>
              <a:t>«Библиотеки </a:t>
            </a:r>
            <a:r>
              <a:rPr lang="ru-RU" sz="2400" b="1" dirty="0"/>
              <a:t>Урала в поликультурной среде: пути продвижения культур народов Среднего Урала</a:t>
            </a:r>
            <a:r>
              <a:rPr lang="ru-RU" sz="2400" b="1" dirty="0" smtClean="0"/>
              <a:t>»</a:t>
            </a:r>
          </a:p>
          <a:p>
            <a:pPr marL="82296" indent="0" algn="just">
              <a:buNone/>
            </a:pPr>
            <a:r>
              <a:rPr lang="ru-RU" sz="2400" dirty="0" smtClean="0"/>
              <a:t> </a:t>
            </a:r>
            <a:endParaRPr lang="ru-RU" sz="2400" dirty="0"/>
          </a:p>
          <a:p>
            <a:pPr algn="just"/>
            <a:r>
              <a:rPr lang="ru-RU" sz="2400" dirty="0"/>
              <a:t>Областной профессиональный </a:t>
            </a:r>
            <a:r>
              <a:rPr lang="ru-RU" sz="2400" dirty="0" smtClean="0"/>
              <a:t>конкурс </a:t>
            </a:r>
            <a:r>
              <a:rPr lang="ru-RU" sz="2400" b="1" dirty="0" smtClean="0"/>
              <a:t>«Литература </a:t>
            </a:r>
            <a:r>
              <a:rPr lang="ru-RU" sz="2400" b="1" dirty="0"/>
              <a:t>народов России: библиотеки в поисках новых путей продвижения чтения»</a:t>
            </a:r>
            <a:r>
              <a:rPr lang="ru-RU" sz="2400" dirty="0"/>
              <a:t> (в рамках областного межведомственного проекта «Открытая книга</a:t>
            </a:r>
            <a:r>
              <a:rPr lang="ru-RU" sz="2400" dirty="0" smtClean="0"/>
              <a:t>»)</a:t>
            </a:r>
            <a:endParaRPr lang="ru-RU" sz="2400" dirty="0"/>
          </a:p>
        </p:txBody>
      </p:sp>
      <p:pic>
        <p:nvPicPr>
          <p:cNvPr id="4" name="Picture 2" descr="C:\Users\Loko\Desktop\СОМБ_logo_RGB - коп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05264"/>
            <a:ext cx="2974455" cy="8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73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E82897-DF76-4FAF-8E1C-FF8710054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709</Words>
  <Application>Microsoft Office PowerPoint</Application>
  <PresentationFormat>Экран (4:3)</PresentationFormat>
  <Paragraphs>60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Поликультурный аспект библиотечного обслуживания  в общедоступных библиотеках</vt:lpstr>
      <vt:lpstr>Манифест ИФЛА  о мультикультурной библиотеке</vt:lpstr>
      <vt:lpstr>Цели  мультикультурной библиотеки</vt:lpstr>
      <vt:lpstr>Мультикультурная библиотека в современной России</vt:lpstr>
      <vt:lpstr>Направления поликультурного библиотечного обслуживания</vt:lpstr>
      <vt:lpstr>Направления поликультурного библиотечного обслуживания</vt:lpstr>
      <vt:lpstr>Направления поликультурного библиотечного обслуживания</vt:lpstr>
      <vt:lpstr>В 2014 году… конференции</vt:lpstr>
      <vt:lpstr>В 2014 году… конкурсы</vt:lpstr>
      <vt:lpstr>Также в 2014 году… </vt:lpstr>
      <vt:lpstr>Свердловская областная межнациональная библиотека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2013-11-27T19:16:37Z</dcterms:created>
  <dcterms:modified xsi:type="dcterms:W3CDTF">2013-11-27T20:33:50Z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