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480" r:id="rId2"/>
    <p:sldId id="416" r:id="rId3"/>
    <p:sldId id="442" r:id="rId4"/>
    <p:sldId id="443" r:id="rId5"/>
    <p:sldId id="489" r:id="rId6"/>
    <p:sldId id="445" r:id="rId7"/>
    <p:sldId id="446" r:id="rId8"/>
    <p:sldId id="450" r:id="rId9"/>
    <p:sldId id="478" r:id="rId10"/>
    <p:sldId id="479" r:id="rId11"/>
    <p:sldId id="415" r:id="rId12"/>
    <p:sldId id="453" r:id="rId13"/>
    <p:sldId id="473" r:id="rId14"/>
    <p:sldId id="452" r:id="rId15"/>
    <p:sldId id="451" r:id="rId16"/>
    <p:sldId id="456" r:id="rId17"/>
    <p:sldId id="466" r:id="rId18"/>
    <p:sldId id="467" r:id="rId19"/>
    <p:sldId id="485" r:id="rId20"/>
    <p:sldId id="455" r:id="rId21"/>
    <p:sldId id="454" r:id="rId22"/>
    <p:sldId id="458" r:id="rId23"/>
    <p:sldId id="468" r:id="rId24"/>
    <p:sldId id="469" r:id="rId25"/>
    <p:sldId id="470" r:id="rId26"/>
    <p:sldId id="471" r:id="rId27"/>
    <p:sldId id="457" r:id="rId28"/>
    <p:sldId id="459" r:id="rId29"/>
    <p:sldId id="460" r:id="rId30"/>
    <p:sldId id="488" r:id="rId31"/>
    <p:sldId id="495" r:id="rId32"/>
    <p:sldId id="496" r:id="rId33"/>
    <p:sldId id="497" r:id="rId34"/>
    <p:sldId id="462" r:id="rId35"/>
    <p:sldId id="461" r:id="rId36"/>
    <p:sldId id="463" r:id="rId37"/>
    <p:sldId id="476" r:id="rId38"/>
    <p:sldId id="477" r:id="rId39"/>
    <p:sldId id="494" r:id="rId40"/>
    <p:sldId id="490" r:id="rId41"/>
    <p:sldId id="493" r:id="rId42"/>
    <p:sldId id="492" r:id="rId43"/>
    <p:sldId id="464" r:id="rId44"/>
    <p:sldId id="475" r:id="rId45"/>
    <p:sldId id="417" r:id="rId46"/>
    <p:sldId id="418" r:id="rId47"/>
    <p:sldId id="440" r:id="rId48"/>
    <p:sldId id="441" r:id="rId49"/>
    <p:sldId id="419" r:id="rId50"/>
    <p:sldId id="420" r:id="rId51"/>
    <p:sldId id="481" r:id="rId52"/>
    <p:sldId id="422" r:id="rId53"/>
    <p:sldId id="482" r:id="rId54"/>
    <p:sldId id="487" r:id="rId55"/>
    <p:sldId id="486" r:id="rId5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02" autoAdjust="0"/>
  </p:normalViewPr>
  <p:slideViewPr>
    <p:cSldViewPr>
      <p:cViewPr>
        <p:scale>
          <a:sx n="70" d="100"/>
          <a:sy n="70" d="100"/>
        </p:scale>
        <p:origin x="-2814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8A220-F303-4294-9E99-5F4567FBD434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B55E1-BD6F-4C97-90D9-EAA757DCC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13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675D99E-45C3-4B7A-A79C-0A74B48B1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242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962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395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 smtClean="0"/>
              <a:t>Библиотеки</a:t>
            </a:r>
            <a:r>
              <a:rPr lang="ru-RU" sz="1600" baseline="0" dirty="0" smtClean="0"/>
              <a:t> Свердловской области по итогам 2015 года в цифрах и фактах  выглядят следующим образом: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4585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 smtClean="0"/>
              <a:t>Продолжается процесс оптимизации сети муниципальных библиотек, который обусловлен сокращением неэффективных расходов </a:t>
            </a:r>
          </a:p>
          <a:p>
            <a:r>
              <a:rPr lang="ru-RU" sz="1600" dirty="0" smtClean="0"/>
              <a:t>(слияние библиотек, закрытие сельских библиотек в малонаселенных пунктах)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693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 smtClean="0"/>
              <a:t>Справедливое сравнение – с ближайшими соседями, библиотеками других регионов Урала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9159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Большинство библиотек  имеют статус бюджетного учреждения, казенных -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7226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5555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5048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6459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769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02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Культурный</a:t>
            </a:r>
            <a:r>
              <a:rPr lang="ru-RU" baseline="0" dirty="0" smtClean="0"/>
              <a:t> контекст года определялся двумя главными событиями – 70 –я годовщина Победы в Великой Отечественной войне и Год культуры в России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4251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7621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6037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1068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0261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2011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7265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6084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671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160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216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Кроме того, продолжают</a:t>
            </a:r>
            <a:r>
              <a:rPr lang="ru-RU" baseline="0" dirty="0" smtClean="0"/>
              <a:t> действовать указы и постановления, уже известные библиотекам, работа по ним продолжается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0575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9994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3687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7653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957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7604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197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5318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01699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86360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735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 финансировании мероприятий по информатизации чуть позже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97707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91797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99900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80270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38513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04722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55043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4635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66503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8802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618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Региональные  документы, подкрепляющие распоряжения федерального уровня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46944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77341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63393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52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69797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9415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54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03696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55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524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533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Сельские библиотеки и работники сельских библиотек получают дополнительное финансирование</a:t>
            </a:r>
            <a:r>
              <a:rPr lang="ru-RU" baseline="0" dirty="0" smtClean="0"/>
              <a:t>  на конкурсной основе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880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4 из 12 премий – наши, библиотечные, имена лауреатов на следующих слайдах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819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5D99E-45C3-4B7A-A79C-0A74B48B12F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793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i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4340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Fi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85800" y="608013"/>
            <a:ext cx="1716088" cy="150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Fi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4227513"/>
            <a:ext cx="91598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863725"/>
          </a:xfrm>
        </p:spPr>
        <p:txBody>
          <a:bodyPr anchor="t"/>
          <a:lstStyle>
            <a:lvl1pPr>
              <a:defRPr sz="36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90625" y="4516438"/>
            <a:ext cx="6762750" cy="1482725"/>
          </a:xfrm>
        </p:spPr>
        <p:txBody>
          <a:bodyPr/>
          <a:lstStyle>
            <a:lvl1pPr marL="0" indent="0" algn="ctr">
              <a:spcBef>
                <a:spcPct val="0"/>
              </a:spcBef>
              <a:buFontTx/>
              <a:buNone/>
              <a:defRPr sz="2600" b="1">
                <a:latin typeface="Verdana" pitchFamily="34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C94B1-70DE-4CAB-9C96-313F2DF61E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8B9CA-F511-4505-A700-E7CB53C3B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6688" y="609600"/>
            <a:ext cx="1943100" cy="5576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8488" cy="5576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E07C1-B9EA-4419-B8E2-508F4C575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AAD2E-04EE-47EF-96AA-7F4730965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F370B-0863-4784-ABA4-EAD1306B7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2252663"/>
            <a:ext cx="3810000" cy="393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52663"/>
            <a:ext cx="3810000" cy="393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619C9-2A9C-4270-A2CB-7A7A1CC2C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56547-E01E-4299-9E1C-605B4EABC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10943-2EC9-4BEB-9F8F-151642DF3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1C55C-F33A-4452-88CE-C6761F72F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B3ED8-046E-4183-94E9-75DDA5E6E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20A7C-F2A7-4EC0-9FC6-330B7AC71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Fi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54340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2313" y="609600"/>
            <a:ext cx="646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52663"/>
            <a:ext cx="77724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C51B8D2-6060-4233-A6F0-0348F1809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2" name="Picture 7" descr="Fi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85800" y="608013"/>
            <a:ext cx="1306513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Fi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1914525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>
    <p:pull dir="lu"/>
  </p:transition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Библиотеки </a:t>
            </a:r>
            <a:br>
              <a:rPr lang="ru-RU" sz="4400" dirty="0" smtClean="0"/>
            </a:br>
            <a:r>
              <a:rPr lang="ru-RU" sz="4400" dirty="0" smtClean="0"/>
              <a:t>Свердловской области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600" dirty="0" smtClean="0"/>
              <a:t>год 2015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17254482"/>
      </p:ext>
    </p:extLst>
  </p:cSld>
  <p:clrMapOvr>
    <a:masterClrMapping/>
  </p:clrMapOvr>
  <p:transition>
    <p:pull dir="l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548680"/>
            <a:ext cx="6467475" cy="1143000"/>
          </a:xfrm>
        </p:spPr>
        <p:txBody>
          <a:bodyPr/>
          <a:lstStyle/>
          <a:p>
            <a:r>
              <a:rPr lang="ru-RU" dirty="0" smtClean="0"/>
              <a:t>Лауреаты 2015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Федорова </a:t>
            </a:r>
            <a:r>
              <a:rPr lang="ru-RU" dirty="0"/>
              <a:t>Наталья Александровна – зав. отделом обслуживания ЦРБ МБУК Артемовского ГО «ЦБС»</a:t>
            </a:r>
          </a:p>
          <a:p>
            <a:r>
              <a:rPr lang="ru-RU" dirty="0"/>
              <a:t>Марчук Людмила Петровна – зав. отделом МУК </a:t>
            </a:r>
            <a:r>
              <a:rPr lang="ru-RU" dirty="0" err="1"/>
              <a:t>Талицкого</a:t>
            </a:r>
            <a:r>
              <a:rPr lang="ru-RU" dirty="0"/>
              <a:t> ГО Библиотечно-информационный центр «</a:t>
            </a:r>
            <a:r>
              <a:rPr lang="ru-RU" dirty="0" err="1"/>
              <a:t>Горбуновская</a:t>
            </a:r>
            <a:r>
              <a:rPr lang="ru-RU" dirty="0"/>
              <a:t> сельская библиотека им. Ф. Ф. Павленкова»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983463"/>
      </p:ext>
    </p:extLst>
  </p:cSld>
  <p:clrMapOvr>
    <a:masterClrMapping/>
  </p:clrMapOvr>
  <p:transition>
    <p:pull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Библиотечная сеть Свердловской области 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684213" y="2276475"/>
            <a:ext cx="7772400" cy="3933825"/>
          </a:xfrm>
        </p:spPr>
        <p:txBody>
          <a:bodyPr/>
          <a:lstStyle/>
          <a:p>
            <a:r>
              <a:rPr lang="ru-RU" dirty="0" smtClean="0"/>
              <a:t>На 01.01.2016 года сеть общедоступных библиотек Свердловской области насчитывает </a:t>
            </a:r>
            <a:r>
              <a:rPr lang="ru-RU" b="1" dirty="0" smtClean="0"/>
              <a:t>866 </a:t>
            </a:r>
            <a:r>
              <a:rPr lang="ru-RU" dirty="0" smtClean="0"/>
              <a:t>библиотек, </a:t>
            </a:r>
          </a:p>
          <a:p>
            <a:r>
              <a:rPr lang="ru-RU" dirty="0" smtClean="0"/>
              <a:t>из них </a:t>
            </a:r>
            <a:r>
              <a:rPr lang="ru-RU" b="1" dirty="0" smtClean="0"/>
              <a:t>4 </a:t>
            </a:r>
            <a:r>
              <a:rPr lang="ru-RU" dirty="0" smtClean="0"/>
              <a:t>государственных и </a:t>
            </a:r>
            <a:r>
              <a:rPr lang="ru-RU" b="1" dirty="0" smtClean="0"/>
              <a:t>862 </a:t>
            </a:r>
            <a:r>
              <a:rPr lang="ru-RU" dirty="0" smtClean="0"/>
              <a:t>муниципальных; </a:t>
            </a:r>
          </a:p>
          <a:p>
            <a:r>
              <a:rPr lang="ru-RU" b="1" dirty="0" smtClean="0"/>
              <a:t>581</a:t>
            </a:r>
            <a:r>
              <a:rPr lang="ru-RU" dirty="0" smtClean="0"/>
              <a:t> расположена в сельской местности (67 %);</a:t>
            </a:r>
          </a:p>
          <a:p>
            <a:r>
              <a:rPr lang="ru-RU" dirty="0" smtClean="0"/>
              <a:t>Число детских библиотек – </a:t>
            </a:r>
            <a:r>
              <a:rPr lang="ru-RU" b="1" dirty="0" smtClean="0"/>
              <a:t>93</a:t>
            </a:r>
            <a:r>
              <a:rPr lang="ru-RU" dirty="0" smtClean="0"/>
              <a:t> (10,7 %  от общего числа муниципальных библиотек)</a:t>
            </a:r>
          </a:p>
          <a:p>
            <a:endParaRPr lang="ru-RU" dirty="0" smtClean="0"/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E93BC73-0FA0-4C30-B422-BF5B78BFCB52}" type="slidenum">
              <a:rPr lang="ru-RU" smtClean="0">
                <a:latin typeface="Arial" charset="0"/>
                <a:cs typeface="Arial" charset="0"/>
              </a:rPr>
              <a:pPr/>
              <a:t>11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pull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Сокращение сети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сравнению с прошлым годом </a:t>
            </a:r>
            <a:r>
              <a:rPr lang="ru-RU" dirty="0" smtClean="0"/>
              <a:t>количество библиотек уменьшилось </a:t>
            </a:r>
            <a:r>
              <a:rPr lang="ru-RU" dirty="0"/>
              <a:t>на 12 </a:t>
            </a:r>
            <a:r>
              <a:rPr lang="ru-RU" dirty="0" smtClean="0"/>
              <a:t>единиц;</a:t>
            </a:r>
          </a:p>
          <a:p>
            <a:r>
              <a:rPr lang="ru-RU" dirty="0" smtClean="0"/>
              <a:t> сеть </a:t>
            </a:r>
            <a:r>
              <a:rPr lang="ru-RU" dirty="0"/>
              <a:t>детских библиотек сократилась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на </a:t>
            </a:r>
            <a:r>
              <a:rPr lang="ru-RU" dirty="0"/>
              <a:t>1 единицу, </a:t>
            </a:r>
            <a:endParaRPr lang="ru-RU" dirty="0" smtClean="0"/>
          </a:p>
          <a:p>
            <a:r>
              <a:rPr lang="ru-RU" dirty="0" smtClean="0"/>
              <a:t>сельских </a:t>
            </a:r>
            <a:r>
              <a:rPr lang="ru-RU" dirty="0"/>
              <a:t>– на 7 единиц.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735803"/>
      </p:ext>
    </p:extLst>
  </p:cSld>
  <p:clrMapOvr>
    <a:masterClrMapping/>
  </p:clrMapOvr>
  <p:transition>
    <p:pull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</a:t>
            </a:r>
            <a:r>
              <a:rPr lang="ru-RU" dirty="0"/>
              <a:t>данным Министерства культуры РФ за 2014 </a:t>
            </a:r>
            <a:r>
              <a:rPr lang="ru-RU" dirty="0" smtClean="0"/>
              <a:t>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dirty="0"/>
              <a:t>По </a:t>
            </a:r>
            <a:r>
              <a:rPr lang="ru-RU" sz="2600" b="1" dirty="0"/>
              <a:t>количеству общедоступных библиотек </a:t>
            </a:r>
            <a:r>
              <a:rPr lang="ru-RU" sz="2600" dirty="0"/>
              <a:t>Свердловская область занимает первое место в </a:t>
            </a:r>
            <a:r>
              <a:rPr lang="ru-RU" sz="2600" dirty="0" err="1" smtClean="0"/>
              <a:t>УрФО</a:t>
            </a:r>
            <a:r>
              <a:rPr lang="ru-RU" sz="2600" dirty="0" smtClean="0"/>
              <a:t>; </a:t>
            </a:r>
          </a:p>
          <a:p>
            <a:r>
              <a:rPr lang="ru-RU" sz="2600" dirty="0" smtClean="0"/>
              <a:t>по </a:t>
            </a:r>
            <a:r>
              <a:rPr lang="ru-RU" sz="2600" b="1" dirty="0"/>
              <a:t>объему фонда, количеству пользователей и количеству книговыдач </a:t>
            </a:r>
            <a:r>
              <a:rPr lang="ru-RU" sz="2600" dirty="0" smtClean="0"/>
              <a:t> - второе место (1-ое - Челябинская обл.);</a:t>
            </a:r>
          </a:p>
          <a:p>
            <a:r>
              <a:rPr lang="ru-RU" sz="2600" dirty="0" smtClean="0"/>
              <a:t>по </a:t>
            </a:r>
            <a:r>
              <a:rPr lang="ru-RU" sz="2600" b="1" dirty="0"/>
              <a:t>количеству поступлений в фонд </a:t>
            </a:r>
            <a:r>
              <a:rPr lang="ru-RU" sz="2600" dirty="0"/>
              <a:t>на 1 тыс. </a:t>
            </a:r>
            <a:r>
              <a:rPr lang="ru-RU" sz="2600" dirty="0" smtClean="0"/>
              <a:t>жителей – третье </a:t>
            </a:r>
            <a:r>
              <a:rPr lang="ru-RU" sz="2600" dirty="0"/>
              <a:t>место </a:t>
            </a:r>
            <a:r>
              <a:rPr lang="ru-RU" sz="2600" dirty="0" smtClean="0"/>
              <a:t>(129 экз.);  </a:t>
            </a:r>
          </a:p>
          <a:p>
            <a:r>
              <a:rPr lang="ru-RU" sz="2600" dirty="0" smtClean="0"/>
              <a:t>общероссийский показатель </a:t>
            </a:r>
            <a:r>
              <a:rPr lang="ru-RU" sz="2600" dirty="0"/>
              <a:t>– 149 экз. </a:t>
            </a:r>
            <a:r>
              <a:rPr lang="ru-RU" sz="2600" dirty="0" smtClean="0"/>
              <a:t>на 1 тыс. жителей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484668"/>
      </p:ext>
    </p:extLst>
  </p:cSld>
  <p:clrMapOvr>
    <a:masterClrMapping/>
  </p:clrMapOvr>
  <p:transition>
    <p:pull dir="l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 типа </a:t>
            </a:r>
            <a:r>
              <a:rPr lang="ru-RU" dirty="0" smtClean="0"/>
              <a:t>учреждений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6872"/>
            <a:ext cx="6876884" cy="413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3043414"/>
      </p:ext>
    </p:extLst>
  </p:cSld>
  <p:clrMapOvr>
    <a:masterClrMapping/>
  </p:clrMapOvr>
  <p:transition>
    <p:pull dir="l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000" dirty="0"/>
              <a:t>Большинство муниципальных библиотек – </a:t>
            </a:r>
            <a:r>
              <a:rPr lang="ru-RU" sz="3000" b="1" dirty="0"/>
              <a:t>612</a:t>
            </a:r>
            <a:r>
              <a:rPr lang="ru-RU" sz="3000" dirty="0"/>
              <a:t> (71 %) – являются самостоятельными юридическими </a:t>
            </a:r>
            <a:r>
              <a:rPr lang="ru-RU" sz="3000" dirty="0" smtClean="0"/>
              <a:t>лицами</a:t>
            </a:r>
            <a:r>
              <a:rPr lang="ru-RU" sz="3000" dirty="0"/>
              <a:t>;</a:t>
            </a:r>
            <a:endParaRPr lang="ru-RU" sz="3000" dirty="0" smtClean="0"/>
          </a:p>
          <a:p>
            <a:r>
              <a:rPr lang="ru-RU" sz="3000" b="1" dirty="0" smtClean="0"/>
              <a:t>250</a:t>
            </a:r>
            <a:r>
              <a:rPr lang="ru-RU" sz="3000" b="1" dirty="0"/>
              <a:t> </a:t>
            </a:r>
            <a:r>
              <a:rPr lang="ru-RU" sz="3000" dirty="0"/>
              <a:t>библиотек (29 %) входят в состав учреждений культурно-досугового </a:t>
            </a:r>
            <a:r>
              <a:rPr lang="ru-RU" sz="3000" dirty="0" smtClean="0"/>
              <a:t>типа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306925"/>
      </p:ext>
    </p:extLst>
  </p:cSld>
  <p:clrMapOvr>
    <a:masterClrMapping/>
  </p:clrMapOvr>
  <p:transition>
    <p:pull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Число зарегистрированных пользователей,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тыс</a:t>
            </a:r>
            <a:r>
              <a:rPr lang="ru-RU" sz="2800" dirty="0"/>
              <a:t>. человек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132856"/>
            <a:ext cx="6480720" cy="429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4915635"/>
      </p:ext>
    </p:extLst>
  </p:cSld>
  <p:clrMapOvr>
    <a:masterClrMapping/>
  </p:clrMapOvr>
  <p:transition>
    <p:pull dir="l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Количество пользователей библиотек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 94 муниципальных образований в 44 наблюдается увеличение числа </a:t>
            </a:r>
            <a:r>
              <a:rPr lang="ru-RU" dirty="0" smtClean="0"/>
              <a:t>пользователей библиотек;</a:t>
            </a:r>
          </a:p>
          <a:p>
            <a:r>
              <a:rPr lang="ru-RU" dirty="0" smtClean="0"/>
              <a:t>Наибольший </a:t>
            </a:r>
            <a:r>
              <a:rPr lang="ru-RU" dirty="0"/>
              <a:t>рост отмечается в ГО Богданович (+2,2 тыс. чел., прирост 18 %), МОБ г. Екатеринбурга (+30,3 тыс. чел., прирост 12 %), ГО Карпинск (+4,8 тыс. чел., прирост 41 %), ГО Ревда (+3,6 тыс. чел., прирост 15 %).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280237"/>
      </p:ext>
    </p:extLst>
  </p:cSld>
  <p:clrMapOvr>
    <a:masterClrMapping/>
  </p:clrMapOvr>
  <p:transition>
    <p:pull dir="l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Количество пользователей библиотек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Уменьшение количества пользователей наблюдается в 15 из 94 муниципальных </a:t>
            </a:r>
            <a:r>
              <a:rPr lang="ru-RU" dirty="0" smtClean="0"/>
              <a:t>образований</a:t>
            </a:r>
            <a:r>
              <a:rPr lang="ru-RU" dirty="0"/>
              <a:t>: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ГО Верхний Тагил (-1,8 тыс. чел.; снижение на 33 %), МО «Город Ирбит» </a:t>
            </a:r>
            <a:r>
              <a:rPr lang="ru-RU" dirty="0" smtClean="0"/>
              <a:t>     (-1,2 </a:t>
            </a:r>
            <a:r>
              <a:rPr lang="ru-RU" dirty="0"/>
              <a:t>тыс. чел.; снижение на 10 %), </a:t>
            </a:r>
            <a:r>
              <a:rPr lang="ru-RU" dirty="0" err="1"/>
              <a:t>Североуральский</a:t>
            </a:r>
            <a:r>
              <a:rPr lang="ru-RU" dirty="0"/>
              <a:t> ГО </a:t>
            </a:r>
            <a:r>
              <a:rPr lang="ru-RU" dirty="0" smtClean="0"/>
              <a:t>(- 1,6 </a:t>
            </a:r>
            <a:r>
              <a:rPr lang="ru-RU" dirty="0"/>
              <a:t>тыс. </a:t>
            </a:r>
            <a:r>
              <a:rPr lang="ru-RU" dirty="0" smtClean="0"/>
              <a:t>чел., или 10%), </a:t>
            </a:r>
            <a:r>
              <a:rPr lang="ru-RU" dirty="0" err="1"/>
              <a:t>Сосьвинский</a:t>
            </a:r>
            <a:r>
              <a:rPr lang="ru-RU" dirty="0"/>
              <a:t> ГО  </a:t>
            </a:r>
            <a:r>
              <a:rPr lang="ru-RU" dirty="0" smtClean="0"/>
              <a:t>(- 2,3 </a:t>
            </a:r>
            <a:r>
              <a:rPr lang="ru-RU" dirty="0"/>
              <a:t>тыс. чел.; </a:t>
            </a:r>
            <a:r>
              <a:rPr lang="ru-RU" dirty="0" smtClean="0"/>
              <a:t>на </a:t>
            </a:r>
            <a:r>
              <a:rPr lang="ru-RU" dirty="0"/>
              <a:t>43 %).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063127"/>
      </p:ext>
    </p:extLst>
  </p:cSld>
  <p:clrMapOvr>
    <a:masterClrMapping/>
  </p:clrMapOvr>
  <p:transition>
    <p:pull dir="l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Обслуживание пользователей - инвалидов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Библиотечные пункты Свердловской областной специальной библиотеки для слепых открыты при муниципальных библиотеках Свердловской </a:t>
            </a:r>
            <a:r>
              <a:rPr lang="ru-RU" dirty="0" smtClean="0"/>
              <a:t>области - 101 договор;</a:t>
            </a:r>
          </a:p>
          <a:p>
            <a:r>
              <a:rPr lang="ru-RU" dirty="0"/>
              <a:t> количество пользователей-инвалидов в муниципальных библиотеках Свердловской </a:t>
            </a:r>
            <a:r>
              <a:rPr lang="ru-RU" dirty="0" smtClean="0"/>
              <a:t>области – </a:t>
            </a:r>
            <a:r>
              <a:rPr lang="ru-RU" b="1" dirty="0" smtClean="0"/>
              <a:t>4 </a:t>
            </a:r>
            <a:r>
              <a:rPr lang="ru-RU" b="1" dirty="0"/>
              <a:t>725 </a:t>
            </a:r>
            <a:r>
              <a:rPr lang="ru-RU" dirty="0"/>
              <a:t>человек, количество посещений – 34 881 человек.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893632"/>
      </p:ext>
    </p:extLst>
  </p:cSld>
  <p:clrMapOvr>
    <a:masterClrMapping/>
  </p:clrMapOvr>
  <p:transition>
    <p:pull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Контекст  года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684213" y="2276475"/>
            <a:ext cx="7772400" cy="3933825"/>
          </a:xfrm>
        </p:spPr>
        <p:txBody>
          <a:bodyPr/>
          <a:lstStyle/>
          <a:p>
            <a:pPr lvl="0"/>
            <a:r>
              <a:rPr lang="ru-RU" dirty="0"/>
              <a:t>Указ Президента Российской Федерации от 25 апреля 2013 года № 417 «О подготовке и проведении празднования 70-й годовщины Победы в Великой Отечественной войне 1941–1945 годов»;</a:t>
            </a:r>
          </a:p>
          <a:p>
            <a:pPr lvl="0"/>
            <a:r>
              <a:rPr lang="ru-RU" dirty="0"/>
              <a:t>Указ Президента Российской Федерации от 12 июня 2014 года № 426 «О проведении в Российской Федерации Года литературы». </a:t>
            </a:r>
          </a:p>
          <a:p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84ACB5-077B-4C7E-813D-DB6490493EC2}" type="slidenum">
              <a:rPr lang="ru-RU" smtClean="0">
                <a:latin typeface="Arial" charset="0"/>
                <a:cs typeface="Arial" charset="0"/>
              </a:rPr>
              <a:pPr/>
              <a:t>2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pull dir="l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Книговыдача,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тыс</a:t>
            </a:r>
            <a:r>
              <a:rPr lang="ru-RU" sz="2800" dirty="0"/>
              <a:t>. экземпляров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04864"/>
            <a:ext cx="6572572" cy="4516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0263565"/>
      </p:ext>
    </p:extLst>
  </p:cSld>
  <p:clrMapOvr>
    <a:masterClrMapping/>
  </p:clrMapOvr>
  <p:transition>
    <p:pull dir="l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/>
              <a:t>6 процентов по сравнению с 2014 годом увеличился показатель, характеризующий охват населения библиотечным обслуживанием,  и составил </a:t>
            </a:r>
            <a:r>
              <a:rPr lang="ru-RU" dirty="0" smtClean="0"/>
              <a:t>33,1 %;</a:t>
            </a:r>
          </a:p>
          <a:p>
            <a:r>
              <a:rPr lang="ru-RU" dirty="0" smtClean="0"/>
              <a:t> более низкие </a:t>
            </a:r>
            <a:r>
              <a:rPr lang="ru-RU" dirty="0"/>
              <a:t>показатели в городских округах Верхнее Дуброво, Верх-Нейвинском, </a:t>
            </a:r>
            <a:r>
              <a:rPr lang="ru-RU" dirty="0" err="1"/>
              <a:t>Ивдельском</a:t>
            </a:r>
            <a:r>
              <a:rPr lang="ru-RU" dirty="0"/>
              <a:t>, Среднеуральском, ЗАТО Свободный и Калиновском сельском поселении.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704479"/>
      </p:ext>
    </p:extLst>
  </p:cSld>
  <p:clrMapOvr>
    <a:masterClrMapping/>
  </p:clrMapOvr>
  <p:transition>
    <p:pull dir="l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620688"/>
            <a:ext cx="6467475" cy="854968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Количество </a:t>
            </a:r>
            <a:r>
              <a:rPr lang="ru-RU" sz="2800" dirty="0"/>
              <a:t>посещений </a:t>
            </a:r>
            <a:r>
              <a:rPr lang="ru-RU" sz="2800" dirty="0" smtClean="0"/>
              <a:t>библиотек</a:t>
            </a:r>
            <a:r>
              <a:rPr lang="ru-RU" sz="2800" dirty="0"/>
              <a:t>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тыс</a:t>
            </a:r>
            <a:r>
              <a:rPr lang="ru-RU" sz="2800" dirty="0"/>
              <a:t>. человек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00" y="2132856"/>
            <a:ext cx="728854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5504829"/>
      </p:ext>
    </p:extLst>
  </p:cSld>
  <p:clrMapOvr>
    <a:masterClrMapping/>
  </p:clrMapOvr>
  <p:transition>
    <p:pull dir="l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Снижение числа посещений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Снижение числа посещений зафиксировано в 29 </a:t>
            </a:r>
            <a:r>
              <a:rPr lang="ru-RU" dirty="0" smtClean="0"/>
              <a:t>из </a:t>
            </a:r>
            <a:r>
              <a:rPr lang="ru-RU" dirty="0"/>
              <a:t>94 муниципальных </a:t>
            </a:r>
            <a:r>
              <a:rPr lang="ru-RU" dirty="0" smtClean="0"/>
              <a:t>образований (31%);</a:t>
            </a:r>
          </a:p>
          <a:p>
            <a:r>
              <a:rPr lang="ru-RU" dirty="0"/>
              <a:t>Н. </a:t>
            </a:r>
            <a:r>
              <a:rPr lang="ru-RU" dirty="0" smtClean="0"/>
              <a:t>Тагил </a:t>
            </a:r>
            <a:r>
              <a:rPr lang="ru-RU" dirty="0"/>
              <a:t>(-192,5 тыс.; </a:t>
            </a:r>
            <a:r>
              <a:rPr lang="ru-RU" dirty="0" smtClean="0"/>
              <a:t>26 </a:t>
            </a:r>
            <a:r>
              <a:rPr lang="ru-RU" dirty="0"/>
              <a:t>%), ГО Карпинск (-156,5 тыс.; </a:t>
            </a:r>
            <a:r>
              <a:rPr lang="ru-RU" dirty="0" smtClean="0"/>
              <a:t>68 </a:t>
            </a:r>
            <a:r>
              <a:rPr lang="ru-RU" dirty="0"/>
              <a:t>%), </a:t>
            </a:r>
            <a:r>
              <a:rPr lang="ru-RU" dirty="0" err="1" smtClean="0"/>
              <a:t>Тугулымский</a:t>
            </a:r>
            <a:r>
              <a:rPr lang="ru-RU" dirty="0" smtClean="0"/>
              <a:t> </a:t>
            </a:r>
            <a:r>
              <a:rPr lang="ru-RU" dirty="0"/>
              <a:t>ГО (-15 тыс.; </a:t>
            </a:r>
            <a:r>
              <a:rPr lang="ru-RU" dirty="0" smtClean="0"/>
              <a:t>10 </a:t>
            </a:r>
            <a:r>
              <a:rPr lang="ru-RU" dirty="0"/>
              <a:t>%), </a:t>
            </a:r>
            <a:r>
              <a:rPr lang="ru-RU" dirty="0" smtClean="0"/>
              <a:t>Верхотурский </a:t>
            </a:r>
            <a:r>
              <a:rPr lang="ru-RU" dirty="0"/>
              <a:t>ГО (-1,7 тыс.; </a:t>
            </a:r>
            <a:r>
              <a:rPr lang="ru-RU" dirty="0" smtClean="0"/>
              <a:t>2,6%). </a:t>
            </a:r>
          </a:p>
          <a:p>
            <a:r>
              <a:rPr lang="ru-RU" dirty="0" smtClean="0"/>
              <a:t>неправильный подсчет </a:t>
            </a:r>
            <a:r>
              <a:rPr lang="ru-RU" dirty="0"/>
              <a:t>посещений в </a:t>
            </a:r>
            <a:r>
              <a:rPr lang="ru-RU" dirty="0" smtClean="0"/>
              <a:t>2014г.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04250"/>
      </p:ext>
    </p:extLst>
  </p:cSld>
  <p:clrMapOvr>
    <a:masterClrMapping/>
  </p:clrMapOvr>
  <p:transition>
    <p:pull dir="l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Снижение числа посещений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В связи с ремонтными работами снизились показатели в библиотеках ГО Дегтярск (-0,8 тыс.; </a:t>
            </a:r>
            <a:r>
              <a:rPr lang="ru-RU" sz="2400" dirty="0" smtClean="0"/>
              <a:t>1,6 </a:t>
            </a:r>
            <a:r>
              <a:rPr lang="ru-RU" sz="2400" dirty="0"/>
              <a:t>%), ГО Богданович (-0,6 тыс.; </a:t>
            </a:r>
            <a:r>
              <a:rPr lang="ru-RU" sz="2400" dirty="0" smtClean="0"/>
              <a:t>0,5 </a:t>
            </a:r>
            <a:r>
              <a:rPr lang="ru-RU" sz="2400" dirty="0"/>
              <a:t>%), ГО Среднеуральск (-1,7 тыс.; </a:t>
            </a:r>
            <a:r>
              <a:rPr lang="ru-RU" sz="2400" dirty="0" smtClean="0"/>
              <a:t>5,4 </a:t>
            </a:r>
            <a:r>
              <a:rPr lang="ru-RU" sz="2400" dirty="0"/>
              <a:t>%) и Тавдинского ГО (-0,6 тыс.; </a:t>
            </a:r>
            <a:r>
              <a:rPr lang="ru-RU" sz="2400" dirty="0" smtClean="0"/>
              <a:t>0,4 %);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 </a:t>
            </a:r>
            <a:r>
              <a:rPr lang="ru-RU" sz="2400" dirty="0"/>
              <a:t>связи с реорганизацией и оптимизацией сети, переездом в другие помещения уменьшилось число посещений в </a:t>
            </a:r>
            <a:r>
              <a:rPr lang="ru-RU" sz="2400" dirty="0" err="1"/>
              <a:t>Талицком</a:t>
            </a:r>
            <a:r>
              <a:rPr lang="ru-RU" sz="2400" dirty="0"/>
              <a:t> ГО (-43,4 тыс.; </a:t>
            </a:r>
            <a:r>
              <a:rPr lang="ru-RU" sz="2400" dirty="0" smtClean="0"/>
              <a:t>16%), </a:t>
            </a:r>
            <a:r>
              <a:rPr lang="ru-RU" sz="2400" dirty="0" err="1" smtClean="0"/>
              <a:t>Сосьвинском</a:t>
            </a:r>
            <a:r>
              <a:rPr lang="ru-RU" sz="2400" dirty="0" smtClean="0"/>
              <a:t> ГО </a:t>
            </a:r>
            <a:r>
              <a:rPr lang="ru-RU" sz="2400" dirty="0"/>
              <a:t>(-32,3 тыс.; </a:t>
            </a:r>
            <a:r>
              <a:rPr lang="ru-RU" sz="2400" dirty="0" smtClean="0"/>
              <a:t>54%), </a:t>
            </a:r>
            <a:r>
              <a:rPr lang="ru-RU" sz="2400" dirty="0"/>
              <a:t>МО «Город Ирбит» (-53,8 тыс.; </a:t>
            </a:r>
            <a:r>
              <a:rPr lang="ru-RU" sz="2400" dirty="0" smtClean="0"/>
              <a:t>35%), </a:t>
            </a:r>
            <a:r>
              <a:rPr lang="ru-RU" sz="2400" dirty="0"/>
              <a:t>ГО </a:t>
            </a:r>
            <a:r>
              <a:rPr lang="ru-RU" sz="2400" dirty="0" err="1" smtClean="0"/>
              <a:t>В.Тагил</a:t>
            </a:r>
            <a:r>
              <a:rPr lang="ru-RU" sz="2400" dirty="0" smtClean="0"/>
              <a:t> </a:t>
            </a:r>
            <a:r>
              <a:rPr lang="ru-RU" sz="2400" dirty="0"/>
              <a:t>(-14 тыс.; </a:t>
            </a:r>
            <a:r>
              <a:rPr lang="ru-RU" sz="2400" dirty="0" smtClean="0"/>
              <a:t>23,7%), </a:t>
            </a:r>
            <a:r>
              <a:rPr lang="ru-RU" sz="2400" dirty="0" err="1"/>
              <a:t>Камышловском</a:t>
            </a:r>
            <a:r>
              <a:rPr lang="ru-RU" sz="2400" dirty="0"/>
              <a:t> ГО (-0,2 тыс.; </a:t>
            </a:r>
            <a:r>
              <a:rPr lang="ru-RU" sz="2400" dirty="0" smtClean="0"/>
              <a:t>0,2%).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242328"/>
      </p:ext>
    </p:extLst>
  </p:cSld>
  <p:clrMapOvr>
    <a:masterClrMapping/>
  </p:clrMapOvr>
  <p:transition>
    <p:pull dir="l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Рост числа посещений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38 муниципальных </a:t>
            </a:r>
            <a:r>
              <a:rPr lang="ru-RU" dirty="0" smtClean="0"/>
              <a:t>образованиях;</a:t>
            </a:r>
          </a:p>
          <a:p>
            <a:r>
              <a:rPr lang="ru-RU" dirty="0" smtClean="0"/>
              <a:t>наибольший </a:t>
            </a:r>
            <a:r>
              <a:rPr lang="ru-RU" dirty="0"/>
              <a:t>прирост: МОБ г. Екатеринбурга (+59,9 тыс. чел., </a:t>
            </a:r>
            <a:r>
              <a:rPr lang="ru-RU" dirty="0" smtClean="0"/>
              <a:t>3,4 </a:t>
            </a:r>
            <a:r>
              <a:rPr lang="ru-RU" dirty="0"/>
              <a:t>%), </a:t>
            </a:r>
            <a:r>
              <a:rPr lang="ru-RU" dirty="0" err="1"/>
              <a:t>Верхнесалдинский</a:t>
            </a:r>
            <a:r>
              <a:rPr lang="ru-RU" dirty="0"/>
              <a:t> ГО (+37,6 тыс., </a:t>
            </a:r>
            <a:r>
              <a:rPr lang="ru-RU" dirty="0" smtClean="0"/>
              <a:t>48 </a:t>
            </a:r>
            <a:r>
              <a:rPr lang="ru-RU" dirty="0"/>
              <a:t>%), </a:t>
            </a:r>
            <a:r>
              <a:rPr lang="ru-RU" dirty="0" err="1" smtClean="0"/>
              <a:t>Кушвинский</a:t>
            </a:r>
            <a:r>
              <a:rPr lang="ru-RU" dirty="0" smtClean="0"/>
              <a:t> </a:t>
            </a:r>
            <a:r>
              <a:rPr lang="ru-RU" dirty="0"/>
              <a:t>ГО (+26,4 тыс., </a:t>
            </a:r>
            <a:r>
              <a:rPr lang="ru-RU" dirty="0" smtClean="0"/>
              <a:t>26 </a:t>
            </a:r>
            <a:r>
              <a:rPr lang="ru-RU" dirty="0"/>
              <a:t>%), </a:t>
            </a:r>
            <a:r>
              <a:rPr lang="ru-RU" dirty="0" err="1"/>
              <a:t>Ивдельский</a:t>
            </a:r>
            <a:r>
              <a:rPr lang="ru-RU" dirty="0"/>
              <a:t> ГО (+23,4 тыс., </a:t>
            </a:r>
            <a:r>
              <a:rPr lang="ru-RU" dirty="0" smtClean="0"/>
              <a:t>31 </a:t>
            </a:r>
            <a:r>
              <a:rPr lang="ru-RU" dirty="0"/>
              <a:t>%), </a:t>
            </a:r>
            <a:r>
              <a:rPr lang="ru-RU" dirty="0" smtClean="0"/>
              <a:t>           ГО </a:t>
            </a:r>
            <a:r>
              <a:rPr lang="ru-RU" dirty="0"/>
              <a:t>Первоуральск (+23,3 тыс., </a:t>
            </a:r>
            <a:r>
              <a:rPr lang="ru-RU" dirty="0" smtClean="0"/>
              <a:t>5,5 </a:t>
            </a:r>
            <a:r>
              <a:rPr lang="ru-RU" dirty="0"/>
              <a:t>%).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305837"/>
      </p:ext>
    </p:extLst>
  </p:cSld>
  <p:clrMapOvr>
    <a:masterClrMapping/>
  </p:clrMapOvr>
  <p:transition>
    <p:pull dir="l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Средняя посещаемость </a:t>
            </a:r>
            <a:r>
              <a:rPr lang="ru-RU" dirty="0" smtClean="0"/>
              <a:t>по </a:t>
            </a:r>
            <a:r>
              <a:rPr lang="ru-RU" dirty="0"/>
              <a:t>муниципальным библиотекам Свердловской области в 2015 г. составила 9 посещений </a:t>
            </a:r>
            <a:r>
              <a:rPr lang="ru-RU" dirty="0" smtClean="0"/>
              <a:t>одного пользователя в год,</a:t>
            </a:r>
          </a:p>
          <a:p>
            <a:r>
              <a:rPr lang="ru-RU" dirty="0"/>
              <a:t> В городских округах – </a:t>
            </a:r>
            <a:r>
              <a:rPr lang="ru-RU" dirty="0" smtClean="0"/>
              <a:t>8,9 (снизилась); </a:t>
            </a:r>
          </a:p>
          <a:p>
            <a:r>
              <a:rPr lang="ru-RU" dirty="0"/>
              <a:t> в муниципальных районах – 10,7 </a:t>
            </a:r>
            <a:r>
              <a:rPr lang="ru-RU" dirty="0" smtClean="0"/>
              <a:t>(выросла)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188882"/>
      </p:ext>
    </p:extLst>
  </p:cSld>
  <p:clrMapOvr>
    <a:masterClrMapping/>
  </p:clrMapOvr>
  <p:transition>
    <p:pull dir="l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Информатизация: финансирование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132856"/>
            <a:ext cx="7772400" cy="3933825"/>
          </a:xfrm>
        </p:spPr>
        <p:txBody>
          <a:bodyPr/>
          <a:lstStyle/>
          <a:p>
            <a:r>
              <a:rPr lang="ru-RU" sz="2600" dirty="0"/>
              <a:t>10 </a:t>
            </a:r>
            <a:r>
              <a:rPr lang="ru-RU" sz="2600" dirty="0" smtClean="0"/>
              <a:t>муниципальных образований, имеющие </a:t>
            </a:r>
            <a:r>
              <a:rPr lang="ru-RU" sz="2600" dirty="0"/>
              <a:t>низкий уровень оснащенности библиотек компьютерным оборудованием и доступом к сети Интернет, </a:t>
            </a:r>
            <a:r>
              <a:rPr lang="ru-RU" sz="2600" dirty="0" smtClean="0"/>
              <a:t>получили за счет средств </a:t>
            </a:r>
            <a:r>
              <a:rPr lang="ru-RU" sz="2600" b="1" dirty="0" smtClean="0"/>
              <a:t>федерального</a:t>
            </a:r>
            <a:r>
              <a:rPr lang="ru-RU" sz="2600" dirty="0" smtClean="0"/>
              <a:t> бюджета в </a:t>
            </a:r>
            <a:r>
              <a:rPr lang="ru-RU" sz="2600" dirty="0"/>
              <a:t>общем объеме 1358,674 тыс. </a:t>
            </a:r>
            <a:r>
              <a:rPr lang="ru-RU" sz="2600" dirty="0" smtClean="0"/>
              <a:t>рублей; </a:t>
            </a:r>
          </a:p>
          <a:p>
            <a:r>
              <a:rPr lang="ru-RU" sz="2600" dirty="0"/>
              <a:t>19 муниципальных образований, прошедших конкурсный отбор, </a:t>
            </a:r>
            <a:r>
              <a:rPr lang="ru-RU" sz="2600" dirty="0" smtClean="0"/>
              <a:t>получили субсидии </a:t>
            </a:r>
            <a:r>
              <a:rPr lang="ru-RU" sz="2600" b="1" dirty="0"/>
              <a:t>областного</a:t>
            </a:r>
            <a:r>
              <a:rPr lang="ru-RU" sz="2600" dirty="0"/>
              <a:t> </a:t>
            </a:r>
            <a:r>
              <a:rPr lang="ru-RU" sz="2600" dirty="0" smtClean="0"/>
              <a:t>бюджета в  </a:t>
            </a:r>
            <a:r>
              <a:rPr lang="ru-RU" sz="2600" dirty="0"/>
              <a:t>общем объеме 4500,0 тыс. рублей.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62173"/>
      </p:ext>
    </p:extLst>
  </p:cSld>
  <p:clrMapOvr>
    <a:masterClrMapping/>
  </p:clrMapOvr>
  <p:transition>
    <p:pull dir="l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Уровень информатизации </a:t>
            </a:r>
            <a:r>
              <a:rPr lang="ru-RU" sz="2800" dirty="0" smtClean="0"/>
              <a:t>государственных </a:t>
            </a:r>
            <a:r>
              <a:rPr lang="ru-RU" sz="2800" dirty="0"/>
              <a:t>и муниципальных библиотек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024020"/>
            <a:ext cx="8568952" cy="487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3838691"/>
      </p:ext>
    </p:extLst>
  </p:cSld>
  <p:clrMapOvr>
    <a:masterClrMapping/>
  </p:clrMapOvr>
  <p:transition>
    <p:pull dir="l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общий </a:t>
            </a:r>
            <a:r>
              <a:rPr lang="ru-RU" dirty="0"/>
              <a:t>объем электронных каталогов </a:t>
            </a:r>
            <a:r>
              <a:rPr lang="ru-RU" dirty="0" smtClean="0"/>
              <a:t>государственных </a:t>
            </a:r>
            <a:r>
              <a:rPr lang="ru-RU" dirty="0"/>
              <a:t>и муниципальных </a:t>
            </a:r>
            <a:r>
              <a:rPr lang="ru-RU" dirty="0" smtClean="0"/>
              <a:t>библиотек </a:t>
            </a:r>
            <a:r>
              <a:rPr lang="ru-RU" dirty="0"/>
              <a:t>составляет 2598,6 тыс. библиографических </a:t>
            </a:r>
            <a:r>
              <a:rPr lang="ru-RU" dirty="0" smtClean="0"/>
              <a:t>записей; </a:t>
            </a:r>
          </a:p>
          <a:p>
            <a:r>
              <a:rPr lang="ru-RU" dirty="0" smtClean="0"/>
              <a:t>отражено около 64%  библиотечных фондов; </a:t>
            </a:r>
            <a:endParaRPr lang="ru-RU" dirty="0"/>
          </a:p>
          <a:p>
            <a:r>
              <a:rPr lang="ru-RU" dirty="0" smtClean="0"/>
              <a:t>прирост объема электронных каталогов </a:t>
            </a:r>
            <a:r>
              <a:rPr lang="ru-RU" dirty="0"/>
              <a:t>библиотек Свердловской области </a:t>
            </a:r>
            <a:r>
              <a:rPr lang="ru-RU" dirty="0" smtClean="0"/>
              <a:t>- 20 % за год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662851"/>
      </p:ext>
    </p:extLst>
  </p:cSld>
  <p:clrMapOvr>
    <a:masterClrMapping/>
  </p:clrMapOvr>
  <p:transition>
    <p:pull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Указа Президента Российской Федерации от 07 мая 2012 года № 597 «О мероприятиях по реализации государственной социальной политики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 </a:t>
            </a:r>
            <a:r>
              <a:rPr lang="ru-RU" dirty="0"/>
              <a:t>создание электронных каталогов библиотек Свердловской области и участие в формировании </a:t>
            </a:r>
            <a:r>
              <a:rPr lang="ru-RU" dirty="0" smtClean="0"/>
              <a:t>Регионального </a:t>
            </a:r>
            <a:r>
              <a:rPr lang="ru-RU" dirty="0"/>
              <a:t>каталога библиотек Свердловской области </a:t>
            </a:r>
            <a:r>
              <a:rPr lang="ru-RU" dirty="0" smtClean="0"/>
              <a:t>(РКБ </a:t>
            </a:r>
            <a:r>
              <a:rPr lang="ru-RU" dirty="0"/>
              <a:t>СО)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366966"/>
      </p:ext>
    </p:extLst>
  </p:cSld>
  <p:clrMapOvr>
    <a:masterClrMapping/>
  </p:clrMapOvr>
  <p:transition>
    <p:pull dir="l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Региональный каталог библиотек </a:t>
            </a:r>
            <a:br>
              <a:rPr lang="ru-RU" sz="2800" dirty="0" smtClean="0"/>
            </a:br>
            <a:r>
              <a:rPr lang="ru-RU" sz="2800" dirty="0" smtClean="0"/>
              <a:t>Свердловской области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Каталогизацией в собственной АБИС OPAC-</a:t>
            </a:r>
            <a:r>
              <a:rPr lang="ru-RU" dirty="0" err="1"/>
              <a:t>Global</a:t>
            </a:r>
            <a:r>
              <a:rPr lang="ru-RU" dirty="0"/>
              <a:t> занимаются 3 библиотеки, включая СОУНБ; </a:t>
            </a:r>
            <a:endParaRPr lang="ru-RU" dirty="0" smtClean="0"/>
          </a:p>
          <a:p>
            <a:r>
              <a:rPr lang="ru-RU" dirty="0" smtClean="0"/>
              <a:t>каталогизацию </a:t>
            </a:r>
            <a:r>
              <a:rPr lang="ru-RU" dirty="0"/>
              <a:t>в удаленном режиме в АБИС OPAC-</a:t>
            </a:r>
            <a:r>
              <a:rPr lang="ru-RU" dirty="0" err="1"/>
              <a:t>Global</a:t>
            </a:r>
            <a:r>
              <a:rPr lang="ru-RU" dirty="0"/>
              <a:t>, принадлежащей СОУНБ, ведут 35 библиотек;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САБ ИРБИС работают 58 библиотек;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системе МАРК – 1 </a:t>
            </a:r>
            <a:r>
              <a:rPr lang="ru-RU" dirty="0" smtClean="0"/>
              <a:t>библиотека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843613"/>
      </p:ext>
    </p:extLst>
  </p:cSld>
  <p:clrMapOvr>
    <a:masterClrMapping/>
  </p:clrMapOvr>
  <p:transition>
    <p:pull dir="l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РКБ СО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dirty="0"/>
              <a:t>Наибольшее количество записей в 2015 году было создано муниципальными библиотеками Красноуфимска, Кушвы, Полевского, Красноуральска, Сысерти, Петрокаменского, Качканара, Краснотурьинска, Верхней Туры, Богдановича. </a:t>
            </a:r>
            <a:endParaRPr lang="ru-RU" sz="2600" dirty="0" smtClean="0"/>
          </a:p>
          <a:p>
            <a:r>
              <a:rPr lang="ru-RU" sz="2600" dirty="0"/>
              <a:t>массовая формализованная проверка библиографических </a:t>
            </a:r>
            <a:r>
              <a:rPr lang="ru-RU" sz="2600" dirty="0" smtClean="0"/>
              <a:t>записей – 116 тыс. записей с ошибками, устранены к декабрю 2015 г.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719198"/>
      </p:ext>
    </p:extLst>
  </p:cSld>
  <p:clrMapOvr>
    <a:masterClrMapping/>
  </p:clrMapOvr>
  <p:transition>
    <p:pull dir="l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Оцифровка </a:t>
            </a:r>
            <a:r>
              <a:rPr lang="ru-RU" dirty="0"/>
              <a:t>библиотечных фондов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dirty="0" smtClean="0"/>
              <a:t>25 </a:t>
            </a:r>
            <a:r>
              <a:rPr lang="ru-RU" sz="2600" dirty="0"/>
              <a:t>муниципальных </a:t>
            </a:r>
            <a:r>
              <a:rPr lang="ru-RU" sz="2600" dirty="0" smtClean="0"/>
              <a:t>библиотек: </a:t>
            </a:r>
            <a:r>
              <a:rPr lang="ru-RU" sz="2600" dirty="0"/>
              <a:t>Алапаевск, Верхняя Пышма, Верхотурье, Каменск-Уральский, Нижний Тагил, Сысерть, Верхняя Синячиха, Артемовский, Березовский, Верхняя Салда, Заречный, Ирбит, Камышлов, Карпинск, Качканар, Краснотурьинск, Красноуральск, Красноуфимск, Кушва, Нижняя Салда, Первоуральск, Реж, Североуральск, Серов, Тугулым.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31991"/>
      </p:ext>
    </p:extLst>
  </p:cSld>
  <p:clrMapOvr>
    <a:masterClrMapping/>
  </p:clrMapOvr>
  <p:transition>
    <p:pull dir="l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оцифровки документов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060848"/>
            <a:ext cx="7848872" cy="4608512"/>
          </a:xfrm>
        </p:spPr>
        <p:txBody>
          <a:bodyPr/>
          <a:lstStyle/>
          <a:p>
            <a:r>
              <a:rPr lang="ru-RU" sz="2400" dirty="0" smtClean="0"/>
              <a:t>отсутствие </a:t>
            </a:r>
            <a:r>
              <a:rPr lang="ru-RU" sz="2400" dirty="0"/>
              <a:t>в фондах </a:t>
            </a:r>
            <a:r>
              <a:rPr lang="ru-RU" sz="2400" dirty="0" smtClean="0"/>
              <a:t>достаточного </a:t>
            </a:r>
            <a:r>
              <a:rPr lang="ru-RU" sz="2400" dirty="0"/>
              <a:t>количества </a:t>
            </a:r>
            <a:r>
              <a:rPr lang="ru-RU" sz="2400" dirty="0" smtClean="0"/>
              <a:t>документов, </a:t>
            </a:r>
            <a:r>
              <a:rPr lang="ru-RU" sz="2400" dirty="0"/>
              <a:t>не подпадающих под действие авторского права, </a:t>
            </a:r>
            <a:endParaRPr lang="ru-RU" sz="2400" dirty="0" smtClean="0"/>
          </a:p>
          <a:p>
            <a:r>
              <a:rPr lang="ru-RU" sz="2400" dirty="0" smtClean="0"/>
              <a:t>отсутствие </a:t>
            </a:r>
            <a:r>
              <a:rPr lang="ru-RU" sz="2400" dirty="0"/>
              <a:t>сканирующего </a:t>
            </a:r>
            <a:r>
              <a:rPr lang="ru-RU" sz="2400" dirty="0" smtClean="0"/>
              <a:t>оборудования и квалифицированных кадров; </a:t>
            </a:r>
          </a:p>
          <a:p>
            <a:r>
              <a:rPr lang="ru-RU" sz="2400" dirty="0" smtClean="0"/>
              <a:t>отсутствие </a:t>
            </a:r>
            <a:r>
              <a:rPr lang="ru-RU" sz="2400" dirty="0"/>
              <a:t>программного обеспечения для распознавания текстов отсканированных документов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отсутствие </a:t>
            </a:r>
            <a:r>
              <a:rPr lang="ru-RU" sz="2400" dirty="0"/>
              <a:t>собственной системы хранения </a:t>
            </a:r>
            <a:r>
              <a:rPr lang="ru-RU" sz="2400" dirty="0" smtClean="0"/>
              <a:t>и поиска данных, ограниченность </a:t>
            </a:r>
            <a:r>
              <a:rPr lang="ru-RU" sz="2400" dirty="0"/>
              <a:t>дискового пространства, предоставляемого бесплатными </a:t>
            </a:r>
            <a:r>
              <a:rPr lang="ru-RU" sz="2400" dirty="0" smtClean="0"/>
              <a:t>сервисами</a:t>
            </a:r>
            <a:r>
              <a:rPr lang="ru-RU" sz="2400" dirty="0"/>
              <a:t>.</a:t>
            </a: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139118"/>
      </p:ext>
    </p:extLst>
  </p:cSld>
  <p:clrMapOvr>
    <a:masterClrMapping/>
  </p:clrMapOvr>
  <p:transition>
    <p:pull dir="l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300 библиотек имеют собственные Интернет-сайты и веб-страницы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76872"/>
            <a:ext cx="6816550" cy="395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3714245"/>
      </p:ext>
    </p:extLst>
  </p:cSld>
  <p:clrMapOvr>
    <a:masterClrMapping/>
  </p:clrMapOvr>
  <p:transition>
    <p:pull dir="l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К</a:t>
            </a:r>
            <a:r>
              <a:rPr lang="ru-RU" sz="2800" dirty="0" smtClean="0"/>
              <a:t>омплектование </a:t>
            </a:r>
            <a:r>
              <a:rPr lang="ru-RU" sz="2800" dirty="0"/>
              <a:t>библиотечных фондов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количество </a:t>
            </a:r>
            <a:r>
              <a:rPr lang="ru-RU" dirty="0"/>
              <a:t>экземпляров новых поступлений в библиотечные фонды на 1000 человек населения составило 88 (норматив – 250 экземпляров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самое </a:t>
            </a:r>
            <a:r>
              <a:rPr lang="ru-RU" dirty="0"/>
              <a:t>низкое значение </a:t>
            </a:r>
            <a:r>
              <a:rPr lang="ru-RU" dirty="0" smtClean="0"/>
              <a:t>показателя </a:t>
            </a:r>
            <a:r>
              <a:rPr lang="ru-RU" dirty="0"/>
              <a:t>за последние </a:t>
            </a:r>
            <a:r>
              <a:rPr lang="ru-RU" dirty="0" smtClean="0"/>
              <a:t>годы; </a:t>
            </a:r>
          </a:p>
          <a:p>
            <a:r>
              <a:rPr lang="ru-RU" dirty="0" smtClean="0"/>
              <a:t>при </a:t>
            </a:r>
            <a:r>
              <a:rPr lang="ru-RU" dirty="0"/>
              <a:t>росте средней стоимости изданий сократились расходы на комплектование библиотечных фондов.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033447"/>
      </p:ext>
    </p:extLst>
  </p:cSld>
  <p:clrMapOvr>
    <a:masterClrMapping/>
  </p:clrMapOvr>
  <p:transition>
    <p:pull dir="l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Библиотечные фонды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Сохраняется тенденция уменьшения абсолютной величины библиотечного фонда, </a:t>
            </a:r>
            <a:endParaRPr lang="ru-RU" dirty="0" smtClean="0"/>
          </a:p>
          <a:p>
            <a:r>
              <a:rPr lang="ru-RU" dirty="0" smtClean="0"/>
              <a:t>выбытие </a:t>
            </a:r>
            <a:r>
              <a:rPr lang="ru-RU" dirty="0"/>
              <a:t>документов фонда почти в два раза превышает количество новых поступлений. </a:t>
            </a:r>
            <a:endParaRPr lang="ru-RU" dirty="0" smtClean="0"/>
          </a:p>
          <a:p>
            <a:r>
              <a:rPr lang="ru-RU" dirty="0"/>
              <a:t>Доля расходов на комплектование в общей объеме расходов </a:t>
            </a:r>
            <a:r>
              <a:rPr lang="ru-RU" dirty="0" smtClean="0"/>
              <a:t>библиотек – 3%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44236"/>
      </p:ext>
    </p:extLst>
  </p:cSld>
  <p:clrMapOvr>
    <a:masterClrMapping/>
  </p:clrMapOvr>
  <p:transition>
    <p:pull dir="l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Библиотечные фонды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dirty="0"/>
              <a:t>Об увеличении финансирования </a:t>
            </a:r>
            <a:r>
              <a:rPr lang="ru-RU" sz="2600" dirty="0" smtClean="0"/>
              <a:t>комплектования </a:t>
            </a:r>
            <a:r>
              <a:rPr lang="ru-RU" sz="2600" dirty="0"/>
              <a:t>фондов печатной продукцией в своих отчетах сообщили всего 2 библиотеки: </a:t>
            </a:r>
            <a:endParaRPr lang="ru-RU" sz="2600" dirty="0" smtClean="0"/>
          </a:p>
          <a:p>
            <a:r>
              <a:rPr lang="ru-RU" sz="2600" dirty="0" smtClean="0"/>
              <a:t>Центральная </a:t>
            </a:r>
            <a:r>
              <a:rPr lang="ru-RU" sz="2600" dirty="0"/>
              <a:t>библиотека </a:t>
            </a:r>
            <a:r>
              <a:rPr lang="ru-RU" sz="2600" dirty="0" err="1"/>
              <a:t>Таборинского</a:t>
            </a:r>
            <a:r>
              <a:rPr lang="ru-RU" sz="2600" dirty="0"/>
              <a:t> сельского поселения (целевое финансирование из средств учредителя</a:t>
            </a:r>
            <a:r>
              <a:rPr lang="ru-RU" sz="2600" dirty="0" smtClean="0"/>
              <a:t>)</a:t>
            </a:r>
          </a:p>
          <a:p>
            <a:r>
              <a:rPr lang="ru-RU" sz="2600" dirty="0" smtClean="0"/>
              <a:t>Центральная </a:t>
            </a:r>
            <a:r>
              <a:rPr lang="ru-RU" sz="2600" dirty="0"/>
              <a:t>библиотека Каменского городского округа </a:t>
            </a:r>
            <a:r>
              <a:rPr lang="ru-RU" sz="2600" dirty="0" smtClean="0"/>
              <a:t>(645,82 </a:t>
            </a:r>
            <a:r>
              <a:rPr lang="ru-RU" sz="2600" dirty="0"/>
              <a:t>тыс. руб., что на 38 % больше, чем в </a:t>
            </a:r>
            <a:r>
              <a:rPr lang="ru-RU" sz="2600" dirty="0" smtClean="0"/>
              <a:t>2014) 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839834"/>
      </p:ext>
    </p:extLst>
  </p:cSld>
  <p:clrMapOvr>
    <a:masterClrMapping/>
  </p:clrMapOvr>
  <p:transition>
    <p:pull dir="l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Библиотечные фонды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dirty="0"/>
              <a:t>Норматив ЮНЕСКО (250 документов в год на 1000 жителей) выполнен </a:t>
            </a:r>
            <a:r>
              <a:rPr lang="ru-RU" sz="2600" dirty="0" smtClean="0"/>
              <a:t>в </a:t>
            </a:r>
            <a:r>
              <a:rPr lang="ru-RU" sz="2600" dirty="0"/>
              <a:t>7 </a:t>
            </a:r>
            <a:r>
              <a:rPr lang="ru-RU" sz="2600" dirty="0" smtClean="0"/>
              <a:t>библиотеках</a:t>
            </a:r>
            <a:r>
              <a:rPr lang="ru-RU" sz="2600" dirty="0"/>
              <a:t>: Калиновского сельского поселения, </a:t>
            </a:r>
            <a:r>
              <a:rPr lang="ru-RU" sz="2600" dirty="0" err="1"/>
              <a:t>пгт</a:t>
            </a:r>
            <a:r>
              <a:rPr lang="ru-RU" sz="2600" dirty="0"/>
              <a:t>. </a:t>
            </a:r>
            <a:r>
              <a:rPr lang="ru-RU" sz="2600" dirty="0" err="1"/>
              <a:t>Махнево</a:t>
            </a:r>
            <a:r>
              <a:rPr lang="ru-RU" sz="2600" dirty="0"/>
              <a:t>, п. Пелым, ЦБС </a:t>
            </a:r>
            <a:r>
              <a:rPr lang="ru-RU" sz="2600" dirty="0" err="1"/>
              <a:t>Североуральского</a:t>
            </a:r>
            <a:r>
              <a:rPr lang="ru-RU" sz="2600" dirty="0"/>
              <a:t> городского округа, </a:t>
            </a:r>
            <a:r>
              <a:rPr lang="ru-RU" sz="2600" dirty="0" err="1" smtClean="0"/>
              <a:t>с.Таборы</a:t>
            </a:r>
            <a:r>
              <a:rPr lang="ru-RU" sz="2600" dirty="0"/>
              <a:t>, п. Шаля и ЦБС г. </a:t>
            </a:r>
            <a:r>
              <a:rPr lang="ru-RU" sz="2600" dirty="0" smtClean="0"/>
              <a:t>Каменска-Уральского; </a:t>
            </a:r>
          </a:p>
          <a:p>
            <a:r>
              <a:rPr lang="ru-RU" sz="2600" dirty="0" smtClean="0"/>
              <a:t>минимум - 2 документа на 1000 жителей  - в </a:t>
            </a:r>
            <a:r>
              <a:rPr lang="ru-RU" sz="2600" dirty="0" err="1"/>
              <a:t>Пышминском</a:t>
            </a:r>
            <a:r>
              <a:rPr lang="ru-RU" sz="2600" dirty="0"/>
              <a:t> </a:t>
            </a:r>
            <a:r>
              <a:rPr lang="ru-RU" sz="2600" dirty="0" smtClean="0"/>
              <a:t>ГО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552943"/>
      </p:ext>
    </p:extLst>
  </p:cSld>
  <p:clrMapOvr>
    <a:masterClrMapping/>
  </p:clrMapOvr>
  <p:transition>
    <p:pull dir="l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 МБА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708920"/>
            <a:ext cx="7702624" cy="3477568"/>
          </a:xfrm>
        </p:spPr>
        <p:txBody>
          <a:bodyPr/>
          <a:lstStyle/>
          <a:p>
            <a:r>
              <a:rPr lang="ru-RU" dirty="0"/>
              <a:t>6699 </a:t>
            </a:r>
            <a:r>
              <a:rPr lang="ru-RU" dirty="0" smtClean="0"/>
              <a:t>заказов - выдача 6112  экз</a:t>
            </a:r>
            <a:r>
              <a:rPr lang="ru-RU" dirty="0" smtClean="0"/>
              <a:t>.;</a:t>
            </a:r>
            <a:endParaRPr lang="ru-RU" dirty="0" smtClean="0"/>
          </a:p>
          <a:p>
            <a:r>
              <a:rPr lang="ru-RU" dirty="0"/>
              <a:t>7399 электронных копий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(1105 источников);</a:t>
            </a:r>
            <a:endParaRPr lang="en-US" dirty="0" smtClean="0"/>
          </a:p>
          <a:p>
            <a:r>
              <a:rPr lang="en-US" dirty="0" smtClean="0"/>
              <a:t>154 </a:t>
            </a:r>
            <a:r>
              <a:rPr lang="ru-RU" dirty="0" smtClean="0"/>
              <a:t>абонента 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178659"/>
      </p:ext>
    </p:extLst>
  </p:cSld>
  <p:clrMapOvr>
    <a:masterClrMapping/>
  </p:clrMapOvr>
  <p:transition>
    <p:pull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dirty="0" smtClean="0"/>
              <a:t>Поручение </a:t>
            </a:r>
            <a:r>
              <a:rPr lang="ru-RU" sz="2600" dirty="0"/>
              <a:t>Президента Российской Федерации от 24.08.2010 № Пр-2483, </a:t>
            </a:r>
            <a:r>
              <a:rPr lang="ru-RU" sz="2600" dirty="0" smtClean="0"/>
              <a:t>подготовленное </a:t>
            </a:r>
            <a:r>
              <a:rPr lang="ru-RU" sz="2600" dirty="0"/>
              <a:t>по итогам заседания Совета при Президенте Российской Федерации по развитию информационного общества в Российской Федерации, </a:t>
            </a:r>
            <a:endParaRPr lang="ru-RU" sz="2600" dirty="0" smtClean="0"/>
          </a:p>
          <a:p>
            <a:r>
              <a:rPr lang="ru-RU" sz="2600" dirty="0" smtClean="0"/>
              <a:t>до 31.12.2015г</a:t>
            </a:r>
            <a:r>
              <a:rPr lang="ru-RU" sz="2600" dirty="0"/>
              <a:t>. все муниципальные библиотеки </a:t>
            </a:r>
            <a:r>
              <a:rPr lang="ru-RU" sz="2600" dirty="0" smtClean="0"/>
              <a:t>должны </a:t>
            </a:r>
            <a:r>
              <a:rPr lang="ru-RU" sz="2600" dirty="0"/>
              <a:t>быть оснащены компьютерным оборудованием и подключены к сети Интернет.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471451"/>
      </p:ext>
    </p:extLst>
  </p:cSld>
  <p:clrMapOvr>
    <a:masterClrMapping/>
  </p:clrMapOvr>
  <p:transition>
    <p:pull dir="lu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Виртуальный </a:t>
            </a:r>
            <a:r>
              <a:rPr lang="ru-RU" dirty="0"/>
              <a:t>читальный </a:t>
            </a:r>
            <a:r>
              <a:rPr lang="ru-RU" dirty="0" smtClean="0"/>
              <a:t>зал </a:t>
            </a:r>
            <a:r>
              <a:rPr lang="ru-RU" dirty="0" err="1" smtClean="0"/>
              <a:t>Белинки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20  </a:t>
            </a:r>
            <a:r>
              <a:rPr lang="ru-RU" dirty="0"/>
              <a:t>муниципальных библиотек, включая МОБ г. Екатеринбурга, были подключены  как виртуальные читальные залы СОУНБ им. В. Г. Белинского, </a:t>
            </a:r>
            <a:r>
              <a:rPr lang="ru-RU" dirty="0" smtClean="0"/>
              <a:t>к </a:t>
            </a:r>
            <a:r>
              <a:rPr lang="ru-RU" dirty="0"/>
              <a:t>ЭБС «Издательство </a:t>
            </a:r>
            <a:r>
              <a:rPr lang="ru-RU" dirty="0" smtClean="0"/>
              <a:t>«Лань</a:t>
            </a:r>
            <a:r>
              <a:rPr lang="ru-RU" dirty="0"/>
              <a:t>». </a:t>
            </a:r>
            <a:endParaRPr lang="ru-RU" dirty="0" smtClean="0"/>
          </a:p>
          <a:p>
            <a:r>
              <a:rPr lang="ru-RU" dirty="0"/>
              <a:t>доступны более 35 тысяч книг  и более 200 экземпляров различных </a:t>
            </a:r>
            <a:r>
              <a:rPr lang="ru-RU" dirty="0" smtClean="0"/>
              <a:t>журналов; </a:t>
            </a:r>
          </a:p>
          <a:p>
            <a:r>
              <a:rPr lang="ru-RU" dirty="0" smtClean="0"/>
              <a:t>в </a:t>
            </a:r>
            <a:r>
              <a:rPr lang="ru-RU" dirty="0"/>
              <a:t>декабре 2015 года </a:t>
            </a:r>
            <a:r>
              <a:rPr lang="ru-RU" dirty="0" smtClean="0"/>
              <a:t>подключены к </a:t>
            </a:r>
            <a:r>
              <a:rPr lang="ru-RU" dirty="0"/>
              <a:t>ЭБС «</a:t>
            </a:r>
            <a:r>
              <a:rPr lang="ru-RU" dirty="0" err="1"/>
              <a:t>Знаниум</a:t>
            </a:r>
            <a:r>
              <a:rPr lang="ru-RU" dirty="0"/>
              <a:t>» издательства «Инфра-М». 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60276"/>
      </p:ext>
    </p:extLst>
  </p:cSld>
  <p:clrMapOvr>
    <a:masterClrMapping/>
  </p:clrMapOvr>
  <p:transition>
    <p:pull dir="l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новая система </a:t>
            </a:r>
            <a:r>
              <a:rPr lang="ru-RU" dirty="0"/>
              <a:t>обслуживания </a:t>
            </a:r>
            <a:r>
              <a:rPr lang="ru-RU" dirty="0" smtClean="0"/>
              <a:t>компании </a:t>
            </a:r>
            <a:r>
              <a:rPr lang="ru-RU" dirty="0"/>
              <a:t>«</a:t>
            </a:r>
            <a:r>
              <a:rPr lang="ru-RU" dirty="0" err="1"/>
              <a:t>КонсультантПлюс</a:t>
            </a:r>
            <a:r>
              <a:rPr lang="ru-RU" dirty="0" smtClean="0"/>
              <a:t>» (через </a:t>
            </a:r>
            <a:r>
              <a:rPr lang="ru-RU" dirty="0"/>
              <a:t>сеть </a:t>
            </a:r>
            <a:r>
              <a:rPr lang="ru-RU" dirty="0" smtClean="0"/>
              <a:t>Интернет);</a:t>
            </a:r>
          </a:p>
          <a:p>
            <a:r>
              <a:rPr lang="ru-RU" dirty="0"/>
              <a:t>Алапаевск, Артемовск, Арти, Богданович, Верхняя Синячиха, Ирбит, Камышлов, Кушва, Невьянск, Первоуральск, Полевской, Верхняя Пышма, Реж, Североуральск, Сухой Лог, Сысерть, Талица, Тугулым,  </a:t>
            </a:r>
            <a:r>
              <a:rPr lang="ru-RU" dirty="0" smtClean="0"/>
              <a:t>Шаля = 20 библиотек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613547"/>
      </p:ext>
    </p:extLst>
  </p:cSld>
  <p:clrMapOvr>
    <a:masterClrMapping/>
  </p:clrMapOvr>
  <p:transition>
    <p:pull dir="lu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самые активные </a:t>
            </a:r>
            <a:r>
              <a:rPr lang="ru-RU" dirty="0" smtClean="0"/>
              <a:t>библиотеки: </a:t>
            </a:r>
          </a:p>
          <a:p>
            <a:r>
              <a:rPr lang="ru-RU" dirty="0"/>
              <a:t>Богданович, Ирбит, Каменск-Уральский, Камышлов, Кушва, Новоуральск, Сысерть, Тугулым, Шаля и </a:t>
            </a:r>
            <a:r>
              <a:rPr lang="ru-RU" dirty="0" smtClean="0"/>
              <a:t>Екатеринбург (Муниципальное объединение библиотек)</a:t>
            </a:r>
          </a:p>
          <a:p>
            <a:r>
              <a:rPr lang="ru-RU" b="1" dirty="0" smtClean="0"/>
              <a:t>наличие статических </a:t>
            </a:r>
            <a:r>
              <a:rPr lang="ru-RU" b="1" dirty="0"/>
              <a:t>IP-адресов ПК </a:t>
            </a:r>
            <a:r>
              <a:rPr lang="ru-RU" b="1" dirty="0" smtClean="0"/>
              <a:t> </a:t>
            </a:r>
            <a:r>
              <a:rPr lang="ru-RU" dirty="0" smtClean="0"/>
              <a:t>- обязательное </a:t>
            </a:r>
            <a:r>
              <a:rPr lang="ru-RU" dirty="0"/>
              <a:t>условие подключения к удаленным лицензионным ресурсам, Национальной электронной библиотеке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732480"/>
      </p:ext>
    </p:extLst>
  </p:cSld>
  <p:clrMapOvr>
    <a:masterClrMapping/>
  </p:clrMapOvr>
  <p:transition>
    <p:pull dir="lu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/>
              <a:t>Обновляемость</a:t>
            </a:r>
            <a:r>
              <a:rPr lang="ru-RU" sz="2800" dirty="0"/>
              <a:t> фонда,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тыс</a:t>
            </a:r>
            <a:r>
              <a:rPr lang="ru-RU" sz="2800" dirty="0"/>
              <a:t>. экземпляров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70" y="2204864"/>
            <a:ext cx="7372851" cy="42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648493"/>
      </p:ext>
    </p:extLst>
  </p:cSld>
  <p:clrMapOvr>
    <a:masterClrMapping/>
  </p:clrMapOvr>
  <p:transition>
    <p:pull dir="l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Кадры муниципальных библиотек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62 % имеют </a:t>
            </a:r>
            <a:r>
              <a:rPr lang="ru-RU" dirty="0"/>
              <a:t>профессиональное </a:t>
            </a:r>
            <a:r>
              <a:rPr lang="ru-RU" dirty="0" smtClean="0"/>
              <a:t>образование;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молодых сотрудников в возрасте до 30 лет </a:t>
            </a:r>
            <a:r>
              <a:rPr lang="ru-RU" dirty="0" smtClean="0"/>
              <a:t> - 11 </a:t>
            </a:r>
            <a:r>
              <a:rPr lang="ru-RU" dirty="0"/>
              <a:t>%, </a:t>
            </a:r>
            <a:endParaRPr lang="ru-RU" dirty="0" smtClean="0"/>
          </a:p>
          <a:p>
            <a:r>
              <a:rPr lang="ru-RU" dirty="0" smtClean="0"/>
              <a:t>сотрудники, имеющие </a:t>
            </a:r>
            <a:r>
              <a:rPr lang="ru-RU" dirty="0"/>
              <a:t>возраст от 55 лет и </a:t>
            </a:r>
            <a:r>
              <a:rPr lang="ru-RU" dirty="0" smtClean="0"/>
              <a:t>старше, </a:t>
            </a:r>
            <a:r>
              <a:rPr lang="ru-RU" dirty="0"/>
              <a:t>– 26 % от основного </a:t>
            </a:r>
            <a:r>
              <a:rPr lang="ru-RU" dirty="0" smtClean="0"/>
              <a:t>персонала;</a:t>
            </a:r>
          </a:p>
          <a:p>
            <a:r>
              <a:rPr lang="ru-RU" dirty="0" smtClean="0"/>
              <a:t>в </a:t>
            </a:r>
            <a:r>
              <a:rPr lang="ru-RU" dirty="0"/>
              <a:t>возрасте от 30 до 55 лет </a:t>
            </a:r>
            <a:r>
              <a:rPr lang="ru-RU" dirty="0" smtClean="0"/>
              <a:t>– 64 % сотрудников.</a:t>
            </a:r>
          </a:p>
          <a:p>
            <a:endParaRPr lang="ru-RU" dirty="0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DCFFC4E-8F74-416B-93D9-CC12D354D7A5}" type="slidenum">
              <a:rPr lang="ru-RU" smtClean="0">
                <a:latin typeface="Arial" charset="0"/>
                <a:cs typeface="Arial" charset="0"/>
              </a:rPr>
              <a:pPr/>
              <a:t>44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382256"/>
      </p:ext>
    </p:extLst>
  </p:cSld>
  <p:clrMapOvr>
    <a:masterClrMapping/>
  </p:clrMapOvr>
  <p:transition>
    <p:pull dir="lu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0" dirty="0" smtClean="0"/>
              <a:t>Всероссийская акция 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ru-RU" sz="2400" b="0" dirty="0" smtClean="0"/>
              <a:t>в поддержку чтения 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ru-RU" sz="2800" dirty="0" smtClean="0"/>
              <a:t>«</a:t>
            </a:r>
            <a:r>
              <a:rPr lang="ru-RU" sz="2800" dirty="0" err="1" smtClean="0"/>
              <a:t>Библионочь</a:t>
            </a:r>
            <a:r>
              <a:rPr lang="ru-RU" sz="2800" dirty="0" smtClean="0"/>
              <a:t>–2015»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dirty="0" smtClean="0"/>
              <a:t>в акции приняли участие 329</a:t>
            </a:r>
            <a:r>
              <a:rPr lang="en-US" sz="2600" dirty="0" smtClean="0"/>
              <a:t> </a:t>
            </a:r>
            <a:r>
              <a:rPr lang="ru-RU" sz="2600" dirty="0" smtClean="0"/>
              <a:t>учреждений Свердловской области из 73</a:t>
            </a:r>
            <a:r>
              <a:rPr lang="en-US" sz="2600" dirty="0" smtClean="0"/>
              <a:t> </a:t>
            </a:r>
            <a:r>
              <a:rPr lang="ru-RU" sz="2600" dirty="0" smtClean="0"/>
              <a:t>муниципальных образований: 321</a:t>
            </a:r>
            <a:r>
              <a:rPr lang="en-US" sz="2600" dirty="0" smtClean="0"/>
              <a:t> </a:t>
            </a:r>
            <a:r>
              <a:rPr lang="ru-RU" sz="2600" dirty="0" smtClean="0"/>
              <a:t>муниципальная библиотека, 4</a:t>
            </a:r>
            <a:r>
              <a:rPr lang="en-US" sz="2600" dirty="0" smtClean="0"/>
              <a:t> </a:t>
            </a:r>
            <a:r>
              <a:rPr lang="ru-RU" sz="2600" dirty="0" smtClean="0"/>
              <a:t>областные</a:t>
            </a:r>
            <a:r>
              <a:rPr lang="ru-RU" sz="2600" dirty="0"/>
              <a:t>;</a:t>
            </a:r>
            <a:endParaRPr lang="ru-RU" sz="2600" dirty="0" smtClean="0"/>
          </a:p>
          <a:p>
            <a:r>
              <a:rPr lang="ru-RU" sz="2600" dirty="0" smtClean="0"/>
              <a:t>к проведению совместных мероприятий библиотеками были привлечены 712</a:t>
            </a:r>
            <a:r>
              <a:rPr lang="en-US" sz="2600" dirty="0" smtClean="0"/>
              <a:t> </a:t>
            </a:r>
            <a:r>
              <a:rPr lang="ru-RU" sz="2600" dirty="0" smtClean="0"/>
              <a:t>партнеров; </a:t>
            </a:r>
          </a:p>
          <a:p>
            <a:r>
              <a:rPr lang="ru-RU" sz="2600" dirty="0" smtClean="0"/>
              <a:t>гостями и участниками «Библионочи-2015» стали более 29 тыс. жителей города и области</a:t>
            </a: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3C70B4-5AD1-4C76-8CC7-3F1DE283A6F9}" type="slidenum">
              <a:rPr lang="ru-RU" smtClean="0">
                <a:latin typeface="Arial" charset="0"/>
                <a:cs typeface="Arial" charset="0"/>
              </a:rPr>
              <a:pPr/>
              <a:t>45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pull dir="lu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День чтения</a:t>
            </a:r>
            <a:br>
              <a:rPr lang="ru-RU" dirty="0" smtClean="0"/>
            </a:br>
            <a:r>
              <a:rPr lang="ru-RU" sz="2400" b="0" dirty="0" smtClean="0"/>
              <a:t>9 октября 2015 года</a:t>
            </a:r>
            <a:r>
              <a:rPr lang="ru-RU" dirty="0" smtClean="0"/>
              <a:t> </a:t>
            </a: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684213" y="2276475"/>
            <a:ext cx="7772400" cy="3933825"/>
          </a:xfrm>
        </p:spPr>
        <p:txBody>
          <a:bodyPr/>
          <a:lstStyle/>
          <a:p>
            <a:r>
              <a:rPr lang="ru-RU" sz="2600" dirty="0" smtClean="0"/>
              <a:t>Акция прошла во всех муниципальных образованиях, расположенных на территории Свердловской области.</a:t>
            </a:r>
          </a:p>
          <a:p>
            <a:r>
              <a:rPr lang="ru-RU" sz="2600" dirty="0" smtClean="0"/>
              <a:t>Специальные площадки, где известные и успешные люди - политики, художники, артисты, писатели, музыканты, телеведущие, общественные деятели и спортсмены, рассказывали детям и молодежи о своих любимых книгах, читали отрывки из них и обсуждали прочитанное</a:t>
            </a:r>
            <a:r>
              <a:rPr lang="ru-RU" dirty="0" smtClean="0"/>
              <a:t>.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E56410-A33A-4BB1-8459-72B1844809F3}" type="slidenum">
              <a:rPr lang="ru-RU" smtClean="0">
                <a:latin typeface="Arial" charset="0"/>
                <a:cs typeface="Arial" charset="0"/>
              </a:rPr>
              <a:pPr/>
              <a:t>46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pull dir="lu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День чтения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/>
              <a:t>книжная выставка «Территория тотального чтения!» в здании Правительства Свердловской области; 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благотворительная акция «Подари книгу!» по сбору новой литературы для социальных учреждений – детских домов, домов-интернатов для престарелых и инвалидов, центров социальной помощи семье и детям, центров социального обслуживания населения и других. Одна из площадок благотворительной акции «Подари книгу!» была организована в Резиденции Губернатора Свердловской </a:t>
            </a:r>
          </a:p>
        </p:txBody>
      </p:sp>
    </p:spTree>
  </p:cSld>
  <p:clrMapOvr>
    <a:masterClrMapping/>
  </p:clrMapOvr>
  <p:transition>
    <p:pull dir="lu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День чтения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В рамках акции на 660 площадках  было  проведено 1092 мероприятия, которые посетили 47021 человек. </a:t>
            </a:r>
          </a:p>
          <a:p>
            <a:r>
              <a:rPr lang="ru-RU" smtClean="0"/>
              <a:t>В рамках акции «Подари книгу!»  собрано более 600 книг. </a:t>
            </a:r>
          </a:p>
        </p:txBody>
      </p:sp>
    </p:spTree>
  </p:cSld>
  <p:clrMapOvr>
    <a:masterClrMapping/>
  </p:clrMapOvr>
  <p:transition>
    <p:pull dir="lu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М</a:t>
            </a:r>
            <a:r>
              <a:rPr lang="ru-RU" altLang="zh-CN" b="0" dirty="0" smtClean="0"/>
              <a:t>олодежный интернет-фестиваль</a:t>
            </a:r>
            <a:r>
              <a:rPr lang="ru-RU" altLang="zh-CN" dirty="0" smtClean="0"/>
              <a:t> «</a:t>
            </a:r>
            <a:r>
              <a:rPr lang="ru-RU" altLang="zh-CN" dirty="0" err="1" smtClean="0"/>
              <a:t>Book-Net</a:t>
            </a:r>
            <a:r>
              <a:rPr lang="ru-RU" altLang="zh-CN" dirty="0" smtClean="0"/>
              <a:t>» </a:t>
            </a:r>
            <a:endParaRPr lang="ru-RU" dirty="0" smtClean="0"/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684213" y="2276475"/>
            <a:ext cx="7772400" cy="3933825"/>
          </a:xfrm>
        </p:spPr>
        <p:txBody>
          <a:bodyPr/>
          <a:lstStyle/>
          <a:p>
            <a:r>
              <a:rPr lang="ru-RU" sz="2600" dirty="0" smtClean="0"/>
              <a:t>Проект Свердловской областной библиотеки для детей и юношества </a:t>
            </a:r>
          </a:p>
          <a:p>
            <a:r>
              <a:rPr lang="ru-RU" sz="2600" dirty="0" smtClean="0"/>
              <a:t>к</a:t>
            </a:r>
            <a:r>
              <a:rPr lang="ru-RU" altLang="zh-CN" sz="2600" dirty="0" smtClean="0"/>
              <a:t>онкурс рекламы книги в цифровом формате  </a:t>
            </a:r>
          </a:p>
          <a:p>
            <a:r>
              <a:rPr lang="ru-RU" altLang="zh-CN" sz="2600" dirty="0" smtClean="0"/>
              <a:t>118 коллективных и индивидуальных работ из 13 городов и поселков Свердловской, Оренбургской, Самарской областей и Сыктывкара. </a:t>
            </a:r>
          </a:p>
          <a:p>
            <a:r>
              <a:rPr lang="ru-RU" altLang="zh-CN" sz="2600" dirty="0" smtClean="0"/>
              <a:t>7 участников вошли в число победителей </a:t>
            </a:r>
            <a:r>
              <a:rPr lang="ru-RU" altLang="zh-CN" dirty="0" smtClean="0"/>
              <a:t> </a:t>
            </a:r>
            <a:endParaRPr lang="ru-RU" dirty="0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9B84AF6-3B5F-4EA0-955D-46444783A8C5}" type="slidenum">
              <a:rPr lang="ru-RU" smtClean="0">
                <a:latin typeface="Arial" charset="0"/>
                <a:cs typeface="Arial" charset="0"/>
              </a:rPr>
              <a:pPr/>
              <a:t>49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pull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План </a:t>
            </a:r>
            <a:r>
              <a:rPr lang="ru-RU" dirty="0"/>
              <a:t>мероприятий («</a:t>
            </a:r>
            <a:r>
              <a:rPr lang="ru-RU" dirty="0" smtClean="0"/>
              <a:t>дорожная карта») </a:t>
            </a:r>
            <a:r>
              <a:rPr lang="ru-RU" dirty="0"/>
              <a:t>«Изменения в отраслях социальной сферы, направленные на повышение эффективности сферы культуры в Свердловской области», </a:t>
            </a:r>
            <a:r>
              <a:rPr lang="ru-RU" dirty="0" smtClean="0"/>
              <a:t>утвержденный  </a:t>
            </a:r>
            <a:r>
              <a:rPr lang="ru-RU" dirty="0"/>
              <a:t>постановлением Правительства Свердловской области от </a:t>
            </a:r>
            <a:r>
              <a:rPr lang="ru-RU" dirty="0" smtClean="0"/>
              <a:t>26.02.2013г. </a:t>
            </a:r>
          </a:p>
          <a:p>
            <a:r>
              <a:rPr lang="ru-RU" dirty="0" smtClean="0"/>
              <a:t>№ </a:t>
            </a:r>
            <a:r>
              <a:rPr lang="ru-RU" dirty="0"/>
              <a:t>224-ПП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24427"/>
      </p:ext>
    </p:extLst>
  </p:cSld>
  <p:clrMapOvr>
    <a:masterClrMapping/>
  </p:clrMapOvr>
  <p:transition>
    <p:pull dir="lu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0" dirty="0" smtClean="0"/>
              <a:t>Межрегиональный интернет-конкурс электронных читательских дневников</a:t>
            </a:r>
            <a:r>
              <a:rPr lang="ru-RU" sz="2800" dirty="0" smtClean="0"/>
              <a:t> «Книжный шкаф поколения N</a:t>
            </a:r>
            <a:r>
              <a:rPr lang="en-US" sz="2800" dirty="0" err="1" smtClean="0"/>
              <a:t>ext</a:t>
            </a:r>
            <a:r>
              <a:rPr lang="ru-RU" sz="2800" dirty="0" smtClean="0"/>
              <a:t>»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684213" y="2276475"/>
            <a:ext cx="7772400" cy="3933825"/>
          </a:xfrm>
        </p:spPr>
        <p:txBody>
          <a:bodyPr/>
          <a:lstStyle/>
          <a:p>
            <a:r>
              <a:rPr lang="ru-RU" sz="2500" dirty="0" smtClean="0"/>
              <a:t>287 читателей из библиотек 26 субъектов РФ;  </a:t>
            </a:r>
          </a:p>
          <a:p>
            <a:r>
              <a:rPr lang="ru-RU" sz="2500" dirty="0" smtClean="0"/>
              <a:t>Самые активные регионы, наибольшее число участников: Свердловская, Новосибирская, Нижегородская, Самарская области. </a:t>
            </a:r>
          </a:p>
          <a:p>
            <a:r>
              <a:rPr lang="ru-RU" sz="2500" dirty="0" smtClean="0"/>
              <a:t>Наибольшее количество участников, победителей и лауреатов конкурса – в библиотеках Екатеринбурга и Новоуральска, </a:t>
            </a:r>
          </a:p>
          <a:p>
            <a:r>
              <a:rPr lang="ru-RU" sz="2400" dirty="0" smtClean="0"/>
              <a:t>активны также читатели библиотек Каменска-Уральского, Ирбита, Алапаевска. </a:t>
            </a: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97F66A-55C0-4434-A787-D84C5B2EC5BB}" type="slidenum">
              <a:rPr lang="ru-RU" smtClean="0">
                <a:latin typeface="Arial" charset="0"/>
                <a:cs typeface="Arial" charset="0"/>
              </a:rPr>
              <a:pPr/>
              <a:t>50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pull dir="lu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dirty="0" smtClean="0"/>
              <a:t>11-й Городской праздник книги и чтения «Читай, Екатеринбург!»</a:t>
            </a:r>
          </a:p>
          <a:p>
            <a:r>
              <a:rPr lang="ru-RU" sz="2600" dirty="0" smtClean="0"/>
              <a:t> Международный фестиваль фантастики «Аэлита» (в 31 раз, начиная с 1981 года);</a:t>
            </a:r>
          </a:p>
          <a:p>
            <a:r>
              <a:rPr lang="ru-RU" sz="2600" dirty="0" smtClean="0"/>
              <a:t>VI Региональный фестиваль </a:t>
            </a:r>
            <a:r>
              <a:rPr lang="ru-RU" sz="2600" dirty="0" err="1" smtClean="0"/>
              <a:t>неПрочитанных</a:t>
            </a:r>
            <a:r>
              <a:rPr lang="ru-RU" sz="2600" dirty="0" smtClean="0"/>
              <a:t> книг; </a:t>
            </a:r>
          </a:p>
          <a:p>
            <a:r>
              <a:rPr lang="ru-RU" sz="2600" dirty="0" smtClean="0"/>
              <a:t>Крапивинский фестиваль (209 работ из 13 стран), прошел в 6-й раз; </a:t>
            </a:r>
          </a:p>
          <a:p>
            <a:r>
              <a:rPr lang="ru-RU" sz="2600" dirty="0" smtClean="0"/>
              <a:t>8-й Екатеринбургский книжный фестиваль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443632"/>
      </p:ext>
    </p:extLst>
  </p:cSld>
  <p:clrMapOvr>
    <a:masterClrMapping/>
  </p:clrMapOvr>
  <p:transition>
    <p:pull dir="lu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dirty="0" smtClean="0"/>
              <a:t>Нижний Тагил: 10-й городской </a:t>
            </a:r>
            <a:r>
              <a:rPr lang="ru-RU" sz="2600" dirty="0"/>
              <a:t>открытый конкурс детского литературного творчества «Серая Шейка», </a:t>
            </a:r>
          </a:p>
          <a:p>
            <a:r>
              <a:rPr lang="ru-RU" sz="2600" dirty="0" smtClean="0"/>
              <a:t>Сысерть: </a:t>
            </a:r>
            <a:r>
              <a:rPr lang="ru-RU" sz="2600" dirty="0" err="1"/>
              <a:t>интернет-ресурс</a:t>
            </a:r>
            <a:r>
              <a:rPr lang="ru-RU" sz="2600" dirty="0"/>
              <a:t> «Литературная карта Сысерти»; </a:t>
            </a:r>
            <a:endParaRPr lang="ru-RU" sz="2600" dirty="0" smtClean="0"/>
          </a:p>
          <a:p>
            <a:r>
              <a:rPr lang="ru-RU" sz="2600" dirty="0" smtClean="0"/>
              <a:t>библиотеки </a:t>
            </a:r>
            <a:r>
              <a:rPr lang="ru-RU" sz="2600" dirty="0" err="1"/>
              <a:t>Алапаевского</a:t>
            </a:r>
            <a:r>
              <a:rPr lang="ru-RU" sz="2600" dirty="0"/>
              <a:t> </a:t>
            </a:r>
            <a:r>
              <a:rPr lang="ru-RU" sz="2600" dirty="0" smtClean="0"/>
              <a:t>городского округа - проект </a:t>
            </a:r>
            <a:r>
              <a:rPr lang="ru-RU" sz="2600" dirty="0"/>
              <a:t>«Читающий автобус», </a:t>
            </a:r>
            <a:endParaRPr lang="ru-RU" sz="2600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64A383-0BF6-427B-832D-AC13EF12273A}" type="slidenum">
              <a:rPr lang="ru-RU" smtClean="0">
                <a:latin typeface="Arial" charset="0"/>
                <a:cs typeface="Arial" charset="0"/>
              </a:rPr>
              <a:pPr/>
              <a:t>52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pull dir="lu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dirty="0"/>
              <a:t>Городской молодежный проект «</a:t>
            </a:r>
            <a:r>
              <a:rPr lang="ru-RU" sz="2600" dirty="0" err="1"/>
              <a:t>БиблиоTime</a:t>
            </a:r>
            <a:r>
              <a:rPr lang="ru-RU" sz="2600" dirty="0"/>
              <a:t>», фестиваль «Фантастические миры «закрытого» города</a:t>
            </a:r>
            <a:r>
              <a:rPr lang="ru-RU" sz="2600" dirty="0" smtClean="0"/>
              <a:t>» - Новоуральск,</a:t>
            </a:r>
          </a:p>
          <a:p>
            <a:r>
              <a:rPr lang="ru-RU" sz="2600" dirty="0" smtClean="0"/>
              <a:t>сельская </a:t>
            </a:r>
            <a:r>
              <a:rPr lang="ru-RU" sz="2600" dirty="0"/>
              <a:t>библиотека </a:t>
            </a:r>
            <a:r>
              <a:rPr lang="ru-RU" sz="2600" dirty="0" err="1"/>
              <a:t>Галкинского</a:t>
            </a:r>
            <a:r>
              <a:rPr lang="ru-RU" sz="2600" dirty="0"/>
              <a:t> поселения  - молодежный </a:t>
            </a:r>
            <a:r>
              <a:rPr lang="ru-RU" sz="2600" dirty="0" err="1"/>
              <a:t>флэшмоб</a:t>
            </a:r>
            <a:r>
              <a:rPr lang="ru-RU" sz="2600" dirty="0"/>
              <a:t> «Читай всегда, читай везде»;</a:t>
            </a:r>
          </a:p>
          <a:p>
            <a:r>
              <a:rPr lang="ru-RU" sz="2600" dirty="0" smtClean="0"/>
              <a:t>городской </a:t>
            </a:r>
            <a:r>
              <a:rPr lang="ru-RU" sz="2600" dirty="0"/>
              <a:t>фестиваль интеллектуального чтения «Шрифт Ариадны» </a:t>
            </a:r>
            <a:r>
              <a:rPr lang="ru-RU" sz="2600" dirty="0" smtClean="0"/>
              <a:t>Верхняя  Пышма;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700920"/>
      </p:ext>
    </p:extLst>
  </p:cSld>
  <p:clrMapOvr>
    <a:masterClrMapping/>
  </p:clrMapOvr>
  <p:transition>
    <p:pull dir="lu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Массовые мероприятия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Посещения массовых мероприятий в 2015 году </a:t>
            </a:r>
            <a:r>
              <a:rPr lang="ru-RU" dirty="0" smtClean="0"/>
              <a:t>составило </a:t>
            </a:r>
            <a:r>
              <a:rPr lang="ru-RU" dirty="0"/>
              <a:t>2648,1 тыс</a:t>
            </a:r>
            <a:r>
              <a:rPr lang="ru-RU" dirty="0" smtClean="0"/>
              <a:t>., </a:t>
            </a:r>
          </a:p>
          <a:p>
            <a:r>
              <a:rPr lang="ru-RU" dirty="0"/>
              <a:t>доля посещений массовых мероприятий составляет 25,7 процентов от общего количества посещений библиотек,</a:t>
            </a:r>
          </a:p>
          <a:p>
            <a:r>
              <a:rPr lang="ru-RU" dirty="0" smtClean="0"/>
              <a:t>рост на  </a:t>
            </a:r>
            <a:r>
              <a:rPr lang="ru-RU" dirty="0"/>
              <a:t> 2,6 %  </a:t>
            </a:r>
            <a:r>
              <a:rPr lang="ru-RU" dirty="0" smtClean="0"/>
              <a:t>в год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54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925685"/>
      </p:ext>
    </p:extLst>
  </p:cSld>
  <p:clrMapOvr>
    <a:masterClrMapping/>
  </p:clrMapOvr>
  <p:transition>
    <p:pull dir="lu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«Чтение – это вопрос национальной безопасности. В читающей стране иной способ восприятия мира, иная производительность труда, возможности для работы и многое другое. Чтение – вещь фундаментальная. И у нас, на Урале, этот фундамент есть» </a:t>
            </a:r>
          </a:p>
          <a:p>
            <a:pPr marL="914400" lvl="2" indent="0">
              <a:buNone/>
            </a:pPr>
            <a:r>
              <a:rPr lang="ru-RU" i="1" dirty="0"/>
              <a:t>П.В. </a:t>
            </a:r>
            <a:r>
              <a:rPr lang="ru-RU" i="1" dirty="0" err="1"/>
              <a:t>Креков</a:t>
            </a:r>
            <a:r>
              <a:rPr lang="ru-RU" i="1" dirty="0"/>
              <a:t>, министр культуры Свердловской области</a:t>
            </a:r>
          </a:p>
          <a:p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55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546502"/>
      </p:ext>
    </p:extLst>
  </p:cSld>
  <p:clrMapOvr>
    <a:masterClrMapping/>
  </p:clrMapOvr>
  <p:transition>
    <p:pull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</a:rPr>
              <a:t>Областная целевая программа «Информационное общество Свердловской области» </a:t>
            </a:r>
            <a:r>
              <a:rPr lang="ru-RU" dirty="0" smtClean="0">
                <a:solidFill>
                  <a:srgbClr val="000000"/>
                </a:solidFill>
              </a:rPr>
              <a:t> (2011–2015гг.);  </a:t>
            </a:r>
          </a:p>
          <a:p>
            <a:r>
              <a:rPr lang="ru-RU" dirty="0" smtClean="0"/>
              <a:t>в 54 муниципальных образованиях открыты </a:t>
            </a:r>
            <a:r>
              <a:rPr lang="ru-RU" dirty="0"/>
              <a:t>333 Центра общественного доступа к правовой и социально значимой </a:t>
            </a:r>
            <a:r>
              <a:rPr lang="ru-RU" dirty="0" smtClean="0"/>
              <a:t>информации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379720"/>
      </p:ext>
    </p:extLst>
  </p:cSld>
  <p:clrMapOvr>
    <a:masterClrMapping/>
  </p:clrMapOvr>
  <p:transition>
    <p:pull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060849"/>
            <a:ext cx="7774632" cy="4125640"/>
          </a:xfrm>
        </p:spPr>
        <p:txBody>
          <a:bodyPr/>
          <a:lstStyle/>
          <a:p>
            <a:r>
              <a:rPr lang="ru-RU" sz="2600" dirty="0" smtClean="0"/>
              <a:t>денежное </a:t>
            </a:r>
            <a:r>
              <a:rPr lang="ru-RU" sz="2600" dirty="0"/>
              <a:t>поощрение лучшим муниципальным учреждениям культуры, находящимся на территориях сельских поселений в Свердловской области, и их работникам за счет иных межбюджетных трансфертов из федерального бюджета; </a:t>
            </a:r>
          </a:p>
          <a:p>
            <a:r>
              <a:rPr lang="ru-RU" sz="2600" dirty="0" smtClean="0"/>
              <a:t>7 </a:t>
            </a:r>
            <a:r>
              <a:rPr lang="ru-RU" sz="2600" dirty="0"/>
              <a:t>сельских </a:t>
            </a:r>
            <a:r>
              <a:rPr lang="ru-RU" sz="2600" dirty="0" smtClean="0"/>
              <a:t>библиотек </a:t>
            </a:r>
            <a:r>
              <a:rPr lang="ru-RU" sz="2600" dirty="0"/>
              <a:t>и 8 работников сельских </a:t>
            </a:r>
            <a:r>
              <a:rPr lang="ru-RU" sz="2600" dirty="0" smtClean="0"/>
              <a:t>библиотек.;</a:t>
            </a:r>
          </a:p>
          <a:p>
            <a:r>
              <a:rPr lang="ru-RU" sz="2600" dirty="0" smtClean="0"/>
              <a:t>размер </a:t>
            </a:r>
            <a:r>
              <a:rPr lang="ru-RU" sz="2600" dirty="0"/>
              <a:t>поощрения для каждого учреждения составил 100,0 тыс. рублей, для каждого работника – 50,0 тыс. рублей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690220"/>
      </p:ext>
    </p:extLst>
  </p:cSld>
  <p:clrMapOvr>
    <a:masterClrMapping/>
  </p:clrMapOvr>
  <p:transition>
    <p:pull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«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О премиях Губернатора Свердловской области в культурно-досуговой, библиотечной и музейных сферах</a:t>
            </a:r>
            <a:r>
              <a:rPr lang="ru-RU" sz="24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целях сохранения и развития культурного потенциала Свердловской области, содействия развитию культурно-досуговой, библиотечной и музейной сфер были учреждены 12 премий Губернатора Свердловской области в указанных областях деятельности в размере 40 тыс. рублей каждая (</a:t>
            </a:r>
            <a:r>
              <a:rPr lang="ru-RU" sz="2000" dirty="0"/>
              <a:t>Указ Губернатора Свердловской области от 14 марта 2013 года № 131-УГ )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288197"/>
      </p:ext>
    </p:extLst>
  </p:cSld>
  <p:clrMapOvr>
    <a:masterClrMapping/>
  </p:clrMapOvr>
  <p:transition>
    <p:pull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Лауреаты 2015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Премия «За значительный вклад в сохранение и развитие библиотечной сферы» (премия им. А. Н. Бычковой</a:t>
            </a:r>
            <a:r>
              <a:rPr lang="ru-RU" sz="2400" dirty="0" smtClean="0"/>
              <a:t>)</a:t>
            </a:r>
            <a:r>
              <a:rPr lang="en-US" sz="2400" dirty="0" smtClean="0"/>
              <a:t> - </a:t>
            </a:r>
            <a:r>
              <a:rPr lang="ru-RU" sz="2400" dirty="0" err="1" smtClean="0"/>
              <a:t>Бартова</a:t>
            </a:r>
            <a:r>
              <a:rPr lang="ru-RU" sz="2400" dirty="0" smtClean="0"/>
              <a:t> </a:t>
            </a:r>
            <a:r>
              <a:rPr lang="ru-RU" sz="2400" dirty="0"/>
              <a:t>Светлана Федоровна – директор МБУК «Публичная библиотека» </a:t>
            </a:r>
            <a:r>
              <a:rPr lang="ru-RU" sz="2400" dirty="0" err="1"/>
              <a:t>Новоуральского</a:t>
            </a:r>
            <a:r>
              <a:rPr lang="ru-RU" sz="2400" dirty="0"/>
              <a:t> ГО</a:t>
            </a:r>
          </a:p>
          <a:p>
            <a:r>
              <a:rPr lang="ru-RU" sz="2400" dirty="0" smtClean="0"/>
              <a:t>Премия </a:t>
            </a:r>
            <a:r>
              <a:rPr lang="ru-RU" sz="2400" dirty="0"/>
              <a:t>«За успехи в разработке и внедрении инновационных проектов в библиотечной сфере</a:t>
            </a:r>
            <a:r>
              <a:rPr lang="ru-RU" sz="2400" dirty="0" smtClean="0"/>
              <a:t>»: </a:t>
            </a:r>
            <a:r>
              <a:rPr lang="ru-RU" sz="2400" dirty="0" err="1" smtClean="0"/>
              <a:t>Листратенко</a:t>
            </a:r>
            <a:r>
              <a:rPr lang="ru-RU" sz="2400" dirty="0" smtClean="0"/>
              <a:t> </a:t>
            </a:r>
            <a:r>
              <a:rPr lang="ru-RU" sz="2400" dirty="0"/>
              <a:t>Елена Александровна – зам. директора по работе с детьми ЦГДБ МБУК «ЦБС» </a:t>
            </a:r>
            <a:r>
              <a:rPr lang="ru-RU" sz="2400" dirty="0" err="1"/>
              <a:t>Серовского</a:t>
            </a:r>
            <a:r>
              <a:rPr lang="ru-RU" sz="2400" dirty="0"/>
              <a:t> ГО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AD2E-04EE-47EF-96AA-7F4730965B2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235737"/>
      </p:ext>
    </p:extLst>
  </p:cSld>
  <p:clrMapOvr>
    <a:masterClrMapping/>
  </p:clrMapOvr>
  <p:transition>
    <p:pull dir="lu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2469</TotalTime>
  <Words>2317</Words>
  <Application>Microsoft Office PowerPoint</Application>
  <PresentationFormat>Экран (4:3)</PresentationFormat>
  <Paragraphs>286</Paragraphs>
  <Slides>55</Slides>
  <Notes>55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Оформление по умолчанию</vt:lpstr>
      <vt:lpstr>Библиотеки  Свердловской области:</vt:lpstr>
      <vt:lpstr>Контекст 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«О премиях Губернатора Свердловской области в культурно-досуговой, библиотечной и музейных сферах»</vt:lpstr>
      <vt:lpstr>Лауреаты 2015</vt:lpstr>
      <vt:lpstr>Лауреаты 2015</vt:lpstr>
      <vt:lpstr>Библиотечная сеть Свердловской области </vt:lpstr>
      <vt:lpstr>Сокращение сети</vt:lpstr>
      <vt:lpstr>По данным Министерства культуры РФ за 2014 год </vt:lpstr>
      <vt:lpstr>3 типа учреждений</vt:lpstr>
      <vt:lpstr>Презентация PowerPoint</vt:lpstr>
      <vt:lpstr>Число зарегистрированных пользователей,  тыс. человек </vt:lpstr>
      <vt:lpstr>Количество пользователей библиотек</vt:lpstr>
      <vt:lpstr>Количество пользователей библиотек</vt:lpstr>
      <vt:lpstr>Обслуживание пользователей - инвалидов</vt:lpstr>
      <vt:lpstr>Книговыдача,  тыс. экземпляров</vt:lpstr>
      <vt:lpstr>Презентация PowerPoint</vt:lpstr>
      <vt:lpstr> Количество посещений библиотек,  тыс. человек </vt:lpstr>
      <vt:lpstr>Снижение числа посещений </vt:lpstr>
      <vt:lpstr>Снижение числа посещений </vt:lpstr>
      <vt:lpstr>Рост числа посещений</vt:lpstr>
      <vt:lpstr>Презентация PowerPoint</vt:lpstr>
      <vt:lpstr>Информатизация: финансирование </vt:lpstr>
      <vt:lpstr>Уровень информатизации государственных и муниципальных библиотек</vt:lpstr>
      <vt:lpstr>Презентация PowerPoint</vt:lpstr>
      <vt:lpstr>Региональный каталог библиотек  Свердловской области</vt:lpstr>
      <vt:lpstr>Качество РКБ СО </vt:lpstr>
      <vt:lpstr>Оцифровка библиотечных фондов </vt:lpstr>
      <vt:lpstr>Проблемы оцифровки документов</vt:lpstr>
      <vt:lpstr>300 библиотек имеют собственные Интернет-сайты и веб-страницы</vt:lpstr>
      <vt:lpstr>Комплектование библиотечных фондов</vt:lpstr>
      <vt:lpstr>Библиотечные фонды</vt:lpstr>
      <vt:lpstr>Библиотечные фонды</vt:lpstr>
      <vt:lpstr>Библиотечные фонды</vt:lpstr>
      <vt:lpstr>Возможности МБА</vt:lpstr>
      <vt:lpstr>Виртуальный читальный зал Белинки</vt:lpstr>
      <vt:lpstr>Презентация PowerPoint</vt:lpstr>
      <vt:lpstr>Презентация PowerPoint</vt:lpstr>
      <vt:lpstr>Обновляемость фонда,  тыс. экземпляров </vt:lpstr>
      <vt:lpstr>Кадры муниципальных библиотек</vt:lpstr>
      <vt:lpstr>Всероссийская акция  в поддержку чтения  «Библионочь–2015»</vt:lpstr>
      <vt:lpstr>День чтения 9 октября 2015 года </vt:lpstr>
      <vt:lpstr>День чтения</vt:lpstr>
      <vt:lpstr>День чтения</vt:lpstr>
      <vt:lpstr>Молодежный интернет-фестиваль «Book-Net» </vt:lpstr>
      <vt:lpstr>Межрегиональный интернет-конкурс электронных читательских дневников «Книжный шкаф поколения Next»</vt:lpstr>
      <vt:lpstr>Презентация PowerPoint</vt:lpstr>
      <vt:lpstr>Презентация PowerPoint</vt:lpstr>
      <vt:lpstr>Презентация PowerPoint</vt:lpstr>
      <vt:lpstr>Массовые мероприятия </vt:lpstr>
      <vt:lpstr>Презентация PowerPoint</vt:lpstr>
    </vt:vector>
  </TitlesOfParts>
  <Company>c3000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 работе СОУНБ им. В.Г. Белинского за 2014 год.</dc:title>
  <dc:creator>Опарина О. Д.</dc:creator>
  <cp:lastModifiedBy>mvk1</cp:lastModifiedBy>
  <cp:revision>399</cp:revision>
  <cp:lastPrinted>2016-04-27T14:34:00Z</cp:lastPrinted>
  <dcterms:created xsi:type="dcterms:W3CDTF">2013-02-28T03:52:14Z</dcterms:created>
  <dcterms:modified xsi:type="dcterms:W3CDTF">2016-04-28T04:17:46Z</dcterms:modified>
</cp:coreProperties>
</file>