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0" r:id="rId4"/>
    <p:sldId id="263" r:id="rId5"/>
    <p:sldId id="262" r:id="rId6"/>
    <p:sldId id="264" r:id="rId7"/>
    <p:sldId id="266" r:id="rId8"/>
    <p:sldId id="267" r:id="rId9"/>
    <p:sldId id="271" r:id="rId10"/>
    <p:sldId id="268" r:id="rId11"/>
    <p:sldId id="265" r:id="rId12"/>
    <p:sldId id="269" r:id="rId13"/>
    <p:sldId id="257" r:id="rId14"/>
    <p:sldId id="259" r:id="rId15"/>
    <p:sldId id="26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C9B6B7-8C96-4405-85F2-275DD65D482A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EF5DAE-643B-44FD-84FB-ECC7DF1AF2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bdd.ru/" TargetMode="External"/><Relationship Id="rId3" Type="http://schemas.openxmlformats.org/officeDocument/2006/relationships/hyperlink" Target="http://www.gov.ru/" TargetMode="External"/><Relationship Id="rId7" Type="http://schemas.openxmlformats.org/officeDocument/2006/relationships/hyperlink" Target="http://www.nalog.ru/" TargetMode="External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udvsem.ru/" TargetMode="External"/><Relationship Id="rId5" Type="http://schemas.openxmlformats.org/officeDocument/2006/relationships/hyperlink" Target="http://ekb.66.rospotrebnadzor.ru/" TargetMode="External"/><Relationship Id="rId4" Type="http://schemas.openxmlformats.org/officeDocument/2006/relationships/hyperlink" Target="http://www.midural.ru/" TargetMode="External"/><Relationship Id="rId9" Type="http://schemas.openxmlformats.org/officeDocument/2006/relationships/hyperlink" Target="http://ombudsmanrf.org/2011-02-22-07-27-32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5;&#1072;&#1079;&#1077;&#1090;&#1072;-&#1091;&#1088;&#1072;&#1083;&#1100;&#1089;&#1082;&#1080;&#1081;-&#1088;&#1072;&#1073;&#1086;&#1095;&#1080;&#1081;.&#1088;&#1092;/" TargetMode="External"/><Relationship Id="rId2" Type="http://schemas.openxmlformats.org/officeDocument/2006/relationships/hyperlink" Target="http://&#1074;&#1077;&#1095;&#1077;&#1088;&#1085;&#1080;&#1081;-&#1077;&#1082;&#1072;&#1090;&#1077;&#1088;&#1080;&#1085;&#1073;&#1091;&#1088;&#1075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io-41.com/" TargetMode="External"/><Relationship Id="rId5" Type="http://schemas.openxmlformats.org/officeDocument/2006/relationships/hyperlink" Target="http://www.channel4.ru/" TargetMode="External"/><Relationship Id="rId4" Type="http://schemas.openxmlformats.org/officeDocument/2006/relationships/hyperlink" Target="http://www.obltv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videtel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staroeradi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honochrestomatia.su/" TargetMode="External"/><Relationship Id="rId4" Type="http://schemas.openxmlformats.org/officeDocument/2006/relationships/hyperlink" Target="http://www.reportage.s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ektorium.s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it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3" y="836713"/>
            <a:ext cx="9144000" cy="2304256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Обучение </a:t>
            </a:r>
            <a:r>
              <a:rPr lang="ru-RU" sz="2800" b="1" dirty="0">
                <a:effectLst/>
              </a:rPr>
              <a:t>пользователей практическим навыкам работы с ресурсами сети Интернет социально значимой тематики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90120"/>
            <a:ext cx="7520880" cy="12192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Кукарских</a:t>
            </a:r>
            <a:r>
              <a:rPr lang="ru-RU" b="1" dirty="0" smtClean="0">
                <a:solidFill>
                  <a:schemeClr val="tx1"/>
                </a:solidFill>
              </a:rPr>
              <a:t> Т. Н.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ав. сектором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социально значимой информации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отдела электронных ресурсов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СОУНБ им. </a:t>
            </a:r>
            <a:r>
              <a:rPr lang="ru-RU" b="1" dirty="0" smtClean="0">
                <a:solidFill>
                  <a:schemeClr val="tx1"/>
                </a:solidFill>
              </a:rPr>
              <a:t>В. Г. Белинского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74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ru-RU" sz="2400" b="1" dirty="0"/>
              <a:t>Работа в сети Интернет с официально-деловыми сайтами: веб-порталы государственных и муниципальных </a:t>
            </a:r>
            <a:r>
              <a:rPr lang="ru-RU" sz="2400" b="1" dirty="0" smtClean="0"/>
              <a:t>услуг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567" y="1628800"/>
            <a:ext cx="9144000" cy="45259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Портал государственных услуг      </a:t>
            </a:r>
            <a:r>
              <a:rPr lang="ru-RU" sz="1800" b="1" u="sng" dirty="0">
                <a:solidFill>
                  <a:schemeClr val="tx1"/>
                </a:solidFill>
                <a:hlinkClick r:id="rId2"/>
              </a:rPr>
              <a:t>http://www.gosuslugi.ru/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Официальная Россия. Сервер органов государственной власти России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800" b="1" u="sng" dirty="0">
                <a:solidFill>
                  <a:schemeClr val="tx1"/>
                </a:solidFill>
                <a:hlinkClick r:id="rId3"/>
              </a:rPr>
              <a:t>www</a:t>
            </a:r>
            <a:r>
              <a:rPr lang="ru-RU" sz="1800" b="1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3"/>
              </a:rPr>
              <a:t>gov</a:t>
            </a:r>
            <a:r>
              <a:rPr lang="ru-RU" sz="1800" b="1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ru-RU" sz="1800" b="1" u="sng" dirty="0">
                <a:solidFill>
                  <a:schemeClr val="tx1"/>
                </a:solidFill>
                <a:hlinkClick r:id="rId3"/>
              </a:rPr>
              <a:t>/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Официальный сайт Правительства Свердловской области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u="sng" dirty="0">
                <a:solidFill>
                  <a:schemeClr val="tx1"/>
                </a:solidFill>
                <a:hlinkClick r:id="rId4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1800" b="1" u="sng" dirty="0">
                <a:solidFill>
                  <a:schemeClr val="tx1"/>
                </a:solidFill>
                <a:hlinkClick r:id="rId4"/>
              </a:rPr>
              <a:t>www</a:t>
            </a:r>
            <a:r>
              <a:rPr lang="ru-RU" sz="1800" b="1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4"/>
              </a:rPr>
              <a:t>midural</a:t>
            </a:r>
            <a:r>
              <a:rPr lang="ru-RU" sz="1800" b="1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4"/>
              </a:rPr>
              <a:t>ru</a:t>
            </a:r>
            <a:r>
              <a:rPr lang="ru-RU" sz="1800" b="1" u="sng" dirty="0">
                <a:solidFill>
                  <a:schemeClr val="tx1"/>
                </a:solidFill>
                <a:hlinkClick r:id="rId4"/>
              </a:rPr>
              <a:t>/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Территориальные органы </a:t>
            </a:r>
            <a:r>
              <a:rPr lang="ru-RU" sz="1800" b="1" dirty="0" err="1">
                <a:solidFill>
                  <a:schemeClr val="tx1"/>
                </a:solidFill>
              </a:rPr>
              <a:t>Роспотребнадзора</a:t>
            </a:r>
            <a:r>
              <a:rPr lang="ru-RU" sz="1800" b="1" dirty="0">
                <a:solidFill>
                  <a:schemeClr val="tx1"/>
                </a:solidFill>
              </a:rPr>
              <a:t> по Свердловской области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u="sng" dirty="0">
                <a:solidFill>
                  <a:schemeClr val="tx1"/>
                </a:solidFill>
                <a:hlinkClick r:id="rId5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5"/>
              </a:rPr>
              <a:t>://</a:t>
            </a:r>
            <a:r>
              <a:rPr lang="en-US" sz="1800" b="1" u="sng" dirty="0" err="1">
                <a:solidFill>
                  <a:schemeClr val="tx1"/>
                </a:solidFill>
                <a:hlinkClick r:id="rId5"/>
              </a:rPr>
              <a:t>ekb</a:t>
            </a:r>
            <a:r>
              <a:rPr lang="ru-RU" sz="1800" b="1" u="sng" dirty="0">
                <a:solidFill>
                  <a:schemeClr val="tx1"/>
                </a:solidFill>
                <a:hlinkClick r:id="rId5"/>
              </a:rPr>
              <a:t>.66.</a:t>
            </a:r>
            <a:r>
              <a:rPr lang="en-US" sz="1800" b="1" u="sng" dirty="0" err="1">
                <a:solidFill>
                  <a:schemeClr val="tx1"/>
                </a:solidFill>
                <a:hlinkClick r:id="rId5"/>
              </a:rPr>
              <a:t>rospotrebnadzor</a:t>
            </a:r>
            <a:r>
              <a:rPr lang="ru-RU" sz="1800" b="1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5"/>
              </a:rPr>
              <a:t>ru</a:t>
            </a:r>
            <a:r>
              <a:rPr lang="ru-RU" sz="1800" b="1" u="sng" dirty="0">
                <a:solidFill>
                  <a:schemeClr val="tx1"/>
                </a:solidFill>
                <a:hlinkClick r:id="rId5"/>
              </a:rPr>
              <a:t>/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Информационный портал «Работа в России» (Федеральная служба по труду и занятости)   </a:t>
            </a:r>
            <a:r>
              <a:rPr lang="en-US" sz="1800" b="1" u="sng" dirty="0">
                <a:solidFill>
                  <a:schemeClr val="tx1"/>
                </a:solidFill>
                <a:hlinkClick r:id="rId6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6"/>
              </a:rPr>
              <a:t>://</a:t>
            </a:r>
            <a:r>
              <a:rPr lang="en-US" sz="1800" b="1" u="sng" dirty="0">
                <a:solidFill>
                  <a:schemeClr val="tx1"/>
                </a:solidFill>
                <a:hlinkClick r:id="rId6"/>
              </a:rPr>
              <a:t>www</a:t>
            </a:r>
            <a:r>
              <a:rPr lang="ru-RU" sz="1800" b="1" u="sng" dirty="0">
                <a:solidFill>
                  <a:schemeClr val="tx1"/>
                </a:solidFill>
                <a:hlinkClick r:id="rId6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6"/>
              </a:rPr>
              <a:t>trudvsem</a:t>
            </a:r>
            <a:r>
              <a:rPr lang="ru-RU" sz="1800" b="1" u="sng" dirty="0">
                <a:solidFill>
                  <a:schemeClr val="tx1"/>
                </a:solidFill>
                <a:hlinkClick r:id="rId6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6"/>
              </a:rPr>
              <a:t>ru</a:t>
            </a:r>
            <a:r>
              <a:rPr lang="ru-RU" sz="1800" b="1" u="sng" dirty="0">
                <a:solidFill>
                  <a:schemeClr val="tx1"/>
                </a:solidFill>
                <a:hlinkClick r:id="rId6"/>
              </a:rPr>
              <a:t>/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Федеральная налоговая служба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u="sng" dirty="0">
                <a:solidFill>
                  <a:schemeClr val="tx1"/>
                </a:solidFill>
                <a:hlinkClick r:id="rId7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7"/>
              </a:rPr>
              <a:t>://</a:t>
            </a:r>
            <a:r>
              <a:rPr lang="en-US" sz="1800" b="1" u="sng" dirty="0">
                <a:solidFill>
                  <a:schemeClr val="tx1"/>
                </a:solidFill>
                <a:hlinkClick r:id="rId7"/>
              </a:rPr>
              <a:t>www</a:t>
            </a:r>
            <a:r>
              <a:rPr lang="ru-RU" sz="1800" b="1" u="sng" dirty="0">
                <a:solidFill>
                  <a:schemeClr val="tx1"/>
                </a:solidFill>
                <a:hlinkClick r:id="rId7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7"/>
              </a:rPr>
              <a:t>nalog</a:t>
            </a:r>
            <a:r>
              <a:rPr lang="ru-RU" sz="1800" b="1" u="sng" dirty="0">
                <a:solidFill>
                  <a:schemeClr val="tx1"/>
                </a:solidFill>
                <a:hlinkClick r:id="rId7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7"/>
              </a:rPr>
              <a:t>ru</a:t>
            </a:r>
            <a:r>
              <a:rPr lang="ru-RU" sz="1800" b="1" u="sng" dirty="0">
                <a:solidFill>
                  <a:schemeClr val="tx1"/>
                </a:solidFill>
                <a:hlinkClick r:id="rId7"/>
              </a:rPr>
              <a:t>/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Госавтоинспекция МВД России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u="sng" dirty="0">
                <a:solidFill>
                  <a:schemeClr val="tx1"/>
                </a:solidFill>
                <a:hlinkClick r:id="rId8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8"/>
              </a:rPr>
              <a:t>://</a:t>
            </a:r>
            <a:r>
              <a:rPr lang="en-US" sz="1800" b="1" u="sng" dirty="0">
                <a:solidFill>
                  <a:schemeClr val="tx1"/>
                </a:solidFill>
                <a:hlinkClick r:id="rId8"/>
              </a:rPr>
              <a:t>www</a:t>
            </a:r>
            <a:r>
              <a:rPr lang="ru-RU" sz="1800" b="1" u="sng" dirty="0">
                <a:solidFill>
                  <a:schemeClr val="tx1"/>
                </a:solidFill>
                <a:hlinkClick r:id="rId8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8"/>
              </a:rPr>
              <a:t>gibdd</a:t>
            </a:r>
            <a:r>
              <a:rPr lang="ru-RU" sz="1800" b="1" u="sng" dirty="0">
                <a:solidFill>
                  <a:schemeClr val="tx1"/>
                </a:solidFill>
                <a:hlinkClick r:id="rId8"/>
              </a:rPr>
              <a:t>.</a:t>
            </a:r>
            <a:r>
              <a:rPr lang="en-US" sz="1800" b="1" u="sng" dirty="0" err="1">
                <a:solidFill>
                  <a:schemeClr val="tx1"/>
                </a:solidFill>
                <a:hlinkClick r:id="rId8"/>
              </a:rPr>
              <a:t>ru</a:t>
            </a:r>
            <a:r>
              <a:rPr lang="ru-RU" sz="1800" b="1" u="sng" dirty="0">
                <a:solidFill>
                  <a:schemeClr val="tx1"/>
                </a:solidFill>
                <a:hlinkClick r:id="rId8"/>
              </a:rPr>
              <a:t>/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Уполномоченный по правам человека в Российской Федерации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u="sng" dirty="0">
                <a:solidFill>
                  <a:schemeClr val="tx1"/>
                </a:solidFill>
                <a:hlinkClick r:id="rId9"/>
              </a:rPr>
              <a:t>http</a:t>
            </a:r>
            <a:r>
              <a:rPr lang="ru-RU" sz="1800" b="1" u="sng" dirty="0">
                <a:solidFill>
                  <a:schemeClr val="tx1"/>
                </a:solidFill>
                <a:hlinkClick r:id="rId9"/>
              </a:rPr>
              <a:t>://</a:t>
            </a:r>
            <a:r>
              <a:rPr lang="en-US" sz="1800" b="1" u="sng" dirty="0" err="1">
                <a:solidFill>
                  <a:schemeClr val="tx1"/>
                </a:solidFill>
                <a:hlinkClick r:id="rId9"/>
              </a:rPr>
              <a:t>ombudsmanrf</a:t>
            </a:r>
            <a:r>
              <a:rPr lang="ru-RU" sz="1800" b="1" u="sng" dirty="0">
                <a:solidFill>
                  <a:schemeClr val="tx1"/>
                </a:solidFill>
                <a:hlinkClick r:id="rId9"/>
              </a:rPr>
              <a:t>.</a:t>
            </a:r>
            <a:r>
              <a:rPr lang="en-US" sz="1800" b="1" u="sng" dirty="0">
                <a:solidFill>
                  <a:schemeClr val="tx1"/>
                </a:solidFill>
                <a:hlinkClick r:id="rId9"/>
              </a:rPr>
              <a:t>org</a:t>
            </a:r>
            <a:r>
              <a:rPr lang="ru-RU" sz="1800" b="1" u="sng" dirty="0">
                <a:solidFill>
                  <a:schemeClr val="tx1"/>
                </a:solidFill>
                <a:hlinkClick r:id="rId9"/>
              </a:rPr>
              <a:t>/2011-02-22-07-27-32.</a:t>
            </a:r>
            <a:r>
              <a:rPr lang="en-US" sz="1800" b="1" u="sng" dirty="0">
                <a:solidFill>
                  <a:schemeClr val="tx1"/>
                </a:solidFill>
                <a:hlinkClick r:id="rId9"/>
              </a:rPr>
              <a:t>html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u="sng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150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effectLst/>
              </a:rPr>
              <a:t>Дополнительные модули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Темы дополнительных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занятий: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нлайн-сервисы </a:t>
            </a:r>
            <a:r>
              <a:rPr lang="ru-RU" sz="2000" b="1" dirty="0">
                <a:solidFill>
                  <a:schemeClr val="tx1"/>
                </a:solidFill>
              </a:rPr>
              <a:t>транспортных </a:t>
            </a:r>
            <a:r>
              <a:rPr lang="ru-RU" sz="2000" b="1" dirty="0" smtClean="0">
                <a:solidFill>
                  <a:schemeClr val="tx1"/>
                </a:solidFill>
              </a:rPr>
              <a:t>компаний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Защита прав потребителей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«Новости </a:t>
            </a:r>
            <a:r>
              <a:rPr lang="ru-RU" sz="2000" b="1" dirty="0">
                <a:solidFill>
                  <a:schemeClr val="tx1"/>
                </a:solidFill>
              </a:rPr>
              <a:t>в Интернете: быстро, актуально и бесплатно»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</a:rPr>
              <a:t>«Звучащие интернет-страницы», «Букет из нежных звуков», «Музыка и интернет»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2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sz="2800" b="1" dirty="0"/>
              <a:t>«</a:t>
            </a:r>
            <a:r>
              <a:rPr lang="ru-RU" sz="2400" b="1" dirty="0"/>
              <a:t>Новости в Интернете: быстро, актуально и бесплатно»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газета </a:t>
            </a:r>
            <a:r>
              <a:rPr lang="ru-RU" b="1" dirty="0">
                <a:solidFill>
                  <a:schemeClr val="tx1"/>
                </a:solidFill>
              </a:rPr>
              <a:t>«Уральский рабочий»  с архивом с 1907 года (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http://вечерний-екатеринбург.рф</a:t>
            </a:r>
            <a:r>
              <a:rPr lang="ru-RU" b="1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ru-RU" b="1" dirty="0" smtClean="0">
                <a:solidFill>
                  <a:schemeClr val="tx1"/>
                </a:solidFill>
              </a:rPr>
              <a:t>),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Областная газета» (http://www.oblgazeta.ru/), «Вечерний Екатеринбург» (</a:t>
            </a:r>
            <a:r>
              <a:rPr lang="ru-RU" b="1" u="sng" dirty="0">
                <a:solidFill>
                  <a:schemeClr val="tx1"/>
                </a:solidFill>
                <a:hlinkClick r:id="rId3"/>
              </a:rPr>
              <a:t>http://газета-уральский-рабочий.рф/</a:t>
            </a:r>
            <a:r>
              <a:rPr lang="ru-RU" b="1" dirty="0">
                <a:solidFill>
                  <a:schemeClr val="tx1"/>
                </a:solidFill>
              </a:rPr>
              <a:t>).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Областное телевидение» (</a:t>
            </a:r>
            <a:r>
              <a:rPr lang="ru-RU" b="1" u="sng" dirty="0">
                <a:solidFill>
                  <a:schemeClr val="tx1"/>
                </a:solidFill>
                <a:hlinkClick r:id="rId4"/>
              </a:rPr>
              <a:t>http://www.obltv.ru/</a:t>
            </a:r>
            <a:r>
              <a:rPr lang="ru-RU" b="1" dirty="0">
                <a:solidFill>
                  <a:schemeClr val="tx1"/>
                </a:solidFill>
              </a:rPr>
              <a:t>), «Четвертый канал» (</a:t>
            </a:r>
            <a:r>
              <a:rPr lang="ru-RU" b="1" u="sng" dirty="0">
                <a:solidFill>
                  <a:schemeClr val="tx1"/>
                </a:solidFill>
                <a:hlinkClick r:id="rId5"/>
              </a:rPr>
              <a:t>http://www.channel4.ru/</a:t>
            </a:r>
            <a:r>
              <a:rPr lang="ru-RU" b="1" dirty="0">
                <a:solidFill>
                  <a:schemeClr val="tx1"/>
                </a:solidFill>
              </a:rPr>
              <a:t>) «41-Домашний» (</a:t>
            </a:r>
            <a:r>
              <a:rPr lang="ru-RU" b="1" u="sng" dirty="0">
                <a:solidFill>
                  <a:schemeClr val="tx1"/>
                </a:solidFill>
                <a:hlinkClick r:id="rId6"/>
              </a:rPr>
              <a:t>http://www.studio-41.com/</a:t>
            </a:r>
            <a:r>
              <a:rPr lang="ru-RU" b="1" dirty="0">
                <a:solidFill>
                  <a:schemeClr val="tx1"/>
                </a:solidFill>
              </a:rPr>
              <a:t> ) и др.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9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400" b="1" dirty="0" smtClean="0"/>
              <a:t>Проект «</a:t>
            </a:r>
            <a:r>
              <a:rPr lang="ru-RU" sz="2400" b="1" dirty="0" err="1" smtClean="0"/>
              <a:t>Аудиопедия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t="9204" r="25837" b="21116"/>
          <a:stretch/>
        </p:blipFill>
        <p:spPr bwMode="auto">
          <a:xfrm>
            <a:off x="1008550" y="836712"/>
            <a:ext cx="7126900" cy="591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66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400" b="1" dirty="0" smtClean="0"/>
              <a:t>Проект «</a:t>
            </a:r>
            <a:r>
              <a:rPr lang="ru-RU" sz="2400" b="1" dirty="0" err="1" smtClean="0"/>
              <a:t>Аудиопедия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Autofit/>
          </a:bodyPr>
          <a:lstStyle/>
          <a:p>
            <a:r>
              <a:rPr lang="ru-RU" sz="2000" b="1" dirty="0"/>
              <a:t>«Старое радио» (</a:t>
            </a:r>
            <a:r>
              <a:rPr lang="en-US" sz="2000" b="1" u="sng" dirty="0">
                <a:hlinkClick r:id="rId2"/>
              </a:rPr>
              <a:t>http</a:t>
            </a:r>
            <a:r>
              <a:rPr lang="ru-RU" sz="2000" b="1" u="sng" dirty="0">
                <a:hlinkClick r:id="rId2"/>
              </a:rPr>
              <a:t>://</a:t>
            </a:r>
            <a:r>
              <a:rPr lang="en-US" sz="2000" b="1" u="sng" dirty="0">
                <a:hlinkClick r:id="rId2"/>
              </a:rPr>
              <a:t>www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staroeradio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ru</a:t>
            </a:r>
            <a:r>
              <a:rPr lang="en-US" sz="2000" b="1" dirty="0"/>
              <a:t> </a:t>
            </a:r>
            <a:r>
              <a:rPr lang="ru-RU" sz="2000" b="1" dirty="0"/>
              <a:t>) </a:t>
            </a:r>
            <a:r>
              <a:rPr lang="ru-RU" sz="2000" b="1" dirty="0" smtClean="0"/>
              <a:t>– произведения </a:t>
            </a:r>
            <a:r>
              <a:rPr lang="ru-RU" sz="2000" b="1" dirty="0"/>
              <a:t>“</a:t>
            </a:r>
            <a:r>
              <a:rPr lang="ru-RU" sz="2000" b="1" dirty="0" smtClean="0"/>
              <a:t>Золотого </a:t>
            </a:r>
            <a:r>
              <a:rPr lang="ru-RU" sz="2000" b="1" dirty="0" err="1" smtClean="0"/>
              <a:t>аудиофонда</a:t>
            </a:r>
            <a:r>
              <a:rPr lang="ru-RU" sz="2000" b="1" dirty="0" smtClean="0"/>
              <a:t>” : спектакли</a:t>
            </a:r>
            <a:r>
              <a:rPr lang="ru-RU" sz="2000" b="1" dirty="0"/>
              <a:t>, </a:t>
            </a:r>
            <a:r>
              <a:rPr lang="ru-RU" sz="2000" b="1" dirty="0" smtClean="0"/>
              <a:t>радиопостановки, </a:t>
            </a:r>
            <a:r>
              <a:rPr lang="ru-RU" sz="2000" b="1" dirty="0"/>
              <a:t>воспоминания, </a:t>
            </a:r>
            <a:r>
              <a:rPr lang="ru-RU" sz="2000" b="1" dirty="0" smtClean="0"/>
              <a:t>и </a:t>
            </a:r>
            <a:r>
              <a:rPr lang="ru-RU" sz="2000" b="1" dirty="0"/>
              <a:t>многое из того, что сегодня нельзя найти в свободном доступе. </a:t>
            </a:r>
            <a:endParaRPr lang="ru-RU" sz="2000" b="1" dirty="0" smtClean="0"/>
          </a:p>
          <a:p>
            <a:r>
              <a:rPr lang="ru-RU" sz="2000" b="1" dirty="0" smtClean="0"/>
              <a:t>Проект </a:t>
            </a:r>
            <a:r>
              <a:rPr lang="ru-RU" sz="2000" b="1" dirty="0"/>
              <a:t>«Свидетель» (</a:t>
            </a:r>
            <a:r>
              <a:rPr lang="en-US" sz="2000" b="1" u="sng" dirty="0">
                <a:hlinkClick r:id="rId3"/>
              </a:rPr>
              <a:t>http</a:t>
            </a:r>
            <a:r>
              <a:rPr lang="ru-RU" sz="2000" b="1" u="sng" dirty="0">
                <a:hlinkClick r:id="rId3"/>
              </a:rPr>
              <a:t>://</a:t>
            </a:r>
            <a:r>
              <a:rPr lang="en-US" sz="2000" b="1" u="sng" dirty="0">
                <a:hlinkClick r:id="rId3"/>
              </a:rPr>
              <a:t>www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 err="1">
                <a:hlinkClick r:id="rId3"/>
              </a:rPr>
              <a:t>svidetel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 err="1">
                <a:hlinkClick r:id="rId3"/>
              </a:rPr>
              <a:t>ru</a:t>
            </a:r>
            <a:r>
              <a:rPr lang="ru-RU" sz="2000" b="1" dirty="0"/>
              <a:t>) – коллекция воспоминаний о знаменитых людях и исторических событиях. </a:t>
            </a:r>
            <a:endParaRPr lang="ru-RU" sz="2000" b="1" dirty="0" smtClean="0"/>
          </a:p>
          <a:p>
            <a:r>
              <a:rPr lang="ru-RU" sz="2000" b="1" dirty="0" smtClean="0"/>
              <a:t>Проект «Репортаж»  (</a:t>
            </a:r>
            <a:r>
              <a:rPr lang="en-US" sz="2000" b="1" dirty="0">
                <a:hlinkClick r:id="rId4"/>
              </a:rPr>
              <a:t>http://www.reportage.su</a:t>
            </a:r>
            <a:r>
              <a:rPr lang="en-US" sz="2000" b="1" dirty="0" smtClean="0">
                <a:hlinkClick r:id="rId4"/>
              </a:rPr>
              <a:t>/</a:t>
            </a:r>
            <a:r>
              <a:rPr lang="ru-RU" sz="2000" b="1" dirty="0" smtClean="0"/>
              <a:t> )– интервью, </a:t>
            </a:r>
            <a:r>
              <a:rPr lang="ru-RU" sz="2000" b="1" dirty="0"/>
              <a:t>репортажи, беседы, воспоминания, рассказы, документальные </a:t>
            </a:r>
            <a:r>
              <a:rPr lang="ru-RU" sz="2000" b="1" dirty="0" smtClean="0"/>
              <a:t>фонограммы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smtClean="0"/>
              <a:t>Проект «</a:t>
            </a:r>
            <a:r>
              <a:rPr lang="ru-RU" sz="2000" b="1" dirty="0" err="1" smtClean="0"/>
              <a:t>Театрология</a:t>
            </a:r>
            <a:r>
              <a:rPr lang="ru-RU" sz="2000" b="1" dirty="0" smtClean="0"/>
              <a:t>»  – неизвестный фонографический архив театров России.</a:t>
            </a:r>
            <a:endParaRPr lang="ru-RU" sz="2000" b="1" dirty="0"/>
          </a:p>
          <a:p>
            <a:r>
              <a:rPr lang="ru-RU" sz="2000" b="1" dirty="0" smtClean="0"/>
              <a:t>«Школьная фонохрестоматия» (</a:t>
            </a:r>
            <a:r>
              <a:rPr lang="en-US" sz="1800" b="1" dirty="0">
                <a:hlinkClick r:id="rId5"/>
              </a:rPr>
              <a:t>http://www.phonochrestomatia.su</a:t>
            </a:r>
            <a:r>
              <a:rPr lang="en-US" sz="1800" b="1" dirty="0" smtClean="0">
                <a:hlinkClick r:id="rId5"/>
              </a:rPr>
              <a:t>/</a:t>
            </a:r>
            <a:r>
              <a:rPr lang="ru-RU" sz="1800" b="1" dirty="0" smtClean="0"/>
              <a:t> </a:t>
            </a:r>
            <a:r>
              <a:rPr lang="ru-RU" sz="2000" b="1" dirty="0" smtClean="0"/>
              <a:t>)– фонограммы.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8707" r="24765" b="55922"/>
          <a:stretch/>
        </p:blipFill>
        <p:spPr bwMode="auto">
          <a:xfrm>
            <a:off x="298620" y="5157192"/>
            <a:ext cx="2807779" cy="110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9198" r="35406" b="45401"/>
          <a:stretch/>
        </p:blipFill>
        <p:spPr bwMode="auto">
          <a:xfrm>
            <a:off x="7380312" y="5157192"/>
            <a:ext cx="1495514" cy="130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t="8554" r="24809" b="35949"/>
          <a:stretch/>
        </p:blipFill>
        <p:spPr bwMode="auto">
          <a:xfrm>
            <a:off x="3779912" y="4911424"/>
            <a:ext cx="2615013" cy="15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4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400" b="1" dirty="0" smtClean="0"/>
              <a:t>Проект «</a:t>
            </a:r>
            <a:r>
              <a:rPr lang="ru-RU" sz="2400" b="1" dirty="0" err="1" smtClean="0"/>
              <a:t>Аудиопедия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Лекториум</a:t>
            </a:r>
            <a:r>
              <a:rPr lang="ru-RU" sz="2000" b="1" dirty="0" smtClean="0"/>
              <a:t>» (</a:t>
            </a:r>
            <a:r>
              <a:rPr lang="en-US" sz="2000" b="1" u="sng" dirty="0">
                <a:hlinkClick r:id="rId2"/>
              </a:rPr>
              <a:t>http://lektorium.su</a:t>
            </a:r>
            <a:r>
              <a:rPr lang="en-US" sz="2000" b="1" u="sng" dirty="0" smtClean="0">
                <a:hlinkClick r:id="rId2"/>
              </a:rPr>
              <a:t>/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) – записи научно-популярных радиопередач, интервью с учёными и другой учебный материал. </a:t>
            </a:r>
          </a:p>
          <a:p>
            <a:endParaRPr lang="ru-RU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9401" r="24292" b="14340"/>
          <a:stretch/>
        </p:blipFill>
        <p:spPr bwMode="auto">
          <a:xfrm>
            <a:off x="1763688" y="1700808"/>
            <a:ext cx="5616624" cy="471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63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2400" b="1" dirty="0" smtClean="0"/>
              <a:t>Контактные данные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Кукарских</a:t>
            </a:r>
            <a:r>
              <a:rPr lang="ru-RU" b="1" dirty="0" smtClean="0">
                <a:solidFill>
                  <a:schemeClr val="tx1"/>
                </a:solidFill>
              </a:rPr>
              <a:t> Татьяна Николаевна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ав. сектором социально значимой информации отдела электронных ресурсов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СОУНБ им. В. Г. Белинского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Телефон: (343) 359 80 61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Актуальность проведения </a:t>
            </a:r>
            <a:br>
              <a:rPr lang="ru-RU" sz="2400" b="1" dirty="0" smtClean="0"/>
            </a:br>
            <a:r>
              <a:rPr lang="ru-RU" sz="2400" b="1" dirty="0" smtClean="0"/>
              <a:t>обучающих мероприятий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Непрерывность </a:t>
            </a:r>
            <a:r>
              <a:rPr lang="ru-RU" b="1" dirty="0">
                <a:solidFill>
                  <a:schemeClr val="tx1"/>
                </a:solidFill>
              </a:rPr>
              <a:t>образования в течение всей жизни </a:t>
            </a:r>
            <a:r>
              <a:rPr lang="ru-RU" b="1" dirty="0" smtClean="0">
                <a:solidFill>
                  <a:schemeClr val="tx1"/>
                </a:solidFill>
              </a:rPr>
              <a:t>человека.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Национальная Доктрина образования в Российской 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Федерации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</a:t>
            </a:r>
            <a:r>
              <a:rPr lang="ru-RU" b="1" dirty="0" smtClean="0">
                <a:solidFill>
                  <a:schemeClr val="tx1"/>
                </a:solidFill>
              </a:rPr>
              <a:t>Закон </a:t>
            </a:r>
            <a:r>
              <a:rPr lang="ru-RU" b="1" dirty="0">
                <a:solidFill>
                  <a:schemeClr val="tx1"/>
                </a:solidFill>
              </a:rPr>
              <a:t>«Об образовании РФ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Высокая численность пожилых граждан в России</a:t>
            </a:r>
            <a:r>
              <a:rPr lang="en-US" b="1" dirty="0" smtClean="0">
                <a:solidFill>
                  <a:schemeClr val="tx1"/>
                </a:solidFill>
              </a:rPr>
              <a:t> – </a:t>
            </a:r>
            <a:r>
              <a:rPr lang="ru-RU" b="1" dirty="0" smtClean="0">
                <a:solidFill>
                  <a:schemeClr val="tx1"/>
                </a:solidFill>
              </a:rPr>
              <a:t>более 40  млн  пенсионеров, в Свердловской области – 1234  млн пенсионеров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5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21" y="188640"/>
            <a:ext cx="9144000" cy="792088"/>
          </a:xfrm>
        </p:spPr>
        <p:txBody>
          <a:bodyPr/>
          <a:lstStyle/>
          <a:p>
            <a:r>
              <a:rPr lang="ru-RU" sz="2400" b="1" dirty="0" smtClean="0"/>
              <a:t>Пенсионеры как категория обучающихся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err="1" smtClean="0">
                <a:solidFill>
                  <a:schemeClr val="tx1"/>
                </a:solidFill>
              </a:rPr>
              <a:t>Геронтообразование</a:t>
            </a:r>
            <a:r>
              <a:rPr lang="ru-RU" sz="2200" b="1" dirty="0" smtClean="0">
                <a:solidFill>
                  <a:schemeClr val="tx1"/>
                </a:solidFill>
              </a:rPr>
              <a:t> – одна из форм реабилитации и поддержки социальной активности пожилых людей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- Европа – «народны</a:t>
            </a:r>
            <a:r>
              <a:rPr lang="ru-RU" sz="2200" b="1" dirty="0">
                <a:solidFill>
                  <a:schemeClr val="tx1"/>
                </a:solidFill>
              </a:rPr>
              <a:t>е</a:t>
            </a:r>
            <a:r>
              <a:rPr lang="ru-RU" sz="2200" b="1" dirty="0" smtClean="0">
                <a:solidFill>
                  <a:schemeClr val="tx1"/>
                </a:solidFill>
              </a:rPr>
              <a:t> университеты»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- США – «общежития старших» (</a:t>
            </a:r>
            <a:r>
              <a:rPr lang="en-US" sz="2200" b="1" dirty="0" smtClean="0">
                <a:solidFill>
                  <a:schemeClr val="tx1"/>
                </a:solidFill>
              </a:rPr>
              <a:t>elder hostel</a:t>
            </a:r>
            <a:r>
              <a:rPr lang="ru-RU" sz="22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В Европе до </a:t>
            </a:r>
            <a:r>
              <a:rPr lang="ru-RU" sz="2200" b="1" dirty="0">
                <a:solidFill>
                  <a:schemeClr val="tx1"/>
                </a:solidFill>
              </a:rPr>
              <a:t>80% взрослого населения охвачено различными формами образовательного </a:t>
            </a:r>
            <a:r>
              <a:rPr lang="ru-RU" sz="2200" b="1" dirty="0" smtClean="0">
                <a:solidFill>
                  <a:schemeClr val="tx1"/>
                </a:solidFill>
              </a:rPr>
              <a:t>процесса, из них 39 % пожилых.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России этот показатель составляет 30%, среди пожилых – 0,1</a:t>
            </a:r>
            <a:r>
              <a:rPr lang="ru-RU" sz="2200" b="1" dirty="0" smtClean="0">
                <a:solidFill>
                  <a:schemeClr val="tx1"/>
                </a:solidFill>
              </a:rPr>
              <a:t>%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2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" y="476672"/>
            <a:ext cx="9144000" cy="692696"/>
          </a:xfrm>
        </p:spPr>
        <p:txBody>
          <a:bodyPr/>
          <a:lstStyle/>
          <a:p>
            <a:r>
              <a:rPr lang="ru-RU" sz="2400" b="1" dirty="0" smtClean="0"/>
              <a:t>Цели и задачи обучения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Цели </a:t>
            </a:r>
            <a:r>
              <a:rPr lang="ru-RU" b="1" dirty="0">
                <a:solidFill>
                  <a:schemeClr val="tx1"/>
                </a:solidFill>
              </a:rPr>
              <a:t>обучения могут быть, например, следующими: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формирование </a:t>
            </a:r>
            <a:r>
              <a:rPr lang="ru-RU" b="1" i="1" dirty="0">
                <a:solidFill>
                  <a:schemeClr val="tx1"/>
                </a:solidFill>
              </a:rPr>
              <a:t>навыков </a:t>
            </a:r>
            <a:r>
              <a:rPr lang="ru-RU" b="1" dirty="0">
                <a:solidFill>
                  <a:schemeClr val="tx1"/>
                </a:solidFill>
              </a:rPr>
              <a:t>осознанного поиска информации в Интернете, уверенного использования коммуникативных возможностей Интернета, практического применения онлайн-услуг и прочее.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Примеры </a:t>
            </a:r>
            <a:r>
              <a:rPr lang="ru-RU" b="1" dirty="0">
                <a:solidFill>
                  <a:schemeClr val="tx1"/>
                </a:solidFill>
              </a:rPr>
              <a:t>задач обучения: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научить </a:t>
            </a:r>
            <a:r>
              <a:rPr lang="ru-RU" b="1" i="1" dirty="0">
                <a:solidFill>
                  <a:schemeClr val="tx1"/>
                </a:solidFill>
              </a:rPr>
              <a:t>пользоваться </a:t>
            </a:r>
            <a:r>
              <a:rPr lang="ru-RU" b="1" dirty="0">
                <a:solidFill>
                  <a:schemeClr val="tx1"/>
                </a:solidFill>
              </a:rPr>
              <a:t>порталом государственных услуг, </a:t>
            </a:r>
            <a:r>
              <a:rPr lang="ru-RU" b="1" dirty="0" smtClean="0">
                <a:solidFill>
                  <a:schemeClr val="tx1"/>
                </a:solidFill>
              </a:rPr>
              <a:t>электронной </a:t>
            </a:r>
            <a:r>
              <a:rPr lang="ru-RU" b="1" dirty="0">
                <a:solidFill>
                  <a:schemeClr val="tx1"/>
                </a:solidFill>
              </a:rPr>
              <a:t>почтой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9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48072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"Старшее поколение на 2014-2018 годы"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Региональная комплексная программа, </a:t>
            </a:r>
            <a:r>
              <a:rPr lang="ru-RU" b="1" dirty="0">
                <a:solidFill>
                  <a:schemeClr val="tx1"/>
                </a:solidFill>
              </a:rPr>
              <a:t>утверждена постановлением </a:t>
            </a:r>
            <a:r>
              <a:rPr lang="ru-RU" b="1" dirty="0" smtClean="0">
                <a:solidFill>
                  <a:schemeClr val="tx1"/>
                </a:solidFill>
              </a:rPr>
              <a:t>Правительства Свердловской </a:t>
            </a:r>
            <a:r>
              <a:rPr lang="ru-RU" b="1" dirty="0">
                <a:solidFill>
                  <a:schemeClr val="tx1"/>
                </a:solidFill>
              </a:rPr>
              <a:t>области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 12.03.2014 № </a:t>
            </a:r>
            <a:r>
              <a:rPr lang="ru-RU" b="1" dirty="0" smtClean="0">
                <a:solidFill>
                  <a:schemeClr val="tx1"/>
                </a:solidFill>
              </a:rPr>
              <a:t>167-ПП   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Программа </a:t>
            </a:r>
            <a:r>
              <a:rPr lang="ru-RU" b="1" dirty="0">
                <a:solidFill>
                  <a:schemeClr val="tx1"/>
                </a:solidFill>
              </a:rPr>
              <a:t>«Электронный гражданин</a:t>
            </a:r>
            <a:r>
              <a:rPr lang="ru-RU" b="1" dirty="0" smtClean="0">
                <a:solidFill>
                  <a:schemeClr val="tx1"/>
                </a:solidFill>
              </a:rPr>
              <a:t>» (министерство </a:t>
            </a:r>
            <a:r>
              <a:rPr lang="ru-RU" b="1" dirty="0">
                <a:solidFill>
                  <a:schemeClr val="tx1"/>
                </a:solidFill>
              </a:rPr>
              <a:t>транспорта и </a:t>
            </a:r>
            <a:r>
              <a:rPr lang="ru-RU" b="1" dirty="0" smtClean="0">
                <a:solidFill>
                  <a:schemeClr val="tx1"/>
                </a:solidFill>
              </a:rPr>
              <a:t>связи)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2013 г. прошли обучение 6659 </a:t>
            </a:r>
            <a:r>
              <a:rPr lang="ru-RU" b="1" dirty="0" smtClean="0">
                <a:solidFill>
                  <a:schemeClr val="tx1"/>
                </a:solidFill>
              </a:rPr>
              <a:t>человек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Школы пожилого человека»  при комплексных центрах социального обслуживания </a:t>
            </a:r>
            <a:r>
              <a:rPr lang="ru-RU" b="1" dirty="0" smtClean="0">
                <a:solidFill>
                  <a:schemeClr val="tx1"/>
                </a:solidFill>
              </a:rPr>
              <a:t>населения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1" y="188640"/>
            <a:ext cx="91440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Модульное обучение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Модульное обучение — способ организации учебного процесса на основе </a:t>
            </a:r>
            <a:r>
              <a:rPr lang="ru-RU" sz="1800" b="1" dirty="0" err="1">
                <a:solidFill>
                  <a:schemeClr val="tx1"/>
                </a:solidFill>
              </a:rPr>
              <a:t>блочно</a:t>
            </a:r>
            <a:r>
              <a:rPr lang="ru-RU" sz="1800" b="1" dirty="0">
                <a:solidFill>
                  <a:schemeClr val="tx1"/>
                </a:solidFill>
              </a:rPr>
              <a:t>-модульного представления учебной информации.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Сочетание </a:t>
            </a:r>
            <a:r>
              <a:rPr lang="ru-RU" sz="1800" b="1" dirty="0">
                <a:solidFill>
                  <a:schemeClr val="tx1"/>
                </a:solidFill>
              </a:rPr>
              <a:t>модулей обеспечивает: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гибкость, свободу в отборе и комплектации учебного материала для </a:t>
            </a:r>
            <a:r>
              <a:rPr lang="ru-RU" sz="1800" b="1" dirty="0" smtClean="0">
                <a:solidFill>
                  <a:schemeClr val="tx1"/>
                </a:solidFill>
              </a:rPr>
              <a:t>обучения</a:t>
            </a:r>
          </a:p>
          <a:p>
            <a:pPr>
              <a:buFont typeface="Wingdings" pitchFamily="2" charset="2"/>
              <a:buChar char="§"/>
            </a:pPr>
            <a:endParaRPr lang="ru-RU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дифференциацию обучающихся в зависимости от их образовательного уровня (компьютерной и информационной компетенции</a:t>
            </a:r>
            <a:r>
              <a:rPr lang="ru-RU" sz="1800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ru-RU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индивидуальный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386080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РОГРАММА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 ОБУЧЕНИЯ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 информационном обществе»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Модуль </a:t>
            </a:r>
            <a:r>
              <a:rPr lang="ru-RU" sz="1800" b="1" dirty="0">
                <a:solidFill>
                  <a:schemeClr val="tx1"/>
                </a:solidFill>
              </a:rPr>
              <a:t>1 «Основы компьютерной грамотности. Начальный курс»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Занятие </a:t>
            </a:r>
            <a:r>
              <a:rPr lang="ru-RU" sz="1800" dirty="0">
                <a:solidFill>
                  <a:schemeClr val="tx1"/>
                </a:solidFill>
              </a:rPr>
              <a:t>1. Основные сведения о компьютере. Рабочий стол и его элементы.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2. Организация хранения данных: папки, файлы, диски.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3. Понятие о программах: пакет </a:t>
            </a:r>
            <a:r>
              <a:rPr lang="ru-RU" sz="1800" dirty="0" err="1">
                <a:solidFill>
                  <a:schemeClr val="tx1"/>
                </a:solidFill>
              </a:rPr>
              <a:t>Microsoft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Office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4. Введение в Интернет.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5. Электронная почта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Модуль </a:t>
            </a:r>
            <a:r>
              <a:rPr lang="ru-RU" sz="1800" b="1" dirty="0">
                <a:solidFill>
                  <a:schemeClr val="tx1"/>
                </a:solidFill>
              </a:rPr>
              <a:t>2 «Основы работы с социально значимой информацией в сети Интернет»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Занятие </a:t>
            </a:r>
            <a:r>
              <a:rPr lang="ru-RU" sz="1800" dirty="0">
                <a:solidFill>
                  <a:schemeClr val="tx1"/>
                </a:solidFill>
              </a:rPr>
              <a:t>6. Электронный каталог СОУНБ им. В. Г. Белинского.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7. Справочно-правовые системы «</a:t>
            </a:r>
            <a:r>
              <a:rPr lang="ru-RU" sz="1800" dirty="0" err="1">
                <a:solidFill>
                  <a:schemeClr val="tx1"/>
                </a:solidFill>
              </a:rPr>
              <a:t>КонсультантПлюс</a:t>
            </a:r>
            <a:r>
              <a:rPr lang="ru-RU" sz="1800" dirty="0">
                <a:solidFill>
                  <a:schemeClr val="tx1"/>
                </a:solidFill>
              </a:rPr>
              <a:t>», «Гарант» и другие.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8. Коммуникативные возможности Интернета: социальные сети и программа </a:t>
            </a:r>
            <a:r>
              <a:rPr lang="ru-RU" sz="1800" dirty="0" err="1">
                <a:solidFill>
                  <a:schemeClr val="tx1"/>
                </a:solidFill>
              </a:rPr>
              <a:t>Skype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9. Работа в сети Интернет с социально значимыми сайтами.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Занятие 10. Работа в сети Интернет с официально-деловыми сайтами: веб-порталы государственных и муниципальных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20054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Работа в сети Интернет с социально значимыми сайтами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Социально значимая информация – любая информация, отвечающая актуальным потребностям пользователя. </a:t>
            </a:r>
          </a:p>
          <a:p>
            <a:pPr marL="0" indent="0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Может носить правовой, экономический, экологический и прочий характер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u="sng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213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Работа в сети Интернет с социально значимыми сайтами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Ресурсы </a:t>
            </a:r>
            <a:r>
              <a:rPr lang="ru-RU" sz="2000" b="1" i="1" dirty="0">
                <a:solidFill>
                  <a:schemeClr val="tx1"/>
                </a:solidFill>
              </a:rPr>
              <a:t>Интернет о жилищно-коммунальном хозяйстве России, Свердловской области и Екатеринбурга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Ресурсы </a:t>
            </a:r>
            <a:r>
              <a:rPr lang="ru-RU" sz="2000" b="1" i="1" dirty="0">
                <a:solidFill>
                  <a:schemeClr val="tx1"/>
                </a:solidFill>
              </a:rPr>
              <a:t>Интернет в сфере здравоохранения в России, Свердловской области и Екатеринбурге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Социальная </a:t>
            </a:r>
            <a:r>
              <a:rPr lang="ru-RU" sz="2000" b="1" i="1" dirty="0">
                <a:solidFill>
                  <a:schemeClr val="tx1"/>
                </a:solidFill>
              </a:rPr>
              <a:t>помощь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Пенсии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Крупнейший </a:t>
            </a:r>
            <a:r>
              <a:rPr lang="ru-RU" sz="2000" b="1" dirty="0">
                <a:solidFill>
                  <a:schemeClr val="tx1"/>
                </a:solidFill>
              </a:rPr>
              <a:t>сайт бесплатных объявлений </a:t>
            </a:r>
            <a:r>
              <a:rPr lang="en-US" sz="2000" b="1" u="sng" dirty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2000" b="1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b="1" u="sng" dirty="0">
                <a:solidFill>
                  <a:schemeClr val="tx1"/>
                </a:solidFill>
                <a:hlinkClick r:id="rId2"/>
              </a:rPr>
              <a:t>www</a:t>
            </a:r>
            <a:r>
              <a:rPr lang="ru-RU" sz="2000" b="1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000" b="1" u="sng" dirty="0" err="1">
                <a:solidFill>
                  <a:schemeClr val="tx1"/>
                </a:solidFill>
                <a:hlinkClick r:id="rId2"/>
              </a:rPr>
              <a:t>avito</a:t>
            </a:r>
            <a:r>
              <a:rPr lang="ru-RU" sz="2000" b="1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000" b="1" u="sng" dirty="0" err="1">
                <a:solidFill>
                  <a:schemeClr val="tx1"/>
                </a:solidFill>
                <a:hlinkClick r:id="rId2"/>
              </a:rPr>
              <a:t>ru</a:t>
            </a:r>
            <a:r>
              <a:rPr lang="ru-RU" sz="2000" b="1" u="sng" dirty="0">
                <a:solidFill>
                  <a:schemeClr val="tx1"/>
                </a:solidFill>
                <a:hlinkClick r:id="rId2"/>
              </a:rPr>
              <a:t>/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u="sng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3385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2068</TotalTime>
  <Words>756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Обучение пользователей практическим навыкам работы с ресурсами сети Интернет социально значимой тематики </vt:lpstr>
      <vt:lpstr>Актуальность проведения  обучающих мероприятий</vt:lpstr>
      <vt:lpstr>Пенсионеры как категория обучающихся</vt:lpstr>
      <vt:lpstr>Цели и задачи обучения</vt:lpstr>
      <vt:lpstr>"Старшее поколение на 2014-2018 годы"</vt:lpstr>
      <vt:lpstr>Модульное обучение</vt:lpstr>
      <vt:lpstr>ПРОГРАММА  КУРСА ОБУЧЕНИЯ «Жизнь в информационном обществе» </vt:lpstr>
      <vt:lpstr>Работа в сети Интернет с социально значимыми сайтами.</vt:lpstr>
      <vt:lpstr>Работа в сети Интернет с социально значимыми сайтами.</vt:lpstr>
      <vt:lpstr>Работа в сети Интернет с официально-деловыми сайтами: веб-порталы государственных и муниципальных услуг</vt:lpstr>
      <vt:lpstr>Дополнительные модули </vt:lpstr>
      <vt:lpstr>«Новости в Интернете: быстро, актуально и бесплатно» </vt:lpstr>
      <vt:lpstr>Проект «Аудиопедия»</vt:lpstr>
      <vt:lpstr>Проект «Аудиопедия»</vt:lpstr>
      <vt:lpstr>Проект «Аудиопедия»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обучения</dc:title>
  <dc:creator>zinf3a</dc:creator>
  <cp:lastModifiedBy>zinf3a</cp:lastModifiedBy>
  <cp:revision>37</cp:revision>
  <dcterms:created xsi:type="dcterms:W3CDTF">2014-04-03T04:57:57Z</dcterms:created>
  <dcterms:modified xsi:type="dcterms:W3CDTF">2014-04-17T04:15:07Z</dcterms:modified>
</cp:coreProperties>
</file>