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1" r:id="rId1"/>
  </p:sldMasterIdLst>
  <p:notesMasterIdLst>
    <p:notesMasterId r:id="rId14"/>
  </p:notesMasterIdLst>
  <p:sldIdLst>
    <p:sldId id="266" r:id="rId2"/>
    <p:sldId id="377" r:id="rId3"/>
    <p:sldId id="393" r:id="rId4"/>
    <p:sldId id="375" r:id="rId5"/>
    <p:sldId id="396" r:id="rId6"/>
    <p:sldId id="395" r:id="rId7"/>
    <p:sldId id="397" r:id="rId8"/>
    <p:sldId id="380" r:id="rId9"/>
    <p:sldId id="384" r:id="rId10"/>
    <p:sldId id="386" r:id="rId11"/>
    <p:sldId id="394" r:id="rId12"/>
    <p:sldId id="39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1603B"/>
    <a:srgbClr val="FFE9C5"/>
    <a:srgbClr val="052C59"/>
    <a:srgbClr val="FFFCF7"/>
    <a:srgbClr val="FFF4E1"/>
    <a:srgbClr val="FF7575"/>
    <a:srgbClr val="FF2F2F"/>
    <a:srgbClr val="3333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17" autoAdjust="0"/>
    <p:restoredTop sz="94660"/>
  </p:normalViewPr>
  <p:slideViewPr>
    <p:cSldViewPr>
      <p:cViewPr varScale="1">
        <p:scale>
          <a:sx n="51" d="100"/>
          <a:sy n="51" d="100"/>
        </p:scale>
        <p:origin x="-111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CB438D21-0E7A-4F06-B015-CB0391D368D4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48A84B57-5B6C-4617-8B2B-FC3AEE6C7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92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234A9-5FF9-41A3-A59E-88F3E75993C7}" type="datetimeFigureOut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6C8BF-3CE5-462B-B049-78D70F1F96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011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DF41-156C-4CE1-84B5-05FC5734F4D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C07-28D4-4FF2-9D49-7989CDFE2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82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DF41-156C-4CE1-84B5-05FC5734F4D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C07-28D4-4FF2-9D49-7989CDFE2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5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DF41-156C-4CE1-84B5-05FC5734F4D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C07-28D4-4FF2-9D49-7989CDFE2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78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DF41-156C-4CE1-84B5-05FC5734F4D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C07-28D4-4FF2-9D49-7989CDFE2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5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DF41-156C-4CE1-84B5-05FC5734F4D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C07-28D4-4FF2-9D49-7989CDFE2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15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DF41-156C-4CE1-84B5-05FC5734F4D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C07-28D4-4FF2-9D49-7989CDFE2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7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DF41-156C-4CE1-84B5-05FC5734F4D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C07-28D4-4FF2-9D49-7989CDFE2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73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DF41-156C-4CE1-84B5-05FC5734F4D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C07-28D4-4FF2-9D49-7989CDFE2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50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DF41-156C-4CE1-84B5-05FC5734F4D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C07-28D4-4FF2-9D49-7989CDFE2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26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DF41-156C-4CE1-84B5-05FC5734F4D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C07-28D4-4FF2-9D49-7989CDFE2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919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BDF41-156C-4CE1-84B5-05FC5734F4D3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9C07-28D4-4FF2-9D49-7989CDFE2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24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ulture@pressh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lterskluwer.com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mcfr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www.proflit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harapova\Documents\Лого\Лого ЭСКультура\Logo ESCul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225" y="260648"/>
            <a:ext cx="2939615" cy="50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-16091" y="548680"/>
            <a:ext cx="9144001" cy="630932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rgbClr val="052C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 smtClean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285750" indent="-285750" algn="ctr">
              <a:buSzPct val="150000"/>
              <a:buFont typeface="Wingdings" pitchFamily="2" charset="2"/>
              <a:buChar char="§"/>
            </a:pPr>
            <a:endParaRPr lang="ru-RU" dirty="0">
              <a:latin typeface="Arial" charset="0"/>
            </a:endParaRPr>
          </a:p>
          <a:p>
            <a:pPr lvl="1">
              <a:buClr>
                <a:srgbClr val="E1603B"/>
              </a:buClr>
              <a:buSzPct val="150000"/>
            </a:pPr>
            <a:endParaRPr lang="ru-RU" b="1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 smtClean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0" y="0"/>
            <a:ext cx="9143999" cy="548680"/>
          </a:xfrm>
          <a:prstGeom prst="rect">
            <a:avLst/>
          </a:prstGeom>
          <a:solidFill>
            <a:srgbClr val="052C5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4080000" algn="ctr" rotWithShape="0">
              <a:srgbClr val="FFE9C5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solidFill>
                  <a:srgbClr val="FFE9C5"/>
                </a:solidFill>
                <a:latin typeface="Trebuchet MS" pitchFamily="34" charset="0"/>
              </a:rPr>
              <a:t>ПЕРСОНАЛЬНЫЕ КОНСУЛЬТАЦИИ ЭКСПЕРТОВ</a:t>
            </a:r>
            <a:endParaRPr lang="ru-RU" sz="2000" dirty="0">
              <a:solidFill>
                <a:srgbClr val="FFE9C5"/>
              </a:solidFill>
              <a:latin typeface="Arial" charset="0"/>
            </a:endParaRPr>
          </a:p>
        </p:txBody>
      </p:sp>
      <p:pic>
        <p:nvPicPr>
          <p:cNvPr id="10" name="Picture 2" descr="C:\Users\asharapova\Desktop\Logo_MCFR-Culture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775" y="6093296"/>
            <a:ext cx="2015721" cy="6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sharapova\Desktop\ЭП\Sceens\As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2791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ая выноска 5"/>
          <p:cNvSpPr/>
          <p:nvPr/>
        </p:nvSpPr>
        <p:spPr bwMode="auto">
          <a:xfrm>
            <a:off x="5485791" y="1772816"/>
            <a:ext cx="1800199" cy="1296144"/>
          </a:xfrm>
          <a:prstGeom prst="wedgeRectCallout">
            <a:avLst>
              <a:gd name="adj1" fmla="val 82379"/>
              <a:gd name="adj2" fmla="val -54382"/>
            </a:avLst>
          </a:prstGeom>
          <a:solidFill>
            <a:srgbClr val="E1603B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1400" dirty="0">
                <a:latin typeface="Trebuchet MS" pitchFamily="34" charset="0"/>
              </a:rPr>
              <a:t>П</a:t>
            </a:r>
            <a:r>
              <a:rPr lang="ru-RU" sz="1400" dirty="0" smtClean="0">
                <a:latin typeface="Trebuchet MS" pitchFamily="34" charset="0"/>
              </a:rPr>
              <a:t>ерсональные консультации по любым управленческим вопросам</a:t>
            </a:r>
            <a:endParaRPr lang="ru-RU" sz="1400" dirty="0">
              <a:latin typeface="Trebuchet MS" pitchFamily="34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 bwMode="auto">
          <a:xfrm>
            <a:off x="3839209" y="3645024"/>
            <a:ext cx="1646582" cy="1512167"/>
          </a:xfrm>
          <a:prstGeom prst="wedgeRectCallout">
            <a:avLst>
              <a:gd name="adj1" fmla="val -151372"/>
              <a:gd name="adj2" fmla="val -175643"/>
            </a:avLst>
          </a:prstGeom>
          <a:solidFill>
            <a:srgbClr val="E1603B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rebuchet MS" pitchFamily="34" charset="0"/>
              </a:rPr>
              <a:t>Вы можете влиять на развитие системы. Актуальные темы будут включены в базу данных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4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-16091" y="548680"/>
            <a:ext cx="9144001" cy="630932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rgbClr val="052C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>
              <a:buClr>
                <a:srgbClr val="E1603B"/>
              </a:buClr>
              <a:buSzPct val="150000"/>
            </a:pPr>
            <a:endParaRPr lang="ru-RU" sz="1600" dirty="0" smtClean="0">
              <a:latin typeface="Trebuchet MS" pitchFamily="34" charset="0"/>
            </a:endParaRPr>
          </a:p>
          <a:p>
            <a:pPr lvl="1">
              <a:buClr>
                <a:srgbClr val="E1603B"/>
              </a:buClr>
              <a:buSzPct val="150000"/>
            </a:pPr>
            <a:endParaRPr lang="ru-RU" sz="1600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ü"/>
            </a:pPr>
            <a:r>
              <a:rPr lang="ru-RU" dirty="0">
                <a:latin typeface="Trebuchet MS" pitchFamily="34" charset="0"/>
              </a:rPr>
              <a:t>Электронная система «Культура» предоставляет управленческую информацию обо всех значимых изменениях нормативно-правовой базы, решая тем самым </a:t>
            </a:r>
            <a:r>
              <a:rPr lang="ru-RU" u="sng" dirty="0">
                <a:latin typeface="Trebuchet MS" pitchFamily="34" charset="0"/>
              </a:rPr>
              <a:t>проблему отсутствия проверенных источников информации</a:t>
            </a:r>
            <a:r>
              <a:rPr lang="ru-RU" dirty="0">
                <a:latin typeface="Trebuchet MS" pitchFamily="34" charset="0"/>
              </a:rPr>
              <a:t> о правильном порядке действий учреждений культуры в рамках законодательства.</a:t>
            </a: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ü"/>
            </a:pPr>
            <a:endParaRPr lang="ru-RU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ü"/>
            </a:pPr>
            <a:r>
              <a:rPr lang="ru-RU" dirty="0">
                <a:latin typeface="Trebuchet MS" pitchFamily="34" charset="0"/>
              </a:rPr>
              <a:t>Электронная система «Культура» призвана решить управленческие проблемы, связанные </a:t>
            </a:r>
            <a:r>
              <a:rPr lang="ru-RU" u="sng" dirty="0">
                <a:latin typeface="Trebuchet MS" pitchFamily="34" charset="0"/>
              </a:rPr>
              <a:t>с недостатком опыта руководителя в ведении приносящей доход деятельности. </a:t>
            </a:r>
            <a:r>
              <a:rPr lang="ru-RU" dirty="0">
                <a:latin typeface="Trebuchet MS" pitchFamily="34" charset="0"/>
              </a:rPr>
              <a:t>Предоставляются пошаговые инструкции и примеры реальных проектов.</a:t>
            </a: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ü"/>
            </a:pPr>
            <a:endParaRPr lang="ru-RU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ü"/>
            </a:pPr>
            <a:r>
              <a:rPr lang="ru-RU" dirty="0">
                <a:latin typeface="Trebuchet MS" pitchFamily="34" charset="0"/>
              </a:rPr>
              <a:t>Электронная система «Культура» позволит </a:t>
            </a:r>
            <a:r>
              <a:rPr lang="ru-RU" u="sng" dirty="0">
                <a:latin typeface="Trebuchet MS" pitchFamily="34" charset="0"/>
              </a:rPr>
              <a:t>оперативно найти конкретную информацию</a:t>
            </a:r>
            <a:r>
              <a:rPr lang="ru-RU" dirty="0">
                <a:latin typeface="Trebuchet MS" pitchFamily="34" charset="0"/>
              </a:rPr>
              <a:t>, экономя его время и усилия. </a:t>
            </a: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ü"/>
            </a:pPr>
            <a:endParaRPr lang="ru-RU" sz="1600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ü"/>
            </a:pPr>
            <a:r>
              <a:rPr lang="ru-RU" dirty="0">
                <a:latin typeface="Trebuchet MS" pitchFamily="34" charset="0"/>
              </a:rPr>
              <a:t>Электронная система «Культура» выступает источником </a:t>
            </a:r>
            <a:r>
              <a:rPr lang="ru-RU" u="sng" dirty="0">
                <a:latin typeface="Trebuchet MS" pitchFamily="34" charset="0"/>
              </a:rPr>
              <a:t>актуальной методической информации</a:t>
            </a:r>
            <a:r>
              <a:rPr lang="ru-RU" dirty="0">
                <a:latin typeface="Trebuchet MS" pitchFamily="34" charset="0"/>
              </a:rPr>
              <a:t> для ежедневной работы руководителя учреждений культуры разных видов и типов.</a:t>
            </a: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ü"/>
            </a:pPr>
            <a:endParaRPr lang="ru-RU" dirty="0">
              <a:latin typeface="Trebuchet MS" pitchFamily="34" charset="0"/>
            </a:endParaRPr>
          </a:p>
          <a:p>
            <a:pPr>
              <a:buClr>
                <a:srgbClr val="E1603B"/>
              </a:buClr>
              <a:buSzPct val="150000"/>
            </a:pP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285750" indent="-285750" algn="ctr"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lvl="1">
              <a:buClr>
                <a:srgbClr val="E1603B"/>
              </a:buClr>
              <a:buSzPct val="150000"/>
            </a:pPr>
            <a:endParaRPr lang="ru-RU" b="1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>
              <a:latin typeface="Trebuchet MS" pitchFamily="34" charset="0"/>
            </a:endParaRPr>
          </a:p>
          <a:p>
            <a:pPr>
              <a:buClr>
                <a:srgbClr val="E1603B"/>
              </a:buClr>
              <a:buSzPct val="150000"/>
            </a:pPr>
            <a:endParaRPr lang="ru-RU" b="1" dirty="0" smtClean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0" y="0"/>
            <a:ext cx="9143999" cy="548680"/>
          </a:xfrm>
          <a:prstGeom prst="rect">
            <a:avLst/>
          </a:prstGeom>
          <a:solidFill>
            <a:srgbClr val="052C5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4080000" algn="ctr" rotWithShape="0">
              <a:srgbClr val="FFE9C5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solidFill>
                  <a:srgbClr val="FFE9C5"/>
                </a:solidFill>
                <a:latin typeface="Trebuchet MS" pitchFamily="34" charset="0"/>
              </a:rPr>
              <a:t>ПРЕИМУЩЕСТВА ЭС «КУЛЬТУРА» ДЛЯ РУКОВОДИТЕЛЯ </a:t>
            </a:r>
            <a:endParaRPr lang="ru-RU" sz="2000" dirty="0">
              <a:solidFill>
                <a:srgbClr val="FFE9C5"/>
              </a:solidFill>
              <a:latin typeface="Arial" charset="0"/>
            </a:endParaRPr>
          </a:p>
        </p:txBody>
      </p:sp>
      <p:pic>
        <p:nvPicPr>
          <p:cNvPr id="10" name="Picture 2" descr="C:\Users\asharapova\Desktop\Logo_MCFR-Culture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775" y="6093296"/>
            <a:ext cx="2015721" cy="6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8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-16091" y="548680"/>
            <a:ext cx="9144001" cy="630932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rgbClr val="052C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E1603B"/>
              </a:buClr>
              <a:buSzPct val="150000"/>
            </a:pPr>
            <a:endParaRPr lang="ru-RU" b="1" dirty="0" smtClean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r>
              <a:rPr lang="ru-RU" b="1" dirty="0" smtClean="0">
                <a:latin typeface="Trebuchet MS" pitchFamily="34" charset="0"/>
              </a:rPr>
              <a:t>БЕСПЛАТНЫЙ ДЕМОДОСТУП</a:t>
            </a:r>
          </a:p>
          <a:p>
            <a:pPr marL="742950" lvl="1" indent="-285750">
              <a:buClr>
                <a:srgbClr val="E1603B"/>
              </a:buClr>
              <a:buSzPct val="150000"/>
            </a:pPr>
            <a:endParaRPr lang="ru-RU" dirty="0" smtClean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dirty="0" smtClean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r>
              <a:rPr lang="ru-RU" b="1" dirty="0" smtClean="0">
                <a:latin typeface="Trebuchet MS" pitchFamily="34" charset="0"/>
              </a:rPr>
              <a:t>ПОСТОЯННЫЙ </a:t>
            </a:r>
            <a:r>
              <a:rPr lang="ru-RU" b="1" dirty="0" smtClean="0">
                <a:latin typeface="Trebuchet MS" pitchFamily="34" charset="0"/>
              </a:rPr>
              <a:t>ДОСТУП</a:t>
            </a:r>
            <a:endParaRPr lang="en-US" b="1" dirty="0" smtClean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 smtClean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</a:pPr>
            <a:endParaRPr lang="ru-RU" b="1" dirty="0" smtClean="0">
              <a:latin typeface="Trebuchet MS" pitchFamily="34" charset="0"/>
            </a:endParaRPr>
          </a:p>
          <a:p>
            <a:pPr lvl="1">
              <a:buClr>
                <a:srgbClr val="E1603B"/>
              </a:buClr>
              <a:buSzPct val="150000"/>
            </a:pPr>
            <a:r>
              <a:rPr lang="en-US" dirty="0" smtClean="0">
                <a:latin typeface="Trebuchet MS" pitchFamily="34" charset="0"/>
              </a:rPr>
              <a:t>E-mail</a:t>
            </a:r>
            <a:r>
              <a:rPr lang="ru-RU" dirty="0" smtClean="0">
                <a:latin typeface="Trebuchet MS" pitchFamily="34" charset="0"/>
              </a:rPr>
              <a:t>:</a:t>
            </a:r>
            <a:r>
              <a:rPr lang="ru-RU" dirty="0" smtClean="0">
                <a:solidFill>
                  <a:srgbClr val="0033CC"/>
                </a:solidFill>
                <a:latin typeface="Trebuchet MS" pitchFamily="34" charset="0"/>
              </a:rPr>
              <a:t> </a:t>
            </a:r>
            <a:r>
              <a:rPr lang="en-US" b="1" u="sng" dirty="0" smtClean="0">
                <a:solidFill>
                  <a:srgbClr val="0033CC"/>
                </a:solidFill>
                <a:latin typeface="Trebuchet MS" pitchFamily="34" charset="0"/>
              </a:rPr>
              <a:t>mabasov</a:t>
            </a:r>
            <a:r>
              <a:rPr lang="en-US" b="1" u="sng" dirty="0" smtClean="0">
                <a:solidFill>
                  <a:srgbClr val="0033CC"/>
                </a:solidFill>
                <a:latin typeface="Trebuchet MS" pitchFamily="34" charset="0"/>
                <a:hlinkClick r:id="rId3"/>
              </a:rPr>
              <a:t>@pressh.ru</a:t>
            </a:r>
            <a:endParaRPr lang="ru-RU" b="1" u="sng" dirty="0" smtClean="0">
              <a:solidFill>
                <a:srgbClr val="0033CC"/>
              </a:solidFill>
              <a:latin typeface="Trebuchet MS" pitchFamily="34" charset="0"/>
            </a:endParaRPr>
          </a:p>
          <a:p>
            <a:pPr lvl="1">
              <a:buClr>
                <a:srgbClr val="E1603B"/>
              </a:buClr>
              <a:buSzPct val="150000"/>
            </a:pPr>
            <a:endParaRPr lang="en-US" dirty="0" smtClean="0">
              <a:solidFill>
                <a:srgbClr val="E1603B"/>
              </a:solidFill>
              <a:latin typeface="Trebuchet MS" pitchFamily="34" charset="0"/>
            </a:endParaRPr>
          </a:p>
          <a:p>
            <a:pPr lvl="1">
              <a:buClr>
                <a:srgbClr val="E1603B"/>
              </a:buClr>
              <a:buSzPct val="150000"/>
            </a:pPr>
            <a:r>
              <a:rPr lang="ru-RU" dirty="0" smtClean="0">
                <a:latin typeface="Trebuchet MS" pitchFamily="34" charset="0"/>
              </a:rPr>
              <a:t>Тел.: </a:t>
            </a:r>
            <a:r>
              <a:rPr lang="en-US" b="1" dirty="0" smtClean="0">
                <a:latin typeface="Trebuchet MS" pitchFamily="34" charset="0"/>
              </a:rPr>
              <a:t>8(343)286-38-24</a:t>
            </a:r>
          </a:p>
          <a:p>
            <a:pPr lvl="1">
              <a:buClr>
                <a:srgbClr val="E1603B"/>
              </a:buClr>
              <a:buSzPct val="150000"/>
            </a:pPr>
            <a:r>
              <a:rPr lang="en-US" b="1" dirty="0" smtClean="0">
                <a:latin typeface="Trebuchet MS" pitchFamily="34" charset="0"/>
              </a:rPr>
              <a:t> </a:t>
            </a:r>
            <a:r>
              <a:rPr lang="en-US" b="1" dirty="0" smtClean="0">
                <a:latin typeface="Trebuchet MS" pitchFamily="34" charset="0"/>
              </a:rPr>
              <a:t>        8(953)608-58-32</a:t>
            </a:r>
            <a:endParaRPr lang="ru-RU" b="1" dirty="0" smtClean="0">
              <a:latin typeface="Trebuchet MS" pitchFamily="34" charset="0"/>
            </a:endParaRPr>
          </a:p>
          <a:p>
            <a:pPr lvl="1">
              <a:buClr>
                <a:srgbClr val="E1603B"/>
              </a:buClr>
              <a:buSzPct val="150000"/>
            </a:pPr>
            <a:endParaRPr lang="ru-RU" b="1" dirty="0">
              <a:latin typeface="Trebuchet MS" pitchFamily="34" charset="0"/>
            </a:endParaRPr>
          </a:p>
          <a:p>
            <a:pPr lvl="1">
              <a:buClr>
                <a:srgbClr val="E1603B"/>
              </a:buClr>
              <a:buSzPct val="150000"/>
            </a:pPr>
            <a:r>
              <a:rPr lang="en-US" sz="2800" b="1" dirty="0" smtClean="0">
                <a:solidFill>
                  <a:srgbClr val="E1603B"/>
                </a:solidFill>
                <a:latin typeface="Trebuchet MS" pitchFamily="34" charset="0"/>
              </a:rPr>
              <a:t>www. cultmanager.ru/</a:t>
            </a:r>
            <a:r>
              <a:rPr lang="en-US" sz="2800" b="1" dirty="0" err="1" smtClean="0">
                <a:solidFill>
                  <a:srgbClr val="E1603B"/>
                </a:solidFill>
                <a:latin typeface="Trebuchet MS" pitchFamily="34" charset="0"/>
              </a:rPr>
              <a:t>es</a:t>
            </a:r>
            <a:endParaRPr lang="ru-RU" sz="2800" b="1" dirty="0" smtClean="0">
              <a:solidFill>
                <a:srgbClr val="E1603B"/>
              </a:solidFill>
              <a:latin typeface="Trebuchet MS" pitchFamily="34" charset="0"/>
            </a:endParaRPr>
          </a:p>
          <a:p>
            <a:pPr lvl="1">
              <a:buClr>
                <a:srgbClr val="E1603B"/>
              </a:buClr>
              <a:buSzPct val="150000"/>
            </a:pPr>
            <a:r>
              <a:rPr lang="en-US" sz="2800" b="1" dirty="0" smtClean="0">
                <a:solidFill>
                  <a:srgbClr val="E1603B"/>
                </a:solidFill>
                <a:latin typeface="Trebuchet MS" pitchFamily="34" charset="0"/>
              </a:rPr>
              <a:t>www.mcfr.ru</a:t>
            </a:r>
            <a:endParaRPr lang="en-US" sz="2800" b="1" dirty="0">
              <a:solidFill>
                <a:srgbClr val="E1603B"/>
              </a:solidFill>
              <a:latin typeface="Trebuchet MS" pitchFamily="34" charset="0"/>
            </a:endParaRPr>
          </a:p>
          <a:p>
            <a:pPr lvl="1">
              <a:buClr>
                <a:srgbClr val="E1603B"/>
              </a:buClr>
              <a:buSzPct val="150000"/>
            </a:pPr>
            <a:endParaRPr lang="ru-RU" b="1" dirty="0" smtClean="0">
              <a:latin typeface="Trebuchet MS" pitchFamily="34" charset="0"/>
            </a:endParaRPr>
          </a:p>
          <a:p>
            <a:pPr marL="285750" indent="-285750" algn="ctr">
              <a:buSzPct val="150000"/>
              <a:buFont typeface="Wingdings" pitchFamily="2" charset="2"/>
              <a:buChar char="§"/>
            </a:pPr>
            <a:endParaRPr lang="ru-RU" dirty="0">
              <a:latin typeface="Arial" charset="0"/>
            </a:endParaRPr>
          </a:p>
          <a:p>
            <a:pPr lvl="1">
              <a:buClr>
                <a:srgbClr val="E1603B"/>
              </a:buClr>
              <a:buSzPct val="150000"/>
            </a:pPr>
            <a:endParaRPr lang="ru-RU" b="1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</a:pP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 smtClean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0" y="0"/>
            <a:ext cx="9143999" cy="548680"/>
          </a:xfrm>
          <a:prstGeom prst="rect">
            <a:avLst/>
          </a:prstGeom>
          <a:solidFill>
            <a:srgbClr val="052C5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4080000" algn="ctr" rotWithShape="0">
              <a:srgbClr val="FFE9C5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solidFill>
                  <a:srgbClr val="FFE9C5"/>
                </a:solidFill>
                <a:latin typeface="Trebuchet MS" pitchFamily="34" charset="0"/>
              </a:rPr>
              <a:t>КАК ЗАКАЗАТЬ</a:t>
            </a:r>
            <a:endParaRPr lang="ru-RU" sz="2000" dirty="0">
              <a:solidFill>
                <a:srgbClr val="FFE9C5"/>
              </a:solidFill>
              <a:latin typeface="Arial" charset="0"/>
            </a:endParaRPr>
          </a:p>
        </p:txBody>
      </p:sp>
      <p:pic>
        <p:nvPicPr>
          <p:cNvPr id="10" name="Picture 2" descr="C:\Users\asharapova\Desktop\Logo_MCFR-Culture_CMY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775" y="6093296"/>
            <a:ext cx="2015721" cy="6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sharapova\Desktop\MacBook Air + ESCultur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724"/>
          <a:stretch/>
        </p:blipFill>
        <p:spPr bwMode="auto">
          <a:xfrm>
            <a:off x="4824020" y="702608"/>
            <a:ext cx="4319980" cy="537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sharapova\Desktop\ipa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11" r="40184"/>
          <a:stretch/>
        </p:blipFill>
        <p:spPr bwMode="auto">
          <a:xfrm>
            <a:off x="6970860" y="1916832"/>
            <a:ext cx="2157050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971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548680"/>
            <a:ext cx="9144001" cy="630932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rgbClr val="052C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 smtClean="0">
              <a:latin typeface="Trebuchet MS" pitchFamily="34" charset="0"/>
            </a:endParaRPr>
          </a:p>
          <a:p>
            <a:pPr lvl="1">
              <a:buClr>
                <a:srgbClr val="E1603B"/>
              </a:buClr>
              <a:buSzPct val="150000"/>
            </a:pPr>
            <a:endParaRPr lang="ru-RU" sz="1600" dirty="0"/>
          </a:p>
          <a:p>
            <a:pPr lvl="1">
              <a:buClr>
                <a:srgbClr val="E1603B"/>
              </a:buClr>
              <a:buSzPct val="150000"/>
            </a:pP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 smtClean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0" y="0"/>
            <a:ext cx="9143999" cy="548680"/>
          </a:xfrm>
          <a:prstGeom prst="rect">
            <a:avLst/>
          </a:prstGeom>
          <a:solidFill>
            <a:srgbClr val="052C5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4080000" algn="ctr" rotWithShape="0">
              <a:srgbClr val="FFE9C5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solidFill>
                  <a:srgbClr val="FFE9C5"/>
                </a:solidFill>
                <a:latin typeface="Arial" charset="0"/>
              </a:rPr>
              <a:t>СОЗДАТЕЛИ ЭЛЕКТРОННОЙ СИСТЕМЫ «КУЛЬТУРА»</a:t>
            </a:r>
            <a:endParaRPr lang="ru-RU" sz="2000" dirty="0">
              <a:solidFill>
                <a:srgbClr val="FFE9C5"/>
              </a:solidFill>
              <a:latin typeface="Arial" charset="0"/>
            </a:endParaRPr>
          </a:p>
        </p:txBody>
      </p:sp>
      <p:pic>
        <p:nvPicPr>
          <p:cNvPr id="10" name="Picture 2" descr="C:\Users\asharapova\Desktop\Logo_MCFR-Culture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775" y="6093296"/>
            <a:ext cx="2015721" cy="6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323528" y="908720"/>
            <a:ext cx="1774825" cy="4914900"/>
            <a:chOff x="853009" y="1484784"/>
            <a:chExt cx="1774775" cy="4914400"/>
          </a:xfrm>
        </p:grpSpPr>
        <p:pic>
          <p:nvPicPr>
            <p:cNvPr id="6" name="Picture 4" descr="D:\лого для презентации\Emblema_MCFER_big_blue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23" y="1484784"/>
              <a:ext cx="1767361" cy="968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http://clip.dn.ua/clip-crop/6/66599/s1_66599_4.jpg"/>
            <p:cNvPicPr>
              <a:picLocks noChangeAspect="1" noChangeArrowheads="1"/>
            </p:cNvPicPr>
            <p:nvPr/>
          </p:nvPicPr>
          <p:blipFill>
            <a:blip r:embed="rId5" cstate="print"/>
            <a:srcRect l="7079" r="7979"/>
            <a:stretch>
              <a:fillRect/>
            </a:stretch>
          </p:blipFill>
          <p:spPr bwMode="auto">
            <a:xfrm>
              <a:off x="874584" y="3212976"/>
              <a:ext cx="1753200" cy="13147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6" descr="http://clip.dn.ua/clip-crop/6/65876/s1_65876_204.jpg"/>
            <p:cNvPicPr>
              <a:picLocks noChangeAspect="1" noChangeArrowheads="1"/>
            </p:cNvPicPr>
            <p:nvPr/>
          </p:nvPicPr>
          <p:blipFill>
            <a:blip r:embed="rId6" cstate="print"/>
            <a:srcRect l="13963"/>
            <a:stretch>
              <a:fillRect/>
            </a:stretch>
          </p:blipFill>
          <p:spPr bwMode="auto">
            <a:xfrm>
              <a:off x="853009" y="5085184"/>
              <a:ext cx="1774775" cy="1314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483768" y="2779985"/>
            <a:ext cx="3672557" cy="388937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indent="-269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E1603B"/>
                </a:solidFill>
                <a:latin typeface="Trebuchet MS" pitchFamily="34" charset="0"/>
              </a:rPr>
              <a:t>Тематические направления:</a:t>
            </a:r>
            <a:endParaRPr lang="ru-RU" sz="1700" b="1" dirty="0">
              <a:solidFill>
                <a:srgbClr val="E1603B"/>
              </a:solidFill>
              <a:latin typeface="Trebuchet MS" pitchFamily="34" charset="0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b="1" dirty="0">
              <a:solidFill>
                <a:schemeClr val="tx1"/>
              </a:solidFill>
              <a:latin typeface="Trebuchet MS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rebuchet MS" pitchFamily="34" charset="0"/>
              </a:rPr>
              <a:t>Городское хозяйство и ЖКХ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rebuchet MS" pitchFamily="34" charset="0"/>
              </a:rPr>
              <a:t>Госзаказ</a:t>
            </a:r>
            <a:endParaRPr lang="ru-RU" sz="1600" dirty="0">
              <a:solidFill>
                <a:schemeClr val="tx1"/>
              </a:solidFill>
              <a:latin typeface="Trebuchet MS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Trebuchet MS" pitchFamily="34" charset="0"/>
              </a:rPr>
              <a:t>Госфинансы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Trebuchet MS" pitchFamily="34" charset="0"/>
              </a:rPr>
              <a:t>Кадры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E1603B"/>
                </a:solidFill>
                <a:latin typeface="Trebuchet MS" pitchFamily="34" charset="0"/>
              </a:rPr>
              <a:t>Культура</a:t>
            </a:r>
            <a:r>
              <a:rPr lang="en-US" sz="1600" b="1" dirty="0" smtClean="0">
                <a:solidFill>
                  <a:srgbClr val="E1603B"/>
                </a:solidFill>
                <a:latin typeface="Trebuchet MS" pitchFamily="34" charset="0"/>
              </a:rPr>
              <a:t> (</a:t>
            </a:r>
            <a:r>
              <a:rPr lang="ru-RU" sz="1600" b="1" dirty="0" smtClean="0">
                <a:solidFill>
                  <a:srgbClr val="E1603B"/>
                </a:solidFill>
                <a:latin typeface="Trebuchet MS" pitchFamily="34" charset="0"/>
              </a:rPr>
              <a:t>журнал «Справочник руководителя учреждения культуры)</a:t>
            </a:r>
            <a:endParaRPr lang="ru-RU" sz="1600" b="1" dirty="0">
              <a:solidFill>
                <a:srgbClr val="E1603B"/>
              </a:solidFill>
              <a:latin typeface="Trebuchet MS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Trebuchet MS" pitchFamily="34" charset="0"/>
              </a:rPr>
              <a:t>МВД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Trebuchet MS" pitchFamily="34" charset="0"/>
              </a:rPr>
              <a:t>Медицина и фармации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Trebuchet MS" pitchFamily="34" charset="0"/>
              </a:rPr>
              <a:t>Налоги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Trebuchet MS" pitchFamily="34" charset="0"/>
              </a:rPr>
              <a:t>Образование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Trebuchet MS" pitchFamily="34" charset="0"/>
              </a:rPr>
              <a:t>Охрана труда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Trebuchet MS" pitchFamily="34" charset="0"/>
              </a:rPr>
              <a:t>Право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Trebuchet MS" pitchFamily="34" charset="0"/>
              </a:rPr>
              <a:t>Секретариат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Trebuchet MS" pitchFamily="34" charset="0"/>
              </a:rPr>
              <a:t>Экономика железных дорог </a:t>
            </a: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7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907768" y="2420888"/>
            <a:ext cx="2989262" cy="2863494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0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E1603B"/>
                </a:solidFill>
                <a:latin typeface="Trebuchet MS" pitchFamily="34" charset="0"/>
              </a:rPr>
              <a:t>Продукция МЦФЭР:</a:t>
            </a:r>
          </a:p>
          <a:p>
            <a:pPr marL="904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" b="1" dirty="0" smtClean="0">
              <a:solidFill>
                <a:srgbClr val="E1603B"/>
              </a:solidFill>
              <a:latin typeface="Trebuchet MS" pitchFamily="34" charset="0"/>
            </a:endParaRPr>
          </a:p>
          <a:p>
            <a:pPr marL="360363" indent="-2698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tx1"/>
                </a:solidFill>
                <a:latin typeface="Trebuchet MS" pitchFamily="34" charset="0"/>
              </a:rPr>
              <a:t>Журналы</a:t>
            </a:r>
            <a:endParaRPr lang="ru-RU" sz="1600" dirty="0">
              <a:solidFill>
                <a:schemeClr val="tx1"/>
              </a:solidFill>
              <a:latin typeface="Trebuchet MS" pitchFamily="34" charset="0"/>
            </a:endParaRPr>
          </a:p>
          <a:p>
            <a:pPr marL="360363" indent="-2698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Trebuchet MS" pitchFamily="34" charset="0"/>
              </a:rPr>
              <a:t>Компакт-диски</a:t>
            </a:r>
          </a:p>
          <a:p>
            <a:pPr marL="360363" indent="-2698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Trebuchet MS" pitchFamily="34" charset="0"/>
              </a:rPr>
              <a:t>Сборники</a:t>
            </a:r>
          </a:p>
          <a:p>
            <a:pPr marL="360363" indent="-2698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Trebuchet MS" pitchFamily="34" charset="0"/>
              </a:rPr>
              <a:t>Конференции</a:t>
            </a:r>
          </a:p>
          <a:p>
            <a:pPr marL="360363" indent="-2698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Trebuchet MS" pitchFamily="34" charset="0"/>
              </a:rPr>
              <a:t>Семинары </a:t>
            </a:r>
            <a:br>
              <a:rPr lang="ru-RU" sz="1600" dirty="0">
                <a:solidFill>
                  <a:schemeClr val="tx1"/>
                </a:solidFill>
                <a:latin typeface="Trebuchet MS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Trebuchet MS" pitchFamily="34" charset="0"/>
              </a:rPr>
              <a:t>и </a:t>
            </a:r>
            <a:r>
              <a:rPr lang="ru-RU" sz="1600" dirty="0" err="1">
                <a:solidFill>
                  <a:schemeClr val="tx1"/>
                </a:solidFill>
                <a:latin typeface="Trebuchet MS" pitchFamily="34" charset="0"/>
              </a:rPr>
              <a:t>бизнес-завтраки</a:t>
            </a:r>
            <a:endParaRPr lang="ru-RU" sz="1600" dirty="0">
              <a:solidFill>
                <a:schemeClr val="tx1"/>
              </a:solidFill>
              <a:latin typeface="Trebuchet MS" pitchFamily="34" charset="0"/>
            </a:endParaRPr>
          </a:p>
          <a:p>
            <a:pPr marL="360363" indent="-2698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 err="1">
                <a:solidFill>
                  <a:schemeClr val="tx1"/>
                </a:solidFill>
                <a:latin typeface="Trebuchet MS" pitchFamily="34" charset="0"/>
              </a:rPr>
              <a:t>Вебинары</a:t>
            </a:r>
            <a:endParaRPr lang="ru-RU" sz="1600" dirty="0">
              <a:solidFill>
                <a:schemeClr val="tx1"/>
              </a:solidFill>
              <a:latin typeface="Trebuchet MS" pitchFamily="34" charset="0"/>
            </a:endParaRPr>
          </a:p>
          <a:p>
            <a:pPr marL="360363" indent="-2698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Trebuchet MS" pitchFamily="34" charset="0"/>
              </a:rPr>
              <a:t>Экспертные</a:t>
            </a:r>
            <a:br>
              <a:rPr lang="ru-RU" sz="1600" dirty="0">
                <a:solidFill>
                  <a:schemeClr val="tx1"/>
                </a:solidFill>
                <a:latin typeface="Trebuchet MS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Trebuchet MS" pitchFamily="34" charset="0"/>
              </a:rPr>
              <a:t>электронные системы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2369" y="620688"/>
            <a:ext cx="67221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2000"/>
            <a:r>
              <a:rPr lang="ru-RU" sz="1600" dirty="0">
                <a:latin typeface="Trebuchet MS" pitchFamily="34" charset="0"/>
              </a:rPr>
              <a:t>Международный центр финансово-экономического развития </a:t>
            </a:r>
            <a:r>
              <a:rPr lang="ru-RU" sz="1600" dirty="0" smtClean="0">
                <a:latin typeface="Trebuchet MS" pitchFamily="34" charset="0"/>
              </a:rPr>
              <a:t>МЦФЭР</a:t>
            </a:r>
            <a:r>
              <a:rPr lang="en-US" sz="1600" dirty="0">
                <a:latin typeface="Trebuchet MS" pitchFamily="34" charset="0"/>
              </a:rPr>
              <a:t> </a:t>
            </a:r>
            <a:r>
              <a:rPr lang="en-US" sz="1600" dirty="0" smtClean="0">
                <a:latin typeface="Trebuchet MS" pitchFamily="34" charset="0"/>
              </a:rPr>
              <a:t>(</a:t>
            </a:r>
            <a:r>
              <a:rPr lang="ru-RU" sz="1600" dirty="0" smtClean="0">
                <a:latin typeface="Trebuchet MS" pitchFamily="34" charset="0"/>
              </a:rPr>
              <a:t>дочерняя компания </a:t>
            </a:r>
            <a:r>
              <a:rPr lang="ru-RU" sz="1600" dirty="0">
                <a:latin typeface="Trebuchet MS" pitchFamily="34" charset="0"/>
              </a:rPr>
              <a:t>международного холдинга </a:t>
            </a:r>
            <a:r>
              <a:rPr lang="ru-RU" sz="1600" dirty="0" err="1">
                <a:latin typeface="Trebuchet MS" pitchFamily="34" charset="0"/>
              </a:rPr>
              <a:t>Wolters</a:t>
            </a:r>
            <a:r>
              <a:rPr lang="ru-RU" sz="1600" dirty="0">
                <a:latin typeface="Trebuchet MS" pitchFamily="34" charset="0"/>
              </a:rPr>
              <a:t> </a:t>
            </a:r>
            <a:r>
              <a:rPr lang="ru-RU" sz="1600" dirty="0" err="1" smtClean="0">
                <a:latin typeface="Trebuchet MS" pitchFamily="34" charset="0"/>
              </a:rPr>
              <a:t>Kluwer</a:t>
            </a:r>
            <a:r>
              <a:rPr lang="ru-RU" sz="1600" dirty="0" smtClean="0">
                <a:latin typeface="Trebuchet MS" pitchFamily="34" charset="0"/>
              </a:rPr>
              <a:t>)  </a:t>
            </a:r>
            <a:r>
              <a:rPr lang="ru-RU" sz="1600" dirty="0">
                <a:latin typeface="Trebuchet MS" pitchFamily="34" charset="0"/>
              </a:rPr>
              <a:t>является  крупнейшим в России производителем профессионального контента в области экономики, права и управления различными сферами деятельности. </a:t>
            </a:r>
            <a:endParaRPr lang="ru-RU" sz="1600" dirty="0" smtClean="0">
              <a:latin typeface="Trebuchet MS" pitchFamily="34" charset="0"/>
            </a:endParaRPr>
          </a:p>
          <a:p>
            <a:pPr defTabSz="972000"/>
            <a:endParaRPr lang="ru-RU" sz="1600" dirty="0">
              <a:latin typeface="Trebuchet MS" pitchFamily="34" charset="0"/>
            </a:endParaRPr>
          </a:p>
          <a:p>
            <a:pPr defTabSz="972000"/>
            <a:r>
              <a:rPr lang="en-US" sz="1600" dirty="0" smtClean="0">
                <a:latin typeface="Trebuchet MS" pitchFamily="34" charset="0"/>
                <a:hlinkClick r:id="rId7"/>
              </a:rPr>
              <a:t>www.mcfr.ru</a:t>
            </a:r>
            <a:r>
              <a:rPr lang="en-US" sz="1600" dirty="0">
                <a:latin typeface="Trebuchet MS" pitchFamily="34" charset="0"/>
              </a:rPr>
              <a:t> </a:t>
            </a:r>
            <a:r>
              <a:rPr lang="en-US" sz="1600" dirty="0" smtClean="0">
                <a:latin typeface="Trebuchet MS" pitchFamily="34" charset="0"/>
              </a:rPr>
              <a:t>       </a:t>
            </a:r>
            <a:r>
              <a:rPr lang="ru-RU" sz="1600" u="sng" dirty="0" smtClean="0">
                <a:latin typeface="Trebuchet MS" pitchFamily="34" charset="0"/>
                <a:hlinkClick r:id="rId8"/>
              </a:rPr>
              <a:t>www.wolterskluwer.com</a:t>
            </a:r>
            <a:r>
              <a:rPr lang="en-US" sz="1600" dirty="0" smtClean="0">
                <a:latin typeface="Trebuchet MS" pitchFamily="34" charset="0"/>
              </a:rPr>
              <a:t>        </a:t>
            </a:r>
            <a:r>
              <a:rPr lang="en-US" sz="1600" u="sng" dirty="0">
                <a:latin typeface="Trebuchet MS" pitchFamily="34" charset="0"/>
                <a:hlinkClick r:id="rId9"/>
              </a:rPr>
              <a:t>www</a:t>
            </a:r>
            <a:r>
              <a:rPr lang="ru-RU" sz="1600" u="sng" dirty="0">
                <a:latin typeface="Trebuchet MS" pitchFamily="34" charset="0"/>
                <a:hlinkClick r:id="rId9"/>
              </a:rPr>
              <a:t>.</a:t>
            </a:r>
            <a:r>
              <a:rPr lang="en-US" sz="1600" u="sng" dirty="0" err="1">
                <a:latin typeface="Trebuchet MS" pitchFamily="34" charset="0"/>
                <a:hlinkClick r:id="rId9"/>
              </a:rPr>
              <a:t>proflit</a:t>
            </a:r>
            <a:r>
              <a:rPr lang="ru-RU" sz="1600" u="sng" dirty="0">
                <a:latin typeface="Trebuchet MS" pitchFamily="34" charset="0"/>
                <a:hlinkClick r:id="rId9"/>
              </a:rPr>
              <a:t>.</a:t>
            </a:r>
            <a:r>
              <a:rPr lang="en-US" sz="1600" u="sng" dirty="0" err="1" smtClean="0">
                <a:latin typeface="Trebuchet MS" pitchFamily="34" charset="0"/>
                <a:hlinkClick r:id="rId9"/>
              </a:rPr>
              <a:t>ru</a:t>
            </a:r>
            <a:endParaRPr lang="ru-RU" sz="1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4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-16091" y="548680"/>
            <a:ext cx="9144001" cy="630932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rgbClr val="052C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 smtClean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r>
              <a:rPr lang="ru-RU" u="sng" dirty="0" smtClean="0">
                <a:latin typeface="Trebuchet MS" pitchFamily="34" charset="0"/>
              </a:rPr>
              <a:t>Изменение </a:t>
            </a:r>
            <a:r>
              <a:rPr lang="ru-RU" u="sng" dirty="0">
                <a:latin typeface="Trebuchet MS" pitchFamily="34" charset="0"/>
              </a:rPr>
              <a:t>нормативно-правовой </a:t>
            </a:r>
            <a:r>
              <a:rPr lang="ru-RU" u="sng" dirty="0" smtClean="0">
                <a:latin typeface="Trebuchet MS" pitchFamily="34" charset="0"/>
              </a:rPr>
              <a:t>базы </a:t>
            </a:r>
            <a:r>
              <a:rPr lang="ru-RU" dirty="0" smtClean="0">
                <a:latin typeface="Trebuchet MS" pitchFamily="34" charset="0"/>
              </a:rPr>
              <a:t>(вступление </a:t>
            </a:r>
            <a:r>
              <a:rPr lang="ru-RU" dirty="0">
                <a:latin typeface="Trebuchet MS" pitchFamily="34" charset="0"/>
              </a:rPr>
              <a:t>в силу с 1 января 2014 года Федерального закона № 44-ФЗ о контрактной системе государственных </a:t>
            </a:r>
            <a:r>
              <a:rPr lang="ru-RU" dirty="0" smtClean="0">
                <a:latin typeface="Trebuchet MS" pitchFamily="34" charset="0"/>
              </a:rPr>
              <a:t>закупок).</a:t>
            </a: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r>
              <a:rPr lang="ru-RU" u="sng" dirty="0">
                <a:latin typeface="Trebuchet MS" pitchFamily="34" charset="0"/>
                <a:ea typeface="Calibri"/>
                <a:cs typeface="Times New Roman"/>
              </a:rPr>
              <a:t>Рост числа документов</a:t>
            </a:r>
            <a:r>
              <a:rPr lang="ru-RU" dirty="0">
                <a:latin typeface="Trebuchet MS" pitchFamily="34" charset="0"/>
                <a:ea typeface="Calibri"/>
                <a:cs typeface="Times New Roman"/>
              </a:rPr>
              <a:t>, регулирующих деятельность учреждений культуры. Руководители учреждений не понимают, как новые документы встраиваются в существующую систему и как они соотносятся друг с другом</a:t>
            </a:r>
            <a:r>
              <a:rPr lang="ru-RU" dirty="0" smtClean="0">
                <a:latin typeface="Trebuchet MS" pitchFamily="34" charset="0"/>
                <a:ea typeface="Calibri"/>
                <a:cs typeface="Times New Roman"/>
              </a:rPr>
              <a:t>.</a:t>
            </a:r>
            <a:endParaRPr lang="ru-RU" dirty="0" smtClean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r>
              <a:rPr lang="ru-RU" dirty="0" smtClean="0">
                <a:latin typeface="Trebuchet MS" pitchFamily="34" charset="0"/>
              </a:rPr>
              <a:t>Желание и часто - необходимость </a:t>
            </a:r>
            <a:r>
              <a:rPr lang="ru-RU" dirty="0">
                <a:latin typeface="Trebuchet MS" pitchFamily="34" charset="0"/>
              </a:rPr>
              <a:t>грамотной реализации </a:t>
            </a:r>
            <a:r>
              <a:rPr lang="ru-RU" u="sng" dirty="0">
                <a:latin typeface="Trebuchet MS" pitchFamily="34" charset="0"/>
              </a:rPr>
              <a:t>деятельности, приносящей </a:t>
            </a:r>
            <a:r>
              <a:rPr lang="ru-RU" u="sng" dirty="0" smtClean="0">
                <a:latin typeface="Trebuchet MS" pitchFamily="34" charset="0"/>
              </a:rPr>
              <a:t>доход.</a:t>
            </a: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r>
              <a:rPr lang="ru-RU" u="sng" dirty="0" smtClean="0">
                <a:latin typeface="Trebuchet MS" pitchFamily="34" charset="0"/>
              </a:rPr>
              <a:t>Недостаток опыта и компетенций </a:t>
            </a:r>
            <a:r>
              <a:rPr lang="ru-RU" dirty="0" smtClean="0">
                <a:latin typeface="Trebuchet MS" pitchFamily="34" charset="0"/>
              </a:rPr>
              <a:t>в ряде сфер (бухгалтерия, управление персоналом и т.д.) для контроля действий подчиненных.</a:t>
            </a: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r>
              <a:rPr lang="ru-RU" u="sng" dirty="0" smtClean="0">
                <a:latin typeface="Trebuchet MS" pitchFamily="34" charset="0"/>
              </a:rPr>
              <a:t>Недостаток времени </a:t>
            </a:r>
            <a:r>
              <a:rPr lang="ru-RU" dirty="0" smtClean="0">
                <a:latin typeface="Trebuchet MS" pitchFamily="34" charset="0"/>
              </a:rPr>
              <a:t>на поиск нужной информации.</a:t>
            </a: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r>
              <a:rPr lang="ru-RU" u="sng" dirty="0" smtClean="0">
                <a:latin typeface="Trebuchet MS" pitchFamily="34" charset="0"/>
              </a:rPr>
              <a:t>Недоверие</a:t>
            </a:r>
            <a:r>
              <a:rPr lang="ru-RU" dirty="0" smtClean="0">
                <a:latin typeface="Trebuchet MS" pitchFamily="34" charset="0"/>
              </a:rPr>
              <a:t> к существующим источникам информации.</a:t>
            </a: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lvl="1">
              <a:buClr>
                <a:srgbClr val="E1603B"/>
              </a:buClr>
              <a:buSzPct val="150000"/>
            </a:pPr>
            <a:endParaRPr lang="ru-RU" sz="1600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sz="1600" dirty="0" smtClean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sz="1600" dirty="0" smtClean="0">
              <a:latin typeface="Trebuchet MS" pitchFamily="34" charset="0"/>
            </a:endParaRPr>
          </a:p>
          <a:p>
            <a:pPr lvl="1">
              <a:buClr>
                <a:srgbClr val="E1603B"/>
              </a:buClr>
              <a:buSzPct val="150000"/>
            </a:pPr>
            <a:endParaRPr lang="ru-RU" sz="1400" dirty="0">
              <a:latin typeface="Trebuchet MS" pitchFamily="34" charset="0"/>
            </a:endParaRPr>
          </a:p>
          <a:p>
            <a:pPr lvl="1">
              <a:buClr>
                <a:srgbClr val="E1603B"/>
              </a:buClr>
              <a:buSzPct val="150000"/>
            </a:pPr>
            <a:endParaRPr lang="ru-RU" b="1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 smtClean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>
              <a:buClr>
                <a:srgbClr val="E1603B"/>
              </a:buClr>
              <a:buSzPct val="150000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0" y="0"/>
            <a:ext cx="9143999" cy="548680"/>
          </a:xfrm>
          <a:prstGeom prst="rect">
            <a:avLst/>
          </a:prstGeom>
          <a:solidFill>
            <a:srgbClr val="052C5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4080000" algn="ctr" rotWithShape="0">
              <a:srgbClr val="FFE9C5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solidFill>
                  <a:srgbClr val="FFE9C5"/>
                </a:solidFill>
                <a:latin typeface="Trebuchet MS" pitchFamily="34" charset="0"/>
              </a:rPr>
              <a:t>ОСНОВНЫЕ ПРОБЛЕМЫ РУКОВОДИТЕЛЯ УЧРЕЖДЕНИЯ КУЛЬТУРЫ</a:t>
            </a:r>
            <a:endParaRPr lang="ru-RU" sz="2000" dirty="0">
              <a:solidFill>
                <a:srgbClr val="FFE9C5"/>
              </a:solidFill>
              <a:latin typeface="Trebuchet MS" pitchFamily="34" charset="0"/>
            </a:endParaRPr>
          </a:p>
        </p:txBody>
      </p:sp>
      <p:pic>
        <p:nvPicPr>
          <p:cNvPr id="10" name="Picture 2" descr="C:\Users\asharapova\Desktop\Logo_MCFR-Culture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775" y="6093296"/>
            <a:ext cx="2015721" cy="6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81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-16091" y="548680"/>
            <a:ext cx="9144001" cy="630932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rgbClr val="052C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>
              <a:buClr>
                <a:srgbClr val="E1603B"/>
              </a:buClr>
              <a:buSzPct val="150000"/>
            </a:pPr>
            <a:endParaRPr lang="ru-RU" sz="1600" dirty="0" smtClean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r>
              <a:rPr lang="ru-RU" dirty="0" smtClean="0">
                <a:latin typeface="Trebuchet MS" pitchFamily="34" charset="0"/>
              </a:rPr>
              <a:t>Электронная система «Культура»  - </a:t>
            </a:r>
            <a:r>
              <a:rPr lang="ru-RU" u="sng" dirty="0" smtClean="0">
                <a:latin typeface="Trebuchet MS" pitchFamily="34" charset="0"/>
              </a:rPr>
              <a:t>первая профессиональная </a:t>
            </a:r>
            <a:r>
              <a:rPr lang="ru-RU" dirty="0" smtClean="0">
                <a:latin typeface="Trebuchet MS" pitchFamily="34" charset="0"/>
              </a:rPr>
              <a:t>информационно-справочная система, предназначенная </a:t>
            </a:r>
            <a:r>
              <a:rPr lang="ru-RU" u="sng" dirty="0" smtClean="0">
                <a:latin typeface="Trebuchet MS" pitchFamily="34" charset="0"/>
              </a:rPr>
              <a:t>для руководителей учреждений культуры</a:t>
            </a:r>
            <a:r>
              <a:rPr lang="ru-RU" dirty="0">
                <a:latin typeface="Trebuchet MS" pitchFamily="34" charset="0"/>
              </a:rPr>
              <a:t> </a:t>
            </a:r>
            <a:r>
              <a:rPr lang="ru-RU" dirty="0" smtClean="0">
                <a:latin typeface="Trebuchet MS" pitchFamily="34" charset="0"/>
              </a:rPr>
              <a:t>и их заместителей, </a:t>
            </a:r>
            <a:r>
              <a:rPr lang="ru-RU" dirty="0">
                <a:latin typeface="Trebuchet MS" pitchFamily="34" charset="0"/>
              </a:rPr>
              <a:t>курирующих различные направления </a:t>
            </a:r>
            <a:r>
              <a:rPr lang="ru-RU" dirty="0" smtClean="0">
                <a:latin typeface="Trebuchet MS" pitchFamily="34" charset="0"/>
              </a:rPr>
              <a:t>деятельности.</a:t>
            </a: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dirty="0" smtClean="0">
              <a:latin typeface="Trebuchet MS" pitchFamily="34" charset="0"/>
            </a:endParaRPr>
          </a:p>
          <a:p>
            <a:pPr lvl="1"/>
            <a:endParaRPr lang="ru-RU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ü"/>
            </a:pPr>
            <a:r>
              <a:rPr lang="ru-RU" dirty="0" smtClean="0">
                <a:latin typeface="Trebuchet MS" pitchFamily="34" charset="0"/>
              </a:rPr>
              <a:t>Профессиональные </a:t>
            </a:r>
          </a:p>
          <a:p>
            <a:pPr lvl="1">
              <a:buClr>
                <a:srgbClr val="E1603B"/>
              </a:buClr>
              <a:buSzPct val="150000"/>
            </a:pPr>
            <a:r>
              <a:rPr lang="ru-RU" dirty="0" smtClean="0">
                <a:latin typeface="Trebuchet MS" pitchFamily="34" charset="0"/>
              </a:rPr>
              <a:t>материалы для </a:t>
            </a:r>
          </a:p>
          <a:p>
            <a:pPr lvl="1">
              <a:buClr>
                <a:srgbClr val="E1603B"/>
              </a:buClr>
              <a:buSzPct val="150000"/>
            </a:pPr>
            <a:r>
              <a:rPr lang="ru-RU" dirty="0" smtClean="0">
                <a:latin typeface="Trebuchet MS" pitchFamily="34" charset="0"/>
              </a:rPr>
              <a:t>менеджеров культуры</a:t>
            </a:r>
          </a:p>
          <a:p>
            <a:pPr lvl="1">
              <a:buClr>
                <a:srgbClr val="E1603B"/>
              </a:buClr>
              <a:buSzPct val="150000"/>
            </a:pPr>
            <a:endParaRPr lang="ru-RU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ü"/>
            </a:pPr>
            <a:r>
              <a:rPr lang="ru-RU" dirty="0" smtClean="0">
                <a:latin typeface="Trebuchet MS" pitchFamily="34" charset="0"/>
              </a:rPr>
              <a:t>Актуальные данные </a:t>
            </a:r>
          </a:p>
          <a:p>
            <a:pPr lvl="1">
              <a:buClr>
                <a:srgbClr val="E1603B"/>
              </a:buClr>
              <a:buSzPct val="150000"/>
            </a:pPr>
            <a:r>
              <a:rPr lang="ru-RU" dirty="0" smtClean="0">
                <a:latin typeface="Trebuchet MS" pitchFamily="34" charset="0"/>
              </a:rPr>
              <a:t>для любых видов и </a:t>
            </a:r>
          </a:p>
          <a:p>
            <a:pPr lvl="1">
              <a:buClr>
                <a:srgbClr val="E1603B"/>
              </a:buClr>
              <a:buSzPct val="150000"/>
            </a:pPr>
            <a:r>
              <a:rPr lang="ru-RU" dirty="0" smtClean="0">
                <a:latin typeface="Trebuchet MS" pitchFamily="34" charset="0"/>
              </a:rPr>
              <a:t>типов учреждений </a:t>
            </a:r>
          </a:p>
          <a:p>
            <a:pPr lvl="1">
              <a:buClr>
                <a:srgbClr val="E1603B"/>
              </a:buClr>
              <a:buSzPct val="150000"/>
            </a:pPr>
            <a:r>
              <a:rPr lang="ru-RU" dirty="0" smtClean="0">
                <a:latin typeface="Trebuchet MS" pitchFamily="34" charset="0"/>
              </a:rPr>
              <a:t>культуры</a:t>
            </a:r>
          </a:p>
          <a:p>
            <a:pPr lvl="1">
              <a:buClr>
                <a:srgbClr val="E1603B"/>
              </a:buClr>
              <a:buSzPct val="150000"/>
            </a:pPr>
            <a:endParaRPr lang="ru-RU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ü"/>
            </a:pPr>
            <a:r>
              <a:rPr lang="ru-RU" dirty="0" smtClean="0">
                <a:latin typeface="Trebuchet MS" pitchFamily="34" charset="0"/>
              </a:rPr>
              <a:t>Экспертная</a:t>
            </a:r>
          </a:p>
          <a:p>
            <a:pPr lvl="1">
              <a:buClr>
                <a:srgbClr val="E1603B"/>
              </a:buClr>
              <a:buSzPct val="150000"/>
            </a:pPr>
            <a:r>
              <a:rPr lang="ru-RU" dirty="0">
                <a:latin typeface="Trebuchet MS" pitchFamily="34" charset="0"/>
              </a:rPr>
              <a:t>п</a:t>
            </a:r>
            <a:r>
              <a:rPr lang="ru-RU" dirty="0" smtClean="0">
                <a:latin typeface="Trebuchet MS" pitchFamily="34" charset="0"/>
              </a:rPr>
              <a:t>оддержка ведущих</a:t>
            </a:r>
          </a:p>
          <a:p>
            <a:pPr lvl="1">
              <a:buClr>
                <a:srgbClr val="E1603B"/>
              </a:buClr>
              <a:buSzPct val="150000"/>
            </a:pPr>
            <a:r>
              <a:rPr lang="ru-RU" dirty="0" smtClean="0">
                <a:latin typeface="Trebuchet MS" pitchFamily="34" charset="0"/>
              </a:rPr>
              <a:t>специалистов</a:t>
            </a:r>
          </a:p>
          <a:p>
            <a:pPr lvl="1">
              <a:buClr>
                <a:srgbClr val="E1603B"/>
              </a:buClr>
              <a:buSzPct val="150000"/>
            </a:pPr>
            <a:endParaRPr lang="ru-RU" dirty="0"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latin typeface="Trebuchet MS" pitchFamily="34" charset="0"/>
            </a:endParaRPr>
          </a:p>
          <a:p>
            <a:pPr lvl="1">
              <a:buClr>
                <a:srgbClr val="E1603B"/>
              </a:buClr>
              <a:buSzPct val="150000"/>
            </a:pPr>
            <a:endParaRPr lang="ru-RU" dirty="0">
              <a:latin typeface="Trebuchet MS" pitchFamily="34" charset="0"/>
            </a:endParaRPr>
          </a:p>
          <a:p>
            <a:pPr>
              <a:buClr>
                <a:srgbClr val="E1603B"/>
              </a:buClr>
              <a:buSzPct val="150000"/>
            </a:pP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algn="ctr">
              <a:buSzPct val="150000"/>
            </a:pPr>
            <a:endParaRPr lang="ru-RU" dirty="0">
              <a:latin typeface="Trebuchet MS" pitchFamily="34" charset="0"/>
            </a:endParaRPr>
          </a:p>
          <a:p>
            <a:pPr lvl="1">
              <a:buClr>
                <a:srgbClr val="E1603B"/>
              </a:buClr>
              <a:buSzPct val="150000"/>
            </a:pPr>
            <a:endParaRPr lang="ru-RU" b="1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 smtClean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0" y="0"/>
            <a:ext cx="9143999" cy="548680"/>
          </a:xfrm>
          <a:prstGeom prst="rect">
            <a:avLst/>
          </a:prstGeom>
          <a:solidFill>
            <a:srgbClr val="052C5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4080000" algn="ctr" rotWithShape="0">
              <a:srgbClr val="FFE9C5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solidFill>
                  <a:srgbClr val="FFE9C5"/>
                </a:solidFill>
                <a:latin typeface="Trebuchet MS" pitchFamily="34" charset="0"/>
              </a:rPr>
              <a:t>ЭЛЕКТРОННАЯ СИСТЕМА «КУЛЬТУРА»</a:t>
            </a:r>
            <a:endParaRPr lang="ru-RU" sz="2000" dirty="0">
              <a:solidFill>
                <a:srgbClr val="FFE9C5"/>
              </a:solidFill>
              <a:latin typeface="Arial" charset="0"/>
            </a:endParaRPr>
          </a:p>
        </p:txBody>
      </p:sp>
      <p:pic>
        <p:nvPicPr>
          <p:cNvPr id="10" name="Picture 2" descr="C:\Users\asharapova\Desktop\Logo_MCFR-Culture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775" y="6093296"/>
            <a:ext cx="2015721" cy="6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sharapova\Desktop\MacBook Air + ESCul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85772"/>
            <a:ext cx="7200800" cy="459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62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-16091" y="548680"/>
            <a:ext cx="9144001" cy="630932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rgbClr val="052C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3">
              <a:buSzPct val="150000"/>
            </a:pPr>
            <a:r>
              <a:rPr lang="ru-RU" b="1" dirty="0" smtClean="0">
                <a:latin typeface="Trebuchet MS" pitchFamily="34" charset="0"/>
              </a:rPr>
              <a:t>Гурвич </a:t>
            </a:r>
            <a:r>
              <a:rPr lang="ru-RU" b="1" dirty="0">
                <a:latin typeface="Trebuchet MS" pitchFamily="34" charset="0"/>
              </a:rPr>
              <a:t>Марк </a:t>
            </a:r>
            <a:r>
              <a:rPr lang="ru-RU" b="1" dirty="0" smtClean="0">
                <a:latin typeface="Trebuchet MS" pitchFamily="34" charset="0"/>
              </a:rPr>
              <a:t>Абрамович</a:t>
            </a:r>
          </a:p>
          <a:p>
            <a:pPr lvl="3">
              <a:buSzPct val="150000"/>
            </a:pPr>
            <a:r>
              <a:rPr lang="ru-RU" dirty="0">
                <a:latin typeface="Trebuchet MS" pitchFamily="34" charset="0"/>
              </a:rPr>
              <a:t>заслуженный работник культуры РФ, председатель совета директоров театров </a:t>
            </a:r>
            <a:r>
              <a:rPr lang="ru-RU" dirty="0" err="1" smtClean="0">
                <a:latin typeface="Trebuchet MS" pitchFamily="34" charset="0"/>
              </a:rPr>
              <a:t>деп</a:t>
            </a:r>
            <a:r>
              <a:rPr lang="en-US" dirty="0">
                <a:latin typeface="Trebuchet MS" pitchFamily="34" charset="0"/>
              </a:rPr>
              <a:t>.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>
                <a:latin typeface="Trebuchet MS" pitchFamily="34" charset="0"/>
              </a:rPr>
              <a:t>культуры г. Москвы, председатель ревизионной комиссии Союза театральных деятелей РФ</a:t>
            </a:r>
            <a:endParaRPr lang="ru-RU" dirty="0" smtClean="0">
              <a:latin typeface="Trebuchet MS" pitchFamily="34" charset="0"/>
            </a:endParaRPr>
          </a:p>
          <a:p>
            <a:pPr lvl="3">
              <a:buClr>
                <a:srgbClr val="E1603B"/>
              </a:buClr>
              <a:buSzPct val="150000"/>
            </a:pPr>
            <a:endParaRPr lang="ru-RU" b="1" dirty="0" smtClean="0">
              <a:latin typeface="Trebuchet MS" pitchFamily="34" charset="0"/>
            </a:endParaRPr>
          </a:p>
          <a:p>
            <a:pPr lvl="3">
              <a:buClr>
                <a:srgbClr val="E1603B"/>
              </a:buClr>
              <a:buSzPct val="150000"/>
            </a:pPr>
            <a:r>
              <a:rPr lang="ru-RU" b="1" dirty="0">
                <a:latin typeface="Trebuchet MS" pitchFamily="34" charset="0"/>
              </a:rPr>
              <a:t>Дуков Евгений </a:t>
            </a:r>
            <a:r>
              <a:rPr lang="ru-RU" b="1" dirty="0" smtClean="0">
                <a:latin typeface="Trebuchet MS" pitchFamily="34" charset="0"/>
              </a:rPr>
              <a:t>Викторович</a:t>
            </a:r>
            <a:endParaRPr lang="en-US" b="1" dirty="0" smtClean="0">
              <a:latin typeface="Trebuchet MS" pitchFamily="34" charset="0"/>
            </a:endParaRPr>
          </a:p>
          <a:p>
            <a:pPr lvl="3">
              <a:buClr>
                <a:srgbClr val="E1603B"/>
              </a:buClr>
              <a:buSzPct val="150000"/>
            </a:pPr>
            <a:r>
              <a:rPr lang="ru-RU" dirty="0">
                <a:latin typeface="Trebuchet MS" pitchFamily="34" charset="0"/>
              </a:rPr>
              <a:t>заведующий отделом Государственного института искусство­знания, член экспертного совета департамента культуры г. Москвы</a:t>
            </a:r>
            <a:endParaRPr lang="ru-RU" b="1" dirty="0">
              <a:latin typeface="Trebuchet MS" pitchFamily="34" charset="0"/>
            </a:endParaRPr>
          </a:p>
          <a:p>
            <a:pPr lvl="3">
              <a:buClr>
                <a:srgbClr val="E1603B"/>
              </a:buClr>
              <a:buSzPct val="150000"/>
            </a:pPr>
            <a:endParaRPr lang="en-US" dirty="0" smtClean="0">
              <a:latin typeface="Trebuchet MS" pitchFamily="34" charset="0"/>
            </a:endParaRPr>
          </a:p>
          <a:p>
            <a:pPr lvl="3">
              <a:buClr>
                <a:srgbClr val="E1603B"/>
              </a:buClr>
              <a:buSzPct val="150000"/>
            </a:pPr>
            <a:r>
              <a:rPr lang="ru-RU" b="1" dirty="0" smtClean="0">
                <a:latin typeface="Trebuchet MS" pitchFamily="34" charset="0"/>
              </a:rPr>
              <a:t>Игнатьева </a:t>
            </a:r>
            <a:r>
              <a:rPr lang="ru-RU" b="1" dirty="0">
                <a:latin typeface="Trebuchet MS" pitchFamily="34" charset="0"/>
              </a:rPr>
              <a:t>Елизавета </a:t>
            </a:r>
            <a:r>
              <a:rPr lang="ru-RU" b="1" dirty="0" smtClean="0">
                <a:latin typeface="Trebuchet MS" pitchFamily="34" charset="0"/>
              </a:rPr>
              <a:t>Леонидовна</a:t>
            </a:r>
            <a:endParaRPr lang="en-US" b="1" dirty="0" smtClean="0">
              <a:latin typeface="Trebuchet MS" pitchFamily="34" charset="0"/>
            </a:endParaRPr>
          </a:p>
          <a:p>
            <a:pPr lvl="3">
              <a:buClr>
                <a:srgbClr val="E1603B"/>
              </a:buClr>
              <a:buSzPct val="150000"/>
            </a:pPr>
            <a:r>
              <a:rPr lang="ru-RU" dirty="0">
                <a:latin typeface="Trebuchet MS" pitchFamily="34" charset="0"/>
              </a:rPr>
              <a:t>заслуженный работник культуры РФ, </a:t>
            </a:r>
            <a:r>
              <a:rPr lang="ru-RU" dirty="0" smtClean="0">
                <a:latin typeface="Trebuchet MS" pitchFamily="34" charset="0"/>
              </a:rPr>
              <a:t>ген</a:t>
            </a:r>
            <a:r>
              <a:rPr lang="en-US" dirty="0">
                <a:latin typeface="Trebuchet MS" pitchFamily="34" charset="0"/>
              </a:rPr>
              <a:t>.</a:t>
            </a:r>
            <a:r>
              <a:rPr lang="ru-RU" dirty="0" smtClean="0">
                <a:latin typeface="Trebuchet MS" pitchFamily="34" charset="0"/>
              </a:rPr>
              <a:t>директор </a:t>
            </a:r>
            <a:r>
              <a:rPr lang="ru-RU" dirty="0">
                <a:latin typeface="Trebuchet MS" pitchFamily="34" charset="0"/>
              </a:rPr>
              <a:t>Центра социально-экономических исследований культуры, профессор</a:t>
            </a:r>
            <a:endParaRPr lang="ru-RU" b="1" dirty="0">
              <a:latin typeface="Trebuchet MS" pitchFamily="34" charset="0"/>
            </a:endParaRPr>
          </a:p>
          <a:p>
            <a:pPr lvl="3">
              <a:buClr>
                <a:srgbClr val="E1603B"/>
              </a:buClr>
              <a:buSzPct val="150000"/>
            </a:pPr>
            <a:endParaRPr lang="ru-RU" b="1" dirty="0" smtClean="0">
              <a:latin typeface="Trebuchet MS" pitchFamily="34" charset="0"/>
            </a:endParaRPr>
          </a:p>
          <a:p>
            <a:pPr lvl="3">
              <a:buClr>
                <a:srgbClr val="E1603B"/>
              </a:buClr>
              <a:buSzPct val="150000"/>
            </a:pPr>
            <a:r>
              <a:rPr lang="ru-RU" b="1" dirty="0" smtClean="0">
                <a:latin typeface="Trebuchet MS" pitchFamily="34" charset="0"/>
              </a:rPr>
              <a:t>Колупаева </a:t>
            </a:r>
            <a:r>
              <a:rPr lang="ru-RU" b="1" dirty="0">
                <a:latin typeface="Trebuchet MS" pitchFamily="34" charset="0"/>
              </a:rPr>
              <a:t>Анна </a:t>
            </a:r>
            <a:r>
              <a:rPr lang="ru-RU" b="1" dirty="0" smtClean="0">
                <a:latin typeface="Trebuchet MS" pitchFamily="34" charset="0"/>
              </a:rPr>
              <a:t>Сергеевна</a:t>
            </a:r>
            <a:endParaRPr lang="en-US" b="1" dirty="0" smtClean="0">
              <a:latin typeface="Trebuchet MS" pitchFamily="34" charset="0"/>
            </a:endParaRPr>
          </a:p>
          <a:p>
            <a:pPr lvl="3">
              <a:buClr>
                <a:srgbClr val="E1603B"/>
              </a:buClr>
              <a:buSzPct val="150000"/>
            </a:pPr>
            <a:r>
              <a:rPr lang="ru-RU" dirty="0" smtClean="0">
                <a:latin typeface="Trebuchet MS" pitchFamily="34" charset="0"/>
              </a:rPr>
              <a:t>Заведующая </a:t>
            </a:r>
            <a:r>
              <a:rPr lang="ru-RU" dirty="0">
                <a:latin typeface="Trebuchet MS" pitchFamily="34" charset="0"/>
              </a:rPr>
              <a:t>отделом маркетинга, </a:t>
            </a:r>
            <a:r>
              <a:rPr lang="ru-RU" dirty="0" err="1">
                <a:latin typeface="Trebuchet MS" pitchFamily="34" charset="0"/>
              </a:rPr>
              <a:t>и.о</a:t>
            </a:r>
            <a:r>
              <a:rPr lang="ru-RU" dirty="0">
                <a:latin typeface="Trebuchet MS" pitchFamily="34" charset="0"/>
              </a:rPr>
              <a:t>. заведующей отделом рекламы Государственного Дарвиновского </a:t>
            </a:r>
            <a:r>
              <a:rPr lang="ru-RU" dirty="0" smtClean="0">
                <a:latin typeface="Trebuchet MS" pitchFamily="34" charset="0"/>
              </a:rPr>
              <a:t>музея, эксперт Совета при Президенте Российской Федерации</a:t>
            </a:r>
            <a:endParaRPr lang="en-US" dirty="0" smtClean="0">
              <a:latin typeface="Trebuchet MS" pitchFamily="34" charset="0"/>
            </a:endParaRPr>
          </a:p>
          <a:p>
            <a:pPr lvl="3">
              <a:buClr>
                <a:srgbClr val="E1603B"/>
              </a:buClr>
              <a:buSzPct val="150000"/>
            </a:pPr>
            <a:endParaRPr lang="en-US" b="1" dirty="0" smtClean="0">
              <a:latin typeface="Trebuchet MS" pitchFamily="34" charset="0"/>
            </a:endParaRPr>
          </a:p>
          <a:p>
            <a:pPr lvl="3">
              <a:buClr>
                <a:srgbClr val="E1603B"/>
              </a:buClr>
              <a:buSzPct val="150000"/>
            </a:pPr>
            <a:r>
              <a:rPr lang="ru-RU" b="1" dirty="0" err="1" smtClean="0">
                <a:latin typeface="Trebuchet MS" pitchFamily="34" charset="0"/>
              </a:rPr>
              <a:t>Мельвиль</a:t>
            </a:r>
            <a:r>
              <a:rPr lang="ru-RU" b="1" dirty="0" smtClean="0">
                <a:latin typeface="Trebuchet MS" pitchFamily="34" charset="0"/>
              </a:rPr>
              <a:t> </a:t>
            </a:r>
            <a:r>
              <a:rPr lang="ru-RU" b="1" dirty="0">
                <a:latin typeface="Trebuchet MS" pitchFamily="34" charset="0"/>
              </a:rPr>
              <a:t>Елена </a:t>
            </a:r>
            <a:r>
              <a:rPr lang="ru-RU" b="1" dirty="0" err="1" smtClean="0">
                <a:latin typeface="Trebuchet MS" pitchFamily="34" charset="0"/>
              </a:rPr>
              <a:t>Хасымовна</a:t>
            </a:r>
            <a:endParaRPr lang="en-US" b="1" dirty="0" smtClean="0">
              <a:latin typeface="Trebuchet MS" pitchFamily="34" charset="0"/>
            </a:endParaRPr>
          </a:p>
          <a:p>
            <a:pPr lvl="3">
              <a:buClr>
                <a:srgbClr val="E1603B"/>
              </a:buClr>
              <a:buSzPct val="150000"/>
            </a:pPr>
            <a:r>
              <a:rPr lang="ru-RU" dirty="0">
                <a:latin typeface="Trebuchet MS" pitchFamily="34" charset="0"/>
              </a:rPr>
              <a:t>директор культурного центра "ЗИЛ", директор </a:t>
            </a:r>
            <a:endParaRPr lang="en-US" dirty="0" smtClean="0">
              <a:latin typeface="Trebuchet MS" pitchFamily="34" charset="0"/>
            </a:endParaRPr>
          </a:p>
          <a:p>
            <a:pPr lvl="3">
              <a:buClr>
                <a:srgbClr val="E1603B"/>
              </a:buClr>
              <a:buSzPct val="150000"/>
            </a:pPr>
            <a:r>
              <a:rPr lang="ru-RU" dirty="0" smtClean="0">
                <a:latin typeface="Trebuchet MS" pitchFamily="34" charset="0"/>
              </a:rPr>
              <a:t>по </a:t>
            </a:r>
            <a:r>
              <a:rPr lang="ru-RU" dirty="0">
                <a:latin typeface="Trebuchet MS" pitchFamily="34" charset="0"/>
              </a:rPr>
              <a:t>правовым и финансовым вопросам </a:t>
            </a:r>
            <a:endParaRPr lang="en-US" dirty="0" smtClean="0">
              <a:latin typeface="Trebuchet MS" pitchFamily="34" charset="0"/>
            </a:endParaRPr>
          </a:p>
          <a:p>
            <a:pPr lvl="3">
              <a:buClr>
                <a:srgbClr val="E1603B"/>
              </a:buClr>
              <a:buSzPct val="150000"/>
            </a:pPr>
            <a:r>
              <a:rPr lang="ru-RU" dirty="0" smtClean="0">
                <a:latin typeface="Trebuchet MS" pitchFamily="34" charset="0"/>
              </a:rPr>
              <a:t>Агентства </a:t>
            </a:r>
            <a:r>
              <a:rPr lang="ru-RU" dirty="0">
                <a:latin typeface="Trebuchet MS" pitchFamily="34" charset="0"/>
              </a:rPr>
              <a:t>«Творческие индустрии» </a:t>
            </a:r>
          </a:p>
          <a:p>
            <a:pPr lvl="4">
              <a:buClr>
                <a:srgbClr val="E1603B"/>
              </a:buClr>
              <a:buSzPct val="150000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0" y="0"/>
            <a:ext cx="9143999" cy="548680"/>
          </a:xfrm>
          <a:prstGeom prst="rect">
            <a:avLst/>
          </a:prstGeom>
          <a:solidFill>
            <a:srgbClr val="052C5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4080000" algn="ctr" rotWithShape="0">
              <a:srgbClr val="FFE9C5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solidFill>
                  <a:srgbClr val="FFE9C5"/>
                </a:solidFill>
                <a:latin typeface="Trebuchet MS" pitchFamily="34" charset="0"/>
              </a:rPr>
              <a:t>ЭКСПЕРТЫ СИСТЕМЫ</a:t>
            </a:r>
            <a:endParaRPr lang="ru-RU" sz="2000" dirty="0">
              <a:solidFill>
                <a:srgbClr val="FFE9C5"/>
              </a:solidFill>
              <a:latin typeface="Arial" charset="0"/>
            </a:endParaRPr>
          </a:p>
        </p:txBody>
      </p:sp>
      <p:pic>
        <p:nvPicPr>
          <p:cNvPr id="10" name="Picture 2" descr="C:\Users\asharapova\Desktop\Logo_MCFR-Culture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775" y="6093296"/>
            <a:ext cx="2015721" cy="6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49" r="91606" b="12073"/>
          <a:stretch/>
        </p:blipFill>
        <p:spPr bwMode="auto">
          <a:xfrm>
            <a:off x="179512" y="630196"/>
            <a:ext cx="1044069" cy="618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05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-16091" y="548680"/>
            <a:ext cx="9144001" cy="630932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rgbClr val="052C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>
              <a:buClr>
                <a:srgbClr val="E1603B"/>
              </a:buClr>
              <a:buSzPct val="150000"/>
            </a:pPr>
            <a:endParaRPr lang="ru-RU" sz="1600" dirty="0" smtClean="0">
              <a:latin typeface="Trebuchet MS" pitchFamily="34" charset="0"/>
            </a:endParaRPr>
          </a:p>
          <a:p>
            <a:pPr lvl="4">
              <a:buSzPct val="150000"/>
            </a:pPr>
            <a:r>
              <a:rPr lang="ru-RU" b="1" dirty="0" err="1" smtClean="0">
                <a:latin typeface="Trebuchet MS" pitchFamily="34" charset="0"/>
              </a:rPr>
              <a:t>Абидуева</a:t>
            </a:r>
            <a:r>
              <a:rPr lang="ru-RU" b="1" dirty="0" smtClean="0">
                <a:latin typeface="Trebuchet MS" pitchFamily="34" charset="0"/>
              </a:rPr>
              <a:t> </a:t>
            </a:r>
            <a:r>
              <a:rPr lang="ru-RU" b="1" dirty="0">
                <a:latin typeface="Trebuchet MS" pitchFamily="34" charset="0"/>
              </a:rPr>
              <a:t>Елена Валерьевна</a:t>
            </a:r>
            <a:endParaRPr lang="ru-RU" b="1" dirty="0" smtClean="0">
              <a:latin typeface="Trebuchet MS" pitchFamily="34" charset="0"/>
            </a:endParaRPr>
          </a:p>
          <a:p>
            <a:pPr lvl="4">
              <a:buSzPct val="150000"/>
            </a:pPr>
            <a:r>
              <a:rPr lang="ru-RU" dirty="0" smtClean="0">
                <a:latin typeface="Trebuchet MS" pitchFamily="34" charset="0"/>
              </a:rPr>
              <a:t>ведущий </a:t>
            </a:r>
            <a:r>
              <a:rPr lang="ru-RU" dirty="0">
                <a:latin typeface="Trebuchet MS" pitchFamily="34" charset="0"/>
              </a:rPr>
              <a:t>консультант отдела государственной политики, правового и информационно-аналитического обеспечения министерства культуры и архивов Иркутской области</a:t>
            </a:r>
          </a:p>
          <a:p>
            <a:pPr lvl="4">
              <a:buClr>
                <a:srgbClr val="E1603B"/>
              </a:buClr>
              <a:buSzPct val="150000"/>
            </a:pPr>
            <a:endParaRPr lang="ru-RU" dirty="0" smtClean="0">
              <a:latin typeface="Trebuchet MS" pitchFamily="34" charset="0"/>
            </a:endParaRPr>
          </a:p>
          <a:p>
            <a:pPr lvl="4">
              <a:buClr>
                <a:srgbClr val="E1603B"/>
              </a:buClr>
              <a:buSzPct val="150000"/>
            </a:pPr>
            <a:r>
              <a:rPr lang="ru-RU" b="1" dirty="0" err="1" smtClean="0">
                <a:latin typeface="Trebuchet MS" pitchFamily="34" charset="0"/>
              </a:rPr>
              <a:t>Ветчанова</a:t>
            </a:r>
            <a:r>
              <a:rPr lang="ru-RU" b="1" dirty="0" smtClean="0">
                <a:latin typeface="Trebuchet MS" pitchFamily="34" charset="0"/>
              </a:rPr>
              <a:t> </a:t>
            </a:r>
            <a:r>
              <a:rPr lang="ru-RU" b="1" dirty="0">
                <a:latin typeface="Trebuchet MS" pitchFamily="34" charset="0"/>
              </a:rPr>
              <a:t>Оксана </a:t>
            </a:r>
            <a:r>
              <a:rPr lang="ru-RU" b="1" dirty="0" smtClean="0">
                <a:latin typeface="Trebuchet MS" pitchFamily="34" charset="0"/>
              </a:rPr>
              <a:t>Владимировна</a:t>
            </a:r>
          </a:p>
          <a:p>
            <a:pPr lvl="4">
              <a:buClr>
                <a:srgbClr val="E1603B"/>
              </a:buClr>
              <a:buSzPct val="150000"/>
            </a:pPr>
            <a:r>
              <a:rPr lang="ru-RU" dirty="0">
                <a:latin typeface="Trebuchet MS" pitchFamily="34" charset="0"/>
              </a:rPr>
              <a:t>эксперт ЗАО «МЦФЭР» в области управления персоналом</a:t>
            </a: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 smtClean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lvl="4">
              <a:buClr>
                <a:srgbClr val="E1603B"/>
              </a:buClr>
              <a:buSzPct val="150000"/>
            </a:pPr>
            <a:r>
              <a:rPr lang="ru-RU" b="1" dirty="0" err="1">
                <a:latin typeface="Trebuchet MS" pitchFamily="34" charset="0"/>
              </a:rPr>
              <a:t>Горушкина</a:t>
            </a:r>
            <a:r>
              <a:rPr lang="ru-RU" b="1" dirty="0">
                <a:latin typeface="Trebuchet MS" pitchFamily="34" charset="0"/>
              </a:rPr>
              <a:t> Светлана </a:t>
            </a:r>
            <a:r>
              <a:rPr lang="ru-RU" b="1" dirty="0" smtClean="0">
                <a:latin typeface="Trebuchet MS" pitchFamily="34" charset="0"/>
              </a:rPr>
              <a:t>Николаевна</a:t>
            </a:r>
          </a:p>
          <a:p>
            <a:pPr lvl="4">
              <a:buClr>
                <a:srgbClr val="E1603B"/>
              </a:buClr>
              <a:buSzPct val="150000"/>
            </a:pPr>
            <a:r>
              <a:rPr lang="ru-RU" dirty="0">
                <a:latin typeface="Trebuchet MS" pitchFamily="34" charset="0"/>
              </a:rPr>
              <a:t>заслуженный работник культуры РФ, заместитель министра культуры правительства Московской </a:t>
            </a:r>
            <a:r>
              <a:rPr lang="ru-RU" dirty="0" smtClean="0">
                <a:latin typeface="Trebuchet MS" pitchFamily="34" charset="0"/>
              </a:rPr>
              <a:t>области</a:t>
            </a:r>
          </a:p>
          <a:p>
            <a:pPr lvl="4">
              <a:buClr>
                <a:srgbClr val="E1603B"/>
              </a:buClr>
              <a:buSzPct val="150000"/>
            </a:pPr>
            <a:endParaRPr lang="ru-RU" b="1" dirty="0">
              <a:latin typeface="Trebuchet MS" pitchFamily="34" charset="0"/>
            </a:endParaRPr>
          </a:p>
          <a:p>
            <a:pPr lvl="4">
              <a:buClr>
                <a:srgbClr val="E1603B"/>
              </a:buClr>
              <a:buSzPct val="150000"/>
            </a:pPr>
            <a:endParaRPr lang="ru-RU" b="1" dirty="0" smtClean="0">
              <a:latin typeface="Trebuchet MS" pitchFamily="34" charset="0"/>
            </a:endParaRPr>
          </a:p>
          <a:p>
            <a:pPr lvl="4">
              <a:buClr>
                <a:srgbClr val="E1603B"/>
              </a:buClr>
              <a:buSzPct val="150000"/>
            </a:pPr>
            <a:endParaRPr lang="ru-RU" dirty="0" smtClean="0">
              <a:latin typeface="Trebuchet MS" pitchFamily="34" charset="0"/>
            </a:endParaRPr>
          </a:p>
          <a:p>
            <a:pPr lvl="4">
              <a:buClr>
                <a:srgbClr val="E1603B"/>
              </a:buClr>
              <a:buSzPct val="150000"/>
            </a:pPr>
            <a:r>
              <a:rPr lang="ru-RU" b="1" dirty="0" smtClean="0">
                <a:latin typeface="Trebuchet MS" pitchFamily="34" charset="0"/>
              </a:rPr>
              <a:t>Гридина </a:t>
            </a:r>
            <a:r>
              <a:rPr lang="ru-RU" b="1" dirty="0">
                <a:latin typeface="Trebuchet MS" pitchFamily="34" charset="0"/>
              </a:rPr>
              <a:t>Екатерина </a:t>
            </a:r>
            <a:r>
              <a:rPr lang="ru-RU" b="1" dirty="0" smtClean="0">
                <a:latin typeface="Trebuchet MS" pitchFamily="34" charset="0"/>
              </a:rPr>
              <a:t>Игоревна</a:t>
            </a:r>
          </a:p>
          <a:p>
            <a:pPr lvl="4">
              <a:buClr>
                <a:srgbClr val="E1603B"/>
              </a:buClr>
              <a:buSzPct val="150000"/>
            </a:pPr>
            <a:r>
              <a:rPr lang="ru-RU" dirty="0">
                <a:latin typeface="Trebuchet MS" pitchFamily="34" charset="0"/>
              </a:rPr>
              <a:t>Заведующая отделом маркетинга, </a:t>
            </a:r>
            <a:r>
              <a:rPr lang="ru-RU" dirty="0" err="1">
                <a:latin typeface="Trebuchet MS" pitchFamily="34" charset="0"/>
              </a:rPr>
              <a:t>и.о</a:t>
            </a:r>
            <a:r>
              <a:rPr lang="ru-RU" dirty="0">
                <a:latin typeface="Trebuchet MS" pitchFamily="34" charset="0"/>
              </a:rPr>
              <a:t>. заведующей отделом рекламы Государственного Дарвиновского музея</a:t>
            </a:r>
          </a:p>
          <a:p>
            <a:pPr lvl="4">
              <a:buClr>
                <a:srgbClr val="E1603B"/>
              </a:buClr>
              <a:buSzPct val="150000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0" y="0"/>
            <a:ext cx="9143999" cy="548680"/>
          </a:xfrm>
          <a:prstGeom prst="rect">
            <a:avLst/>
          </a:prstGeom>
          <a:solidFill>
            <a:srgbClr val="052C5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4080000" algn="ctr" rotWithShape="0">
              <a:srgbClr val="FFE9C5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solidFill>
                  <a:srgbClr val="FFE9C5"/>
                </a:solidFill>
                <a:latin typeface="Trebuchet MS" pitchFamily="34" charset="0"/>
              </a:rPr>
              <a:t>ЭКСПЕРТЫ СИСТЕМЫ</a:t>
            </a:r>
            <a:endParaRPr lang="ru-RU" sz="2000" dirty="0">
              <a:solidFill>
                <a:srgbClr val="FFE9C5"/>
              </a:solidFill>
              <a:latin typeface="Arial" charset="0"/>
            </a:endParaRPr>
          </a:p>
        </p:txBody>
      </p:sp>
      <p:pic>
        <p:nvPicPr>
          <p:cNvPr id="10" name="Picture 2" descr="C:\Users\asharapova\Desktop\Logo_MCFR-Culture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775" y="6093296"/>
            <a:ext cx="2015721" cy="6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468" r="89981" b="5476"/>
          <a:stretch/>
        </p:blipFill>
        <p:spPr bwMode="auto">
          <a:xfrm>
            <a:off x="225470" y="692696"/>
            <a:ext cx="1250186" cy="585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54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-16091" y="548680"/>
            <a:ext cx="9144001" cy="630932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rgbClr val="052C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>
              <a:buClr>
                <a:srgbClr val="E1603B"/>
              </a:buClr>
              <a:buSzPct val="150000"/>
            </a:pPr>
            <a:endParaRPr lang="ru-RU" sz="1600" dirty="0"/>
          </a:p>
          <a:p>
            <a:pPr marL="285750" indent="-285750"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285750" indent="-285750" algn="ctr">
              <a:buSzPct val="150000"/>
              <a:buFont typeface="Wingdings" pitchFamily="2" charset="2"/>
              <a:buChar char="§"/>
            </a:pPr>
            <a:endParaRPr lang="ru-RU" dirty="0">
              <a:latin typeface="Arial" charset="0"/>
            </a:endParaRPr>
          </a:p>
          <a:p>
            <a:pPr lvl="1">
              <a:buClr>
                <a:srgbClr val="E1603B"/>
              </a:buClr>
              <a:buSzPct val="150000"/>
            </a:pPr>
            <a:endParaRPr lang="ru-RU" b="1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 smtClean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0" y="0"/>
            <a:ext cx="9143999" cy="548680"/>
          </a:xfrm>
          <a:prstGeom prst="rect">
            <a:avLst/>
          </a:prstGeom>
          <a:solidFill>
            <a:srgbClr val="052C5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4080000" algn="ctr" rotWithShape="0">
              <a:srgbClr val="FFE9C5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solidFill>
                  <a:srgbClr val="FFE9C5"/>
                </a:solidFill>
                <a:latin typeface="Trebuchet MS" pitchFamily="34" charset="0"/>
              </a:rPr>
              <a:t>АКТУАЛЬНАЯ И ДОСТОВЕРНАЯ ИНФОРМАЦИЯ</a:t>
            </a:r>
            <a:endParaRPr lang="ru-RU" sz="2000" dirty="0">
              <a:solidFill>
                <a:srgbClr val="FFE9C5"/>
              </a:solidFill>
              <a:latin typeface="Arial" charset="0"/>
            </a:endParaRPr>
          </a:p>
        </p:txBody>
      </p:sp>
      <p:pic>
        <p:nvPicPr>
          <p:cNvPr id="10" name="Picture 2" descr="C:\Users\asharapova\Desktop\Logo_MCFR-Culture_CM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775" y="6093296"/>
            <a:ext cx="2015721" cy="6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sharapova\Desktop\ЭП\Screenshot ESCulture_24.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ая выноска 11"/>
          <p:cNvSpPr/>
          <p:nvPr/>
        </p:nvSpPr>
        <p:spPr bwMode="auto">
          <a:xfrm>
            <a:off x="7236839" y="4590256"/>
            <a:ext cx="1800199" cy="1080120"/>
          </a:xfrm>
          <a:prstGeom prst="wedgeRectCallout">
            <a:avLst>
              <a:gd name="adj1" fmla="val -113529"/>
              <a:gd name="adj2" fmla="val -36815"/>
            </a:avLst>
          </a:prstGeom>
          <a:solidFill>
            <a:srgbClr val="E1603B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>
                <a:latin typeface="Trebuchet MS" pitchFamily="34" charset="0"/>
              </a:rPr>
              <a:t>Система обновляется ежедневно и незаметно для пользователя</a:t>
            </a:r>
          </a:p>
        </p:txBody>
      </p:sp>
      <p:sp>
        <p:nvSpPr>
          <p:cNvPr id="13" name="Прямоугольная выноска 12"/>
          <p:cNvSpPr/>
          <p:nvPr/>
        </p:nvSpPr>
        <p:spPr bwMode="auto">
          <a:xfrm>
            <a:off x="2318927" y="1628800"/>
            <a:ext cx="1800199" cy="1080120"/>
          </a:xfrm>
          <a:prstGeom prst="wedgeRectCallout">
            <a:avLst>
              <a:gd name="adj1" fmla="val 85932"/>
              <a:gd name="adj2" fmla="val 50423"/>
            </a:avLst>
          </a:prstGeom>
          <a:solidFill>
            <a:srgbClr val="E1603B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400" dirty="0" smtClean="0">
                <a:latin typeface="Trebuchet MS" pitchFamily="34" charset="0"/>
              </a:rPr>
              <a:t>На главной странице публикуются новости из сферы культуры</a:t>
            </a:r>
            <a:endParaRPr lang="ru-RU" sz="1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6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-16091" y="548680"/>
            <a:ext cx="9144001" cy="630932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rgbClr val="052C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>
              <a:buClr>
                <a:srgbClr val="E1603B"/>
              </a:buClr>
              <a:buSzPct val="150000"/>
            </a:pPr>
            <a:endParaRPr lang="ru-RU" sz="1600" dirty="0"/>
          </a:p>
          <a:p>
            <a:pPr marL="285750" indent="-285750"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285750" indent="-285750" algn="ctr">
              <a:buSzPct val="150000"/>
              <a:buFont typeface="Wingdings" pitchFamily="2" charset="2"/>
              <a:buChar char="§"/>
            </a:pPr>
            <a:endParaRPr lang="ru-RU" dirty="0">
              <a:latin typeface="Arial" charset="0"/>
            </a:endParaRPr>
          </a:p>
          <a:p>
            <a:pPr lvl="1">
              <a:buClr>
                <a:srgbClr val="E1603B"/>
              </a:buClr>
              <a:buSzPct val="150000"/>
            </a:pPr>
            <a:endParaRPr lang="ru-RU" b="1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 smtClean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0" y="0"/>
            <a:ext cx="9143999" cy="548680"/>
          </a:xfrm>
          <a:prstGeom prst="rect">
            <a:avLst/>
          </a:prstGeom>
          <a:solidFill>
            <a:srgbClr val="052C5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4080000" algn="ctr" rotWithShape="0">
              <a:srgbClr val="FFE9C5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solidFill>
                  <a:srgbClr val="FFE9C5"/>
                </a:solidFill>
                <a:latin typeface="Trebuchet MS" pitchFamily="34" charset="0"/>
              </a:rPr>
              <a:t>ОБЗОР ИНТЕРФЕЙСА. КАТАЛОГ</a:t>
            </a:r>
            <a:endParaRPr lang="ru-RU" sz="2000" dirty="0">
              <a:solidFill>
                <a:srgbClr val="FFE9C5"/>
              </a:solidFill>
              <a:latin typeface="Arial" charset="0"/>
            </a:endParaRPr>
          </a:p>
        </p:txBody>
      </p:sp>
      <p:pic>
        <p:nvPicPr>
          <p:cNvPr id="10" name="Picture 2" descr="C:\Users\asharapova\Desktop\Logo_MCFR-Culture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775" y="6093296"/>
            <a:ext cx="2015721" cy="6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sharapova\Desktop\ЭП\Screenshot ESCulture_24.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ая выноска 5"/>
          <p:cNvSpPr/>
          <p:nvPr/>
        </p:nvSpPr>
        <p:spPr bwMode="auto">
          <a:xfrm>
            <a:off x="3059832" y="2537484"/>
            <a:ext cx="1734681" cy="1157200"/>
          </a:xfrm>
          <a:prstGeom prst="wedgeRectCallout">
            <a:avLst>
              <a:gd name="adj1" fmla="val -96970"/>
              <a:gd name="adj2" fmla="val -9141"/>
            </a:avLst>
          </a:prstGeom>
          <a:solidFill>
            <a:srgbClr val="E1603B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rebuchet MS" pitchFamily="34" charset="0"/>
              </a:rPr>
              <a:t>В каталоге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latin typeface="Trebuchet MS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rebuchet MS" pitchFamily="34" charset="0"/>
              </a:rPr>
              <a:t>можно найти </a:t>
            </a:r>
            <a:r>
              <a:rPr lang="ru-RU" sz="1400" dirty="0" smtClean="0">
                <a:latin typeface="Trebuchet MS" pitchFamily="34" charset="0"/>
              </a:rPr>
              <a:t>нужный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rebuchet MS" pitchFamily="34" charset="0"/>
              </a:rPr>
              <a:t>материал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latin typeface="Trebuchet MS" pitchFamily="34" charset="0"/>
              </a:rPr>
              <a:t> по категориям и подкатегориям.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rebuchet MS" pitchFamily="34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 bwMode="auto">
          <a:xfrm>
            <a:off x="3075923" y="4005064"/>
            <a:ext cx="1718590" cy="1851420"/>
          </a:xfrm>
          <a:prstGeom prst="wedgeRectCallout">
            <a:avLst>
              <a:gd name="adj1" fmla="val -85943"/>
              <a:gd name="adj2" fmla="val -17182"/>
            </a:avLst>
          </a:prstGeom>
          <a:solidFill>
            <a:srgbClr val="E1603B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400" dirty="0" smtClean="0">
                <a:latin typeface="Trebuchet MS" pitchFamily="34" charset="0"/>
              </a:rPr>
              <a:t>Каталог устроен в соответствии с направлениями </a:t>
            </a:r>
            <a:r>
              <a:rPr lang="ru-RU" sz="1400" dirty="0">
                <a:latin typeface="Trebuchet MS" pitchFamily="34" charset="0"/>
              </a:rPr>
              <a:t>деятельности руководителей учреждения культуры и его заместителей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rebuchet MS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 bwMode="auto">
          <a:xfrm>
            <a:off x="2339752" y="1268760"/>
            <a:ext cx="1718590" cy="936104"/>
          </a:xfrm>
          <a:prstGeom prst="wedgeRectCallout">
            <a:avLst>
              <a:gd name="adj1" fmla="val -102813"/>
              <a:gd name="adj2" fmla="val 66174"/>
            </a:avLst>
          </a:prstGeom>
          <a:solidFill>
            <a:srgbClr val="E1603B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rebuchet MS" pitchFamily="34" charset="0"/>
              </a:rPr>
              <a:t>Опция позволяет добавить рубрику в категорию «любимые»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9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-16091" y="548680"/>
            <a:ext cx="9144001" cy="630932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rgbClr val="052C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 smtClean="0">
              <a:latin typeface="Trebuchet MS" pitchFamily="34" charset="0"/>
            </a:endParaRPr>
          </a:p>
          <a:p>
            <a:pPr lvl="1">
              <a:buClr>
                <a:srgbClr val="E1603B"/>
              </a:buClr>
              <a:buSzPct val="150000"/>
            </a:pPr>
            <a:endParaRPr lang="ru-RU" sz="1600" dirty="0"/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285750" indent="-285750" algn="ctr">
              <a:buSzPct val="150000"/>
              <a:buFont typeface="Wingdings" pitchFamily="2" charset="2"/>
              <a:buChar char="§"/>
            </a:pPr>
            <a:endParaRPr lang="ru-RU" dirty="0">
              <a:latin typeface="Arial" charset="0"/>
            </a:endParaRPr>
          </a:p>
          <a:p>
            <a:pPr lvl="1">
              <a:buClr>
                <a:srgbClr val="E1603B"/>
              </a:buClr>
              <a:buSzPct val="150000"/>
            </a:pPr>
            <a:endParaRPr lang="ru-RU" b="1" dirty="0">
              <a:latin typeface="Trebuchet MS" pitchFamily="34" charset="0"/>
            </a:endParaRPr>
          </a:p>
          <a:p>
            <a:pPr marL="742950" lvl="1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ru-RU" b="1" dirty="0" smtClean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Clr>
                <a:srgbClr val="E1603B"/>
              </a:buClr>
              <a:buSzPct val="150000"/>
              <a:buFont typeface="Wingdings" pitchFamily="2" charset="2"/>
              <a:buChar char="§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buSzPct val="150000"/>
              <a:buFont typeface="Wingdings" pitchFamily="2" charset="2"/>
              <a:buChar char="§"/>
            </a:pPr>
            <a:endParaRPr lang="ru-RU" dirty="0">
              <a:latin typeface="Trebuchet MS" pitchFamily="34" charset="0"/>
            </a:endParaRP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0" y="0"/>
            <a:ext cx="9143999" cy="548680"/>
          </a:xfrm>
          <a:prstGeom prst="rect">
            <a:avLst/>
          </a:prstGeom>
          <a:solidFill>
            <a:srgbClr val="052C5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4080000" algn="ctr" rotWithShape="0">
              <a:srgbClr val="FFE9C5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solidFill>
                  <a:srgbClr val="FFE9C5"/>
                </a:solidFill>
                <a:latin typeface="Trebuchet MS" pitchFamily="34" charset="0"/>
              </a:rPr>
              <a:t>ШИРОКИЙ НАБОР ПОИСКОВЫХ ОПЦИЙ</a:t>
            </a:r>
            <a:endParaRPr lang="ru-RU" sz="2000" dirty="0">
              <a:solidFill>
                <a:srgbClr val="FFE9C5"/>
              </a:solidFill>
              <a:latin typeface="Arial" charset="0"/>
            </a:endParaRPr>
          </a:p>
        </p:txBody>
      </p:sp>
      <p:pic>
        <p:nvPicPr>
          <p:cNvPr id="10" name="Picture 2" descr="C:\Users\asharapova\Desktop\Logo_MCFR-Culture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775" y="6093296"/>
            <a:ext cx="2015721" cy="6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sharapova\Desktop\ЭП\Sceens\Gra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5671"/>
            <a:ext cx="9160091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ая выноска 11"/>
          <p:cNvSpPr/>
          <p:nvPr/>
        </p:nvSpPr>
        <p:spPr bwMode="auto">
          <a:xfrm>
            <a:off x="107504" y="5330436"/>
            <a:ext cx="1646582" cy="1257518"/>
          </a:xfrm>
          <a:prstGeom prst="wedgeRectCallout">
            <a:avLst>
              <a:gd name="adj1" fmla="val 26064"/>
              <a:gd name="adj2" fmla="val -141179"/>
            </a:avLst>
          </a:prstGeom>
          <a:solidFill>
            <a:srgbClr val="E1603B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rebuchet MS" pitchFamily="34" charset="0"/>
              </a:rPr>
              <a:t>Фильтрация результатов поиска по виду, типу учреждения и др. параметрам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rebuchet MS" pitchFamily="34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 bwMode="auto">
          <a:xfrm>
            <a:off x="1331640" y="1988840"/>
            <a:ext cx="1646582" cy="1148463"/>
          </a:xfrm>
          <a:prstGeom prst="wedgeRectCallout">
            <a:avLst>
              <a:gd name="adj1" fmla="val 37330"/>
              <a:gd name="adj2" fmla="val -121161"/>
            </a:avLst>
          </a:prstGeom>
          <a:solidFill>
            <a:srgbClr val="E1603B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400" dirty="0">
                <a:latin typeface="Trebuchet MS" pitchFamily="34" charset="0"/>
              </a:rPr>
              <a:t>Поиск информации по всей базе данных и по отдельным рубрикам</a:t>
            </a:r>
          </a:p>
        </p:txBody>
      </p:sp>
      <p:sp>
        <p:nvSpPr>
          <p:cNvPr id="14" name="Прямоугольная выноска 13"/>
          <p:cNvSpPr/>
          <p:nvPr/>
        </p:nvSpPr>
        <p:spPr bwMode="auto">
          <a:xfrm>
            <a:off x="7530487" y="1268760"/>
            <a:ext cx="1512163" cy="1008112"/>
          </a:xfrm>
          <a:prstGeom prst="wedgeRectCallout">
            <a:avLst>
              <a:gd name="adj1" fmla="val -180311"/>
              <a:gd name="adj2" fmla="val 23857"/>
            </a:avLst>
          </a:prstGeom>
          <a:solidFill>
            <a:srgbClr val="E1603B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rebuchet MS" pitchFamily="34" charset="0"/>
              </a:rPr>
              <a:t>Инструкции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latin typeface="Trebuchet MS" pitchFamily="34" charset="0"/>
              </a:rPr>
              <a:t> с указанием конкретных этапов и действий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rebuchet MS" pitchFamily="34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 bwMode="auto">
          <a:xfrm>
            <a:off x="7524328" y="2707839"/>
            <a:ext cx="1512166" cy="1089502"/>
          </a:xfrm>
          <a:prstGeom prst="wedgeRectCallout">
            <a:avLst>
              <a:gd name="adj1" fmla="val -124919"/>
              <a:gd name="adj2" fmla="val 17228"/>
            </a:avLst>
          </a:prstGeom>
          <a:solidFill>
            <a:srgbClr val="E1603B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rebuchet MS" pitchFamily="34" charset="0"/>
              </a:rPr>
              <a:t>Разъяснения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latin typeface="Trebuchet MS" pitchFamily="34" charset="0"/>
              </a:rPr>
              <a:t> экспертов – ведущих специалистов отрасли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rebuchet MS" pitchFamily="34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 bwMode="auto">
          <a:xfrm>
            <a:off x="7524328" y="4215843"/>
            <a:ext cx="1518322" cy="1114593"/>
          </a:xfrm>
          <a:prstGeom prst="wedgeRectCallout">
            <a:avLst>
              <a:gd name="adj1" fmla="val -134084"/>
              <a:gd name="adj2" fmla="val 21412"/>
            </a:avLst>
          </a:prstGeom>
          <a:solidFill>
            <a:srgbClr val="E1603B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rebuchet MS" pitchFamily="34" charset="0"/>
              </a:rPr>
              <a:t>Практические примеры деятельности учреждений культуры</a:t>
            </a:r>
          </a:p>
        </p:txBody>
      </p:sp>
      <p:sp>
        <p:nvSpPr>
          <p:cNvPr id="17" name="Прямоугольная выноска 16"/>
          <p:cNvSpPr/>
          <p:nvPr/>
        </p:nvSpPr>
        <p:spPr bwMode="auto">
          <a:xfrm>
            <a:off x="7524328" y="5783454"/>
            <a:ext cx="1514400" cy="1052736"/>
          </a:xfrm>
          <a:prstGeom prst="wedgeRectCallout">
            <a:avLst>
              <a:gd name="adj1" fmla="val -140571"/>
              <a:gd name="adj2" fmla="val 1145"/>
            </a:avLst>
          </a:prstGeom>
          <a:solidFill>
            <a:srgbClr val="E1603B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rebuchet MS" pitchFamily="34" charset="0"/>
              </a:rPr>
              <a:t>Ссылки на нормативно-правовые</a:t>
            </a:r>
            <a:r>
              <a:rPr lang="ru-RU" sz="1400" dirty="0">
                <a:latin typeface="Trebuchet MS" pitchFamily="34" charset="0"/>
              </a:rPr>
              <a:t> </a:t>
            </a:r>
            <a:r>
              <a:rPr lang="ru-RU" sz="1400" dirty="0" smtClean="0">
                <a:latin typeface="Trebuchet MS" pitchFamily="34" charset="0"/>
              </a:rPr>
              <a:t>документы и шаблоны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12618</TotalTime>
  <Words>625</Words>
  <Application>Microsoft Office PowerPoint</Application>
  <PresentationFormat>Экран (4:3)</PresentationFormat>
  <Paragraphs>231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Evgeniy A. Krasavin</dc:creator>
  <cp:lastModifiedBy>Максим</cp:lastModifiedBy>
  <cp:revision>968</cp:revision>
  <cp:lastPrinted>2013-08-20T09:11:27Z</cp:lastPrinted>
  <dcterms:created xsi:type="dcterms:W3CDTF">2011-12-05T13:13:14Z</dcterms:created>
  <dcterms:modified xsi:type="dcterms:W3CDTF">2013-11-28T20:13:29Z</dcterms:modified>
</cp:coreProperties>
</file>