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59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97" autoAdjust="0"/>
  </p:normalViewPr>
  <p:slideViewPr>
    <p:cSldViewPr>
      <p:cViewPr varScale="1">
        <p:scale>
          <a:sx n="101" d="100"/>
          <a:sy n="101" d="100"/>
        </p:scale>
        <p:origin x="15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E0D17-4D89-473C-9C53-25EFD32914D5}" type="datetimeFigureOut">
              <a:rPr lang="ru-RU" smtClean="0"/>
              <a:t>27.11.2015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05EE5-D685-46F0-89FA-1FFF5DD5C9A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E0D17-4D89-473C-9C53-25EFD32914D5}" type="datetimeFigureOut">
              <a:rPr lang="ru-RU" smtClean="0"/>
              <a:t>27.11.2015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05EE5-D685-46F0-89FA-1FFF5DD5C9A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E0D17-4D89-473C-9C53-25EFD32914D5}" type="datetimeFigureOut">
              <a:rPr lang="ru-RU" smtClean="0"/>
              <a:t>27.11.2015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05EE5-D685-46F0-89FA-1FFF5DD5C9A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E0D17-4D89-473C-9C53-25EFD32914D5}" type="datetimeFigureOut">
              <a:rPr lang="ru-RU" smtClean="0"/>
              <a:t>27.11.2015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05EE5-D685-46F0-89FA-1FFF5DD5C9A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E0D17-4D89-473C-9C53-25EFD32914D5}" type="datetimeFigureOut">
              <a:rPr lang="ru-RU" smtClean="0"/>
              <a:t>27.11.2015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05EE5-D685-46F0-89FA-1FFF5DD5C9A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E0D17-4D89-473C-9C53-25EFD32914D5}" type="datetimeFigureOut">
              <a:rPr lang="ru-RU" smtClean="0"/>
              <a:t>27.11.2015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05EE5-D685-46F0-89FA-1FFF5DD5C9A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E0D17-4D89-473C-9C53-25EFD32914D5}" type="datetimeFigureOut">
              <a:rPr lang="ru-RU" smtClean="0"/>
              <a:t>27.11.2015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05EE5-D685-46F0-89FA-1FFF5DD5C9A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E0D17-4D89-473C-9C53-25EFD32914D5}" type="datetimeFigureOut">
              <a:rPr lang="ru-RU" smtClean="0"/>
              <a:t>27.11.2015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05EE5-D685-46F0-89FA-1FFF5DD5C9A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E0D17-4D89-473C-9C53-25EFD32914D5}" type="datetimeFigureOut">
              <a:rPr lang="ru-RU" smtClean="0"/>
              <a:t>27.11.2015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05EE5-D685-46F0-89FA-1FFF5DD5C9A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E0D17-4D89-473C-9C53-25EFD32914D5}" type="datetimeFigureOut">
              <a:rPr lang="ru-RU" smtClean="0"/>
              <a:t>27.11.2015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05EE5-D685-46F0-89FA-1FFF5DD5C9A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E0D17-4D89-473C-9C53-25EFD32914D5}" type="datetimeFigureOut">
              <a:rPr lang="ru-RU" smtClean="0"/>
              <a:t>27.11.2015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05EE5-D685-46F0-89FA-1FFF5DD5C9A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BE0D17-4D89-473C-9C53-25EFD32914D5}" type="datetimeFigureOut">
              <a:rPr lang="ru-RU" smtClean="0"/>
              <a:t>27.11.2015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905EE5-D685-46F0-89FA-1FFF5DD5C9A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z_inf@library.uraic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648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Удаленные лицензионные ресурсы.</a:t>
            </a:r>
            <a:br>
              <a:rPr lang="ru-RU" sz="2800" dirty="0" smtClean="0">
                <a:latin typeface="Arial Black" pitchFamily="34" charset="0"/>
              </a:rPr>
            </a:br>
            <a:r>
              <a:rPr lang="ru-RU" sz="2800" dirty="0" smtClean="0">
                <a:latin typeface="Arial Black" pitchFamily="34" charset="0"/>
              </a:rPr>
              <a:t>Муниципальные библиотеки.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268760"/>
            <a:ext cx="7406640" cy="4968552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В 2015 году </a:t>
            </a:r>
            <a:r>
              <a:rPr lang="en-US" dirty="0" smtClean="0"/>
              <a:t>21 </a:t>
            </a:r>
            <a:r>
              <a:rPr lang="ru-RU" dirty="0" smtClean="0"/>
              <a:t>муниципальная библиотека была подключена, </a:t>
            </a:r>
            <a:r>
              <a:rPr lang="ru-RU" dirty="0"/>
              <a:t>как </a:t>
            </a:r>
            <a:r>
              <a:rPr lang="ru-RU" dirty="0" smtClean="0"/>
              <a:t>филиал  СОУНБ, к ЭБС «Издательство Лань</a:t>
            </a:r>
            <a:r>
              <a:rPr lang="ru-RU" dirty="0"/>
              <a:t>». </a:t>
            </a:r>
            <a:endParaRPr lang="ru-RU" dirty="0" smtClean="0"/>
          </a:p>
          <a:p>
            <a:r>
              <a:rPr lang="ru-RU" dirty="0" smtClean="0"/>
              <a:t>СОУНБ </a:t>
            </a:r>
            <a:r>
              <a:rPr lang="ru-RU" dirty="0"/>
              <a:t>им. В.Г.Белинского в 2015 г. подписана на четыре коллекции – Музыка и театр; Психология.Педагогика;  Технологии пищевых производств; Информатика.  Документы в свободном доступе.</a:t>
            </a:r>
          </a:p>
          <a:p>
            <a:r>
              <a:rPr lang="ru-RU" dirty="0" smtClean="0"/>
              <a:t>Пользователи библиотек получили возможность пользоваться ресурсами как в библиотеке, так и «из дома».</a:t>
            </a:r>
          </a:p>
          <a:p>
            <a:r>
              <a:rPr lang="ru-RU" dirty="0" smtClean="0"/>
              <a:t>Перед </a:t>
            </a:r>
            <a:r>
              <a:rPr lang="ru-RU" dirty="0"/>
              <a:t>подключением к ресурсу представители б-к прошли обучение на базе СОУНБ, получили пароли администраторов, методические материалы.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94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Удаленные лицензионные ресурсы.</a:t>
            </a:r>
            <a:br>
              <a:rPr lang="ru-RU" sz="2400" dirty="0">
                <a:latin typeface="Arial Black" pitchFamily="34" charset="0"/>
              </a:rPr>
            </a:br>
            <a:r>
              <a:rPr lang="ru-RU" sz="2400" dirty="0">
                <a:latin typeface="Arial Black" pitchFamily="34" charset="0"/>
              </a:rPr>
              <a:t>Муниципальные библиотеки.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 данным статистики на 25 ноября 2015 года – пользователями </a:t>
            </a:r>
            <a:r>
              <a:rPr lang="ru-RU" sz="2400" u="sng" dirty="0" smtClean="0"/>
              <a:t>муниципальных библиотек </a:t>
            </a:r>
            <a:r>
              <a:rPr lang="ru-RU" sz="2400" dirty="0" smtClean="0"/>
              <a:t>просмотрено 1 210 документов(книг), 32 036 страниц.</a:t>
            </a:r>
          </a:p>
          <a:p>
            <a:r>
              <a:rPr lang="ru-RU" sz="2400" dirty="0" smtClean="0"/>
              <a:t>Популярные коллекции (в доступе) – Информатика, Педагогика</a:t>
            </a:r>
          </a:p>
          <a:p>
            <a:r>
              <a:rPr lang="ru-RU" sz="2400" dirty="0" smtClean="0"/>
              <a:t>Популярные коллекции (недоступные) – Право. Юридические науки; Художественная литература; Экономика. Менеджмент.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78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Удаленные лицензионные ресурсы.</a:t>
            </a:r>
            <a:br>
              <a:rPr lang="ru-RU" sz="2400" dirty="0">
                <a:latin typeface="Arial Black" pitchFamily="34" charset="0"/>
              </a:rPr>
            </a:br>
            <a:r>
              <a:rPr lang="ru-RU" sz="2400" dirty="0">
                <a:latin typeface="Arial Black" pitchFamily="34" charset="0"/>
              </a:rPr>
              <a:t>Муниципальные библиотеки.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На 2016 год договор СОУНБ с издательством «Лань» продлен.</a:t>
            </a:r>
          </a:p>
          <a:p>
            <a:r>
              <a:rPr lang="ru-RU" sz="2400" dirty="0" smtClean="0"/>
              <a:t>Доступные коллекции -Психология.Педагогика</a:t>
            </a:r>
            <a:r>
              <a:rPr lang="ru-RU" sz="2400" dirty="0"/>
              <a:t>;  Технологии пищевых производств; </a:t>
            </a:r>
            <a:r>
              <a:rPr lang="ru-RU" sz="2400" dirty="0" smtClean="0"/>
              <a:t>Информатика; Сервис и туризм; Экономика и менеджмент.</a:t>
            </a:r>
          </a:p>
          <a:p>
            <a:endParaRPr lang="ru-RU" sz="2400" dirty="0" smtClean="0"/>
          </a:p>
          <a:p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Напоминаем! </a:t>
            </a:r>
            <a:r>
              <a:rPr lang="ru-RU" sz="2400" dirty="0"/>
              <a:t> </a:t>
            </a:r>
            <a:r>
              <a:rPr lang="ru-RU" sz="2400" dirty="0" smtClean="0"/>
              <a:t>По условиям договора на сайте вашей библиотеки должен быть размещен баннер ЭБС «Издательство Лань».</a:t>
            </a:r>
            <a:endParaRPr lang="ru-RU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14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Удаленные лицензионные ресурсы.</a:t>
            </a:r>
            <a:br>
              <a:rPr lang="ru-RU" sz="2400" dirty="0">
                <a:latin typeface="Arial Black" pitchFamily="34" charset="0"/>
              </a:rPr>
            </a:br>
            <a:r>
              <a:rPr lang="ru-RU" sz="2400" dirty="0">
                <a:latin typeface="Arial Black" pitchFamily="34" charset="0"/>
              </a:rPr>
              <a:t>Муниципальные библиотеки.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2016 </a:t>
            </a:r>
            <a:r>
              <a:rPr lang="ru-RU" b="1" dirty="0" smtClean="0"/>
              <a:t>год</a:t>
            </a:r>
            <a:endParaRPr lang="en-US" b="1" dirty="0" smtClean="0"/>
          </a:p>
          <a:p>
            <a:r>
              <a:rPr lang="ru-RU" dirty="0" smtClean="0"/>
              <a:t>Научно-издательский центр ИНФРА-М, ЭБС «</a:t>
            </a:r>
            <a:r>
              <a:rPr lang="en-US" dirty="0"/>
              <a:t>Znanium.com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Тысячи </a:t>
            </a:r>
            <a:r>
              <a:rPr lang="ru-RU" dirty="0"/>
              <a:t>наименований монографий, учебников, справочников, научных журналов, диссертаций и научных </a:t>
            </a:r>
            <a:r>
              <a:rPr lang="ru-RU" dirty="0" smtClean="0"/>
              <a:t>статей </a:t>
            </a:r>
            <a:r>
              <a:rPr lang="ru-RU" dirty="0"/>
              <a:t>в различных областях знаний</a:t>
            </a:r>
            <a:r>
              <a:rPr lang="ru-RU" dirty="0" smtClean="0"/>
              <a:t>.</a:t>
            </a:r>
          </a:p>
          <a:p>
            <a:r>
              <a:rPr lang="ru-RU" dirty="0"/>
              <a:t>Иностранные научные журналы в открытом доступе (более 100 000 статей, более 100 журналов, входящих в </a:t>
            </a:r>
            <a:r>
              <a:rPr lang="ru-RU" dirty="0" smtClean="0"/>
              <a:t>Scopus)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21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61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2553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Удаленные лицензионные ресурсы.</a:t>
            </a:r>
            <a:br>
              <a:rPr lang="ru-RU" sz="2400" dirty="0">
                <a:latin typeface="Arial Black" pitchFamily="34" charset="0"/>
              </a:rPr>
            </a:br>
            <a:r>
              <a:rPr lang="ru-RU" sz="2400" dirty="0">
                <a:latin typeface="Arial Black" pitchFamily="34" charset="0"/>
              </a:rPr>
              <a:t>Муниципальные библиотеки.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Библиотеки, которые были подключены к ЭБС «Издательство Лань» – все подключены к ЭБС «Знаниум</a:t>
            </a:r>
            <a:r>
              <a:rPr lang="ru-RU" dirty="0" smtClean="0"/>
              <a:t>».</a:t>
            </a:r>
          </a:p>
          <a:p>
            <a:r>
              <a:rPr lang="ru-RU" u="sng" dirty="0" smtClean="0"/>
              <a:t>Условия доступа – только с территории библиотеки, только чтение с экрана.</a:t>
            </a:r>
            <a:endParaRPr lang="ru-RU" u="sng" dirty="0"/>
          </a:p>
          <a:p>
            <a:r>
              <a:rPr lang="ru-RU" dirty="0" smtClean="0"/>
              <a:t>В декабре 2015 г. будут высланы все методические материалы.</a:t>
            </a:r>
          </a:p>
        </p:txBody>
      </p:sp>
    </p:spTree>
    <p:extLst>
      <p:ext uri="{BB962C8B-B14F-4D97-AF65-F5344CB8AC3E}">
        <p14:creationId xmlns:p14="http://schemas.microsoft.com/office/powerpoint/2010/main" val="4159755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Удаленные лицензионные ресурсы.</a:t>
            </a:r>
            <a:br>
              <a:rPr lang="ru-RU" sz="2400" dirty="0">
                <a:latin typeface="Arial Black" pitchFamily="34" charset="0"/>
              </a:rPr>
            </a:br>
            <a:r>
              <a:rPr lang="ru-RU" sz="2400" dirty="0">
                <a:latin typeface="Arial Black" pitchFamily="34" charset="0"/>
              </a:rPr>
              <a:t>Муниципальные библиотеки.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Статистика.</a:t>
            </a:r>
          </a:p>
          <a:p>
            <a:r>
              <a:rPr lang="ru-RU" dirty="0" smtClean="0"/>
              <a:t>Новая Форма 6-НК</a:t>
            </a:r>
            <a:endParaRPr lang="en-US" dirty="0" smtClean="0"/>
          </a:p>
          <a:p>
            <a:r>
              <a:rPr lang="ru-RU" sz="2800" b="1" dirty="0"/>
              <a:t>Раздел 5. Библиотечно-информационное обслуживание пользователей</a:t>
            </a:r>
            <a:endParaRPr lang="ru-RU" sz="2800" dirty="0"/>
          </a:p>
          <a:p>
            <a:r>
              <a:rPr lang="ru-RU" b="1" dirty="0"/>
              <a:t>В графе 9 строк 13-15, 17</a:t>
            </a:r>
            <a:r>
              <a:rPr lang="ru-RU" dirty="0"/>
              <a:t> указывается число выгруженных (просмотренных) документов из электронной коллекции другой библиотеки в специально созданном виртуальном читальном зале. </a:t>
            </a:r>
          </a:p>
          <a:p>
            <a:r>
              <a:rPr lang="ru-RU" dirty="0"/>
              <a:t>Единицей учета выдачи в графах 7-9 является </a:t>
            </a:r>
            <a:r>
              <a:rPr lang="ru-RU" dirty="0" smtClean="0"/>
              <a:t>файл</a:t>
            </a:r>
            <a:r>
              <a:rPr lang="en-US" dirty="0" smtClean="0"/>
              <a:t> - </a:t>
            </a:r>
            <a:r>
              <a:rPr lang="ru-RU" u="sng" dirty="0" smtClean="0"/>
              <a:t>название</a:t>
            </a:r>
            <a:r>
              <a:rPr lang="ru-RU" dirty="0" smtClean="0"/>
              <a:t> </a:t>
            </a:r>
            <a:r>
              <a:rPr lang="ru-RU" dirty="0"/>
              <a:t>(полный текст документа, статья, реферат, изображение), как неделимая единица представления электронного документа по запросу пользователя.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439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Удаленные лицензионные ресурсы.</a:t>
            </a:r>
            <a:br>
              <a:rPr lang="ru-RU" sz="2400" dirty="0">
                <a:latin typeface="Arial Black" pitchFamily="34" charset="0"/>
              </a:rPr>
            </a:br>
            <a:r>
              <a:rPr lang="ru-RU" sz="2400" dirty="0">
                <a:latin typeface="Arial Black" pitchFamily="34" charset="0"/>
              </a:rPr>
              <a:t>Муниципальные библиотеки.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Для желающих подключиться – обязательное наличие статического </a:t>
            </a:r>
            <a:r>
              <a:rPr lang="en-US" dirty="0"/>
              <a:t>IP</a:t>
            </a:r>
            <a:r>
              <a:rPr lang="ru-RU" dirty="0"/>
              <a:t>-адреса (постоянного). </a:t>
            </a:r>
          </a:p>
          <a:p>
            <a:r>
              <a:rPr lang="ru-RU" dirty="0" smtClean="0"/>
              <a:t>Официальное письмо на имя директора СОУНБ им. В.Г.Белинского.</a:t>
            </a:r>
          </a:p>
          <a:p>
            <a:r>
              <a:rPr lang="ru-RU" dirty="0" smtClean="0"/>
              <a:t>Все вопросы:</a:t>
            </a:r>
          </a:p>
          <a:p>
            <a:pPr marL="82296" indent="0">
              <a:buNone/>
            </a:pPr>
            <a:r>
              <a:rPr lang="ru-RU" dirty="0" smtClean="0"/>
              <a:t>Отдел электронных ресурсов,</a:t>
            </a:r>
          </a:p>
          <a:p>
            <a:pPr marL="82296" indent="0">
              <a:buNone/>
            </a:pPr>
            <a:r>
              <a:rPr lang="ru-RU" dirty="0" smtClean="0"/>
              <a:t>тел. 359-80-61, </a:t>
            </a:r>
            <a:r>
              <a:rPr lang="en-US" dirty="0" smtClean="0"/>
              <a:t>E-mail </a:t>
            </a:r>
            <a:r>
              <a:rPr lang="ru-RU" dirty="0" smtClean="0"/>
              <a:t>– </a:t>
            </a:r>
            <a:r>
              <a:rPr lang="en-US" dirty="0" smtClean="0">
                <a:hlinkClick r:id="rId2"/>
              </a:rPr>
              <a:t>z_inf@library.uraic.ru</a:t>
            </a:r>
            <a:endParaRPr lang="en-US" dirty="0" smtClean="0"/>
          </a:p>
          <a:p>
            <a:pPr marL="82296" indent="0">
              <a:buNone/>
            </a:pPr>
            <a:r>
              <a:rPr lang="ru-RU" dirty="0" smtClean="0"/>
              <a:t>Голендухина Елена Борисовна</a:t>
            </a:r>
          </a:p>
          <a:p>
            <a:pPr marL="82296" indent="0">
              <a:buNone/>
            </a:pPr>
            <a:r>
              <a:rPr lang="ru-RU" dirty="0" smtClean="0"/>
              <a:t>Лузин Алексей Павлович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896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730</TotalTime>
  <Words>413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 Black</vt:lpstr>
      <vt:lpstr>Corbel</vt:lpstr>
      <vt:lpstr>Gill Sans MT</vt:lpstr>
      <vt:lpstr>Verdana</vt:lpstr>
      <vt:lpstr>Wingdings 2</vt:lpstr>
      <vt:lpstr>Солнцестояние</vt:lpstr>
      <vt:lpstr>Удаленные лицензионные ресурсы. Муниципальные библиотеки.</vt:lpstr>
      <vt:lpstr>Удаленные лицензионные ресурсы. Муниципальные библиотеки.</vt:lpstr>
      <vt:lpstr>Удаленные лицензионные ресурсы. Муниципальные библиотеки.</vt:lpstr>
      <vt:lpstr>Удаленные лицензионные ресурсы. Муниципальные библиотеки.</vt:lpstr>
      <vt:lpstr>Презентация PowerPoint</vt:lpstr>
      <vt:lpstr>Презентация PowerPoint</vt:lpstr>
      <vt:lpstr>Удаленные лицензионные ресурсы. Муниципальные библиотеки.</vt:lpstr>
      <vt:lpstr>Удаленные лицензионные ресурсы. Муниципальные библиотеки.</vt:lpstr>
      <vt:lpstr>Удаленные лицензионные ресурсы. Муниципальные библиотеки.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zinf1a</dc:creator>
  <cp:lastModifiedBy>Elena</cp:lastModifiedBy>
  <cp:revision>19</cp:revision>
  <dcterms:created xsi:type="dcterms:W3CDTF">2015-11-23T04:20:05Z</dcterms:created>
  <dcterms:modified xsi:type="dcterms:W3CDTF">2015-11-27T06:32:36Z</dcterms:modified>
</cp:coreProperties>
</file>