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2" r:id="rId4"/>
    <p:sldId id="261" r:id="rId5"/>
    <p:sldId id="257" r:id="rId6"/>
    <p:sldId id="256" r:id="rId7"/>
    <p:sldId id="258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62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6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44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78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6359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14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956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63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350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652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838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27" name="Picture 7" descr="фон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42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8" descr="буква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55"/>
              <a:ext cx="588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9" name="Rectangle 9"/>
            <p:cNvSpPr>
              <a:spLocks noChangeArrowheads="1"/>
            </p:cNvSpPr>
            <p:nvPr/>
          </p:nvSpPr>
          <p:spPr bwMode="auto">
            <a:xfrm>
              <a:off x="0" y="845"/>
              <a:ext cx="5760" cy="90"/>
            </a:xfrm>
            <a:prstGeom prst="rect">
              <a:avLst/>
            </a:prstGeom>
            <a:solidFill>
              <a:srgbClr val="97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31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066130"/>
          </a:xfrm>
        </p:spPr>
        <p:txBody>
          <a:bodyPr/>
          <a:lstStyle/>
          <a:p>
            <a:r>
              <a:rPr lang="ru-RU" sz="3200" dirty="0" smtClean="0"/>
              <a:t>Национальная электронная библиотека</a:t>
            </a:r>
            <a:endParaRPr lang="ru-RU" sz="3200" dirty="0"/>
          </a:p>
        </p:txBody>
      </p:sp>
      <p:pic>
        <p:nvPicPr>
          <p:cNvPr id="1026" name="Picture 2" descr="D:\Мои документы\ЭЛЕКТРОННЫЕ РЕСУРСЫ\НЭБ\Картинки\neb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97" y="2132856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922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r>
              <a:rPr lang="ru-RU" sz="3600" dirty="0" smtClean="0"/>
              <a:t>Доступ к  цифровому контенту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89040"/>
          </a:xfrm>
        </p:spPr>
        <p:txBody>
          <a:bodyPr/>
          <a:lstStyle/>
          <a:p>
            <a:r>
              <a:rPr lang="ru-RU" sz="1800" b="1" u="sng" dirty="0" smtClean="0"/>
              <a:t>Произведения, перешедшие </a:t>
            </a:r>
            <a:br>
              <a:rPr lang="ru-RU" sz="1800" b="1" u="sng" dirty="0" smtClean="0"/>
            </a:br>
            <a:r>
              <a:rPr lang="ru-RU" sz="1800" b="1" u="sng" dirty="0" smtClean="0"/>
              <a:t>в общественное достояние</a:t>
            </a:r>
          </a:p>
          <a:p>
            <a:endParaRPr lang="ru-RU" sz="1800" b="1" dirty="0"/>
          </a:p>
          <a:p>
            <a:r>
              <a:rPr lang="ru-RU" sz="1800" b="1" dirty="0" smtClean="0">
                <a:solidFill>
                  <a:srgbClr val="00B050"/>
                </a:solidFill>
              </a:rPr>
              <a:t>Не нужна регистрация</a:t>
            </a:r>
          </a:p>
          <a:p>
            <a:r>
              <a:rPr lang="ru-RU" sz="1800" b="1" dirty="0" smtClean="0">
                <a:solidFill>
                  <a:srgbClr val="00B050"/>
                </a:solidFill>
              </a:rPr>
              <a:t>В свободном доступе</a:t>
            </a:r>
          </a:p>
          <a:p>
            <a:endParaRPr lang="ru-RU" sz="1800" b="1" dirty="0"/>
          </a:p>
          <a:p>
            <a:pPr marL="0" indent="0">
              <a:buNone/>
            </a:pPr>
            <a:endParaRPr lang="ru-RU" sz="1800" b="1" dirty="0" smtClean="0"/>
          </a:p>
          <a:p>
            <a:r>
              <a:rPr lang="ru-RU" sz="1800" b="1" dirty="0">
                <a:solidFill>
                  <a:srgbClr val="00B050"/>
                </a:solidFill>
              </a:rPr>
              <a:t>Не требуется специальных программ</a:t>
            </a:r>
          </a:p>
          <a:p>
            <a:r>
              <a:rPr lang="ru-RU" sz="1800" b="1" dirty="0" smtClean="0">
                <a:solidFill>
                  <a:srgbClr val="00B050"/>
                </a:solidFill>
              </a:rPr>
              <a:t>Можно скачивать документ</a:t>
            </a:r>
          </a:p>
          <a:p>
            <a:pPr marL="0" indent="0">
              <a:buNone/>
            </a:pPr>
            <a:endParaRPr lang="ru-RU" sz="18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701008"/>
          </a:xfrm>
        </p:spPr>
        <p:txBody>
          <a:bodyPr/>
          <a:lstStyle/>
          <a:p>
            <a:r>
              <a:rPr lang="ru-RU" sz="1800" b="1" u="sng" dirty="0" smtClean="0"/>
              <a:t>Произведения, охраняемые авторским правом</a:t>
            </a:r>
          </a:p>
          <a:p>
            <a:endParaRPr lang="ru-RU" sz="1800" b="1" dirty="0"/>
          </a:p>
          <a:p>
            <a:r>
              <a:rPr lang="ru-RU" sz="1800" b="1" dirty="0" smtClean="0">
                <a:solidFill>
                  <a:srgbClr val="00B050"/>
                </a:solidFill>
              </a:rPr>
              <a:t>Не нужна регистрация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Доступны только из электронных читальных залов НЭБ</a:t>
            </a:r>
            <a:r>
              <a:rPr lang="ru-RU" sz="1800" b="1" dirty="0" smtClean="0"/>
              <a:t> (в подключенных к НЭБ библиотеках)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Требуется установить приложение для просмотра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Нельзя скачивать документ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517232"/>
            <a:ext cx="79894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Для зарегистрированных пользователей </a:t>
            </a:r>
            <a:r>
              <a:rPr lang="ru-RU" dirty="0" smtClean="0"/>
              <a:t>– расширенный функционал:</a:t>
            </a:r>
          </a:p>
          <a:p>
            <a:r>
              <a:rPr lang="ru-RU" dirty="0"/>
              <a:t>з</a:t>
            </a:r>
            <a:r>
              <a:rPr lang="ru-RU" dirty="0" smtClean="0"/>
              <a:t>акладки, заметки, возможность сохранять цитаты и поисковые запросы</a:t>
            </a:r>
            <a:br>
              <a:rPr lang="ru-RU" dirty="0" smtClean="0"/>
            </a:br>
            <a:r>
              <a:rPr lang="ru-RU" dirty="0" smtClean="0"/>
              <a:t>в личном кабинете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421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0000"/>
                </a:solidFill>
              </a:rPr>
              <a:t>Подключение к Национальной электронной библиотеке</a:t>
            </a:r>
            <a:endParaRPr lang="ru-RU" dirty="0"/>
          </a:p>
        </p:txBody>
      </p:sp>
      <p:pic>
        <p:nvPicPr>
          <p:cNvPr id="3074" name="Picture 2" descr="D:\Мои документы\ЭЛЕКТРОННЫЕ РЕСУРСЫ\НЭБ\Картинки\nye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02501"/>
            <a:ext cx="6742137" cy="449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980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0000"/>
                </a:solidFill>
              </a:rPr>
              <a:t>Подключение к Национальной электронной библиотеке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возможность </a:t>
            </a:r>
            <a:r>
              <a:rPr lang="ru-RU" sz="2000" dirty="0"/>
              <a:t>использования совокупного фонда НЭБ, включая фонды с ограничением доступа;</a:t>
            </a:r>
          </a:p>
          <a:p>
            <a:r>
              <a:rPr lang="ru-RU" sz="2000" dirty="0" smtClean="0"/>
              <a:t>возможность </a:t>
            </a:r>
            <a:r>
              <a:rPr lang="ru-RU" sz="2000" dirty="0"/>
              <a:t>организации собственного сайта библиотеки на основе типового библиотечного сайта с предоставлением облачного ресурса для его </a:t>
            </a:r>
            <a:r>
              <a:rPr lang="ru-RU" sz="2000" dirty="0" smtClean="0"/>
              <a:t>размещения (на площадке НЭБ);</a:t>
            </a:r>
            <a:endParaRPr lang="ru-RU" sz="2000" dirty="0"/>
          </a:p>
          <a:p>
            <a:r>
              <a:rPr lang="ru-RU" sz="2000" dirty="0" smtClean="0"/>
              <a:t>автоматический </a:t>
            </a:r>
            <a:r>
              <a:rPr lang="ru-RU" sz="2000" dirty="0"/>
              <a:t>учет посещений сайта библиотеки, включая учет просмотров каталога библиотеки и просмотра электронных фондов библиотеки (на площадке НЭБ);</a:t>
            </a:r>
          </a:p>
          <a:p>
            <a:r>
              <a:rPr lang="ru-RU" sz="2000" dirty="0" smtClean="0"/>
              <a:t>возможность </a:t>
            </a:r>
            <a:r>
              <a:rPr lang="ru-RU" sz="2000" dirty="0"/>
              <a:t>участия в межбиблиотечном обмене с целью пополнения собственных цифровых коллекций на взаимовыгодной основе (на площадке НЭБ);</a:t>
            </a:r>
          </a:p>
          <a:p>
            <a:r>
              <a:rPr lang="ru-RU" sz="2000" dirty="0" smtClean="0"/>
              <a:t>участие </a:t>
            </a:r>
            <a:r>
              <a:rPr lang="ru-RU" sz="2000" dirty="0"/>
              <a:t>в формировании планов оцифровки фондов.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30190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211" y="95176"/>
            <a:ext cx="8229600" cy="1143000"/>
          </a:xfrm>
        </p:spPr>
        <p:txBody>
          <a:bodyPr/>
          <a:lstStyle/>
          <a:p>
            <a:r>
              <a:rPr lang="ru-RU" sz="3200" dirty="0" smtClean="0"/>
              <a:t>Подключение к Национальной электронной библиотеке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6543" y="3204674"/>
            <a:ext cx="8570912" cy="3319694"/>
          </a:xfrm>
        </p:spPr>
        <p:txBody>
          <a:bodyPr/>
          <a:lstStyle/>
          <a:p>
            <a:r>
              <a:rPr lang="ru-RU" dirty="0" smtClean="0"/>
              <a:t>Заполнение паспорта библиотеки (после авторизации/регистрации).</a:t>
            </a:r>
          </a:p>
          <a:p>
            <a:r>
              <a:rPr lang="ru-RU" dirty="0" smtClean="0"/>
              <a:t>После проверки - подтверждающее сообщение и необходимые документы будут присланы на электронную почту.</a:t>
            </a:r>
          </a:p>
          <a:p>
            <a:r>
              <a:rPr lang="ru-RU" dirty="0" smtClean="0"/>
              <a:t>Из типовых договоров – «Договор о предоставлении доступа к НЭБ»</a:t>
            </a:r>
            <a:endParaRPr lang="ru-RU" dirty="0"/>
          </a:p>
        </p:txBody>
      </p:sp>
      <p:pic>
        <p:nvPicPr>
          <p:cNvPr id="2050" name="Picture 2" descr="D:\Мои документы\ЭЛЕКТРОННЫЕ РЕСУРСЫ\НЭБ\Картинки\2016-10-04_1412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144807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290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IP-</a:t>
            </a:r>
            <a:r>
              <a:rPr lang="ru-RU" dirty="0" smtClean="0"/>
              <a:t>адрес компьютера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61257" y="2201091"/>
            <a:ext cx="4234543" cy="4347755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8000"/>
                </a:solidFill>
              </a:rPr>
              <a:t>Внешний </a:t>
            </a:r>
            <a:r>
              <a:rPr lang="ru-RU" sz="4800" dirty="0" smtClean="0">
                <a:solidFill>
                  <a:srgbClr val="008000"/>
                </a:solidFill>
              </a:rPr>
              <a:t>(белый)</a:t>
            </a:r>
            <a:endParaRPr lang="ru-RU" sz="4800" b="1" dirty="0">
              <a:solidFill>
                <a:srgbClr val="008000"/>
              </a:solidFill>
            </a:endParaRPr>
          </a:p>
          <a:p>
            <a:endParaRPr lang="ru-RU" sz="3200" b="1" dirty="0" smtClean="0"/>
          </a:p>
          <a:p>
            <a:endParaRPr lang="ru-RU" sz="3200" b="1" dirty="0"/>
          </a:p>
          <a:p>
            <a:r>
              <a:rPr lang="ru-RU" sz="3200" b="1" dirty="0" smtClean="0">
                <a:solidFill>
                  <a:srgbClr val="FF0000"/>
                </a:solidFill>
              </a:rPr>
              <a:t>Внутренний </a:t>
            </a:r>
            <a:r>
              <a:rPr lang="ru-RU" sz="3200" dirty="0" smtClean="0">
                <a:solidFill>
                  <a:srgbClr val="FF0000"/>
                </a:solidFill>
              </a:rPr>
              <a:t>(серый)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319451" y="2201091"/>
            <a:ext cx="4493623" cy="443484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8000"/>
                </a:solidFill>
              </a:rPr>
              <a:t>Постоянный </a:t>
            </a:r>
            <a:r>
              <a:rPr lang="ru-RU" sz="4800" dirty="0" smtClean="0">
                <a:solidFill>
                  <a:srgbClr val="008000"/>
                </a:solidFill>
              </a:rPr>
              <a:t>(статический)</a:t>
            </a:r>
          </a:p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>
                <a:solidFill>
                  <a:srgbClr val="FF0000"/>
                </a:solidFill>
              </a:rPr>
              <a:t>Изменяющийся </a:t>
            </a:r>
            <a:r>
              <a:rPr lang="ru-RU" sz="3200" dirty="0" smtClean="0">
                <a:solidFill>
                  <a:srgbClr val="FF0000"/>
                </a:solidFill>
              </a:rPr>
              <a:t>(динамический)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Двойная стрелка вверх/вниз 6"/>
          <p:cNvSpPr/>
          <p:nvPr/>
        </p:nvSpPr>
        <p:spPr>
          <a:xfrm>
            <a:off x="1690987" y="3810435"/>
            <a:ext cx="484632" cy="1216152"/>
          </a:xfrm>
          <a:prstGeom prst="upDownArrow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Двойная стрелка вверх/вниз 7"/>
          <p:cNvSpPr/>
          <p:nvPr/>
        </p:nvSpPr>
        <p:spPr>
          <a:xfrm>
            <a:off x="6233813" y="3810435"/>
            <a:ext cx="484632" cy="1216152"/>
          </a:xfrm>
          <a:prstGeom prst="upDownArrow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05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883610" cy="1143000"/>
          </a:xfrm>
        </p:spPr>
        <p:txBody>
          <a:bodyPr/>
          <a:lstStyle/>
          <a:p>
            <a:r>
              <a:rPr lang="ru-RU" sz="3200" dirty="0" smtClean="0"/>
              <a:t>Электронный читальный зал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4924168"/>
          </a:xfrm>
        </p:spPr>
        <p:txBody>
          <a:bodyPr>
            <a:normAutofit/>
          </a:bodyPr>
          <a:lstStyle/>
          <a:p>
            <a:r>
              <a:rPr lang="ru-RU" dirty="0" smtClean="0"/>
              <a:t>Подключение компьютеров к сети Интернет.</a:t>
            </a:r>
          </a:p>
          <a:p>
            <a:endParaRPr lang="ru-RU" dirty="0" smtClean="0"/>
          </a:p>
          <a:p>
            <a:r>
              <a:rPr lang="ru-RU" dirty="0"/>
              <a:t>Зарегистрированные в НЭБ </a:t>
            </a:r>
            <a:r>
              <a:rPr lang="en-US" dirty="0"/>
              <a:t>IP</a:t>
            </a:r>
            <a:r>
              <a:rPr lang="ru-RU" dirty="0"/>
              <a:t>-адреса компьютеров и терминалов доступа.</a:t>
            </a:r>
          </a:p>
          <a:p>
            <a:endParaRPr lang="ru-RU" dirty="0"/>
          </a:p>
          <a:p>
            <a:r>
              <a:rPr lang="ru-RU" dirty="0" smtClean="0"/>
              <a:t>Установка на компьютерах приложения для просмотра изданий, охраняемых авторским правом (скачивается на сайте НЭБ).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789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Планы НЭБ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Увеличение контента</a:t>
            </a:r>
          </a:p>
          <a:p>
            <a:endParaRPr lang="ru-RU" dirty="0"/>
          </a:p>
          <a:p>
            <a:r>
              <a:rPr lang="ru-RU" dirty="0" smtClean="0"/>
              <a:t>2017 </a:t>
            </a:r>
            <a:r>
              <a:rPr lang="ru-RU" dirty="0"/>
              <a:t>год – ориентировочный срок ввода в эксплуатацию новой системы поиска</a:t>
            </a:r>
          </a:p>
          <a:p>
            <a:endParaRPr lang="ru-RU" dirty="0" smtClean="0"/>
          </a:p>
          <a:p>
            <a:r>
              <a:rPr lang="ru-RU" dirty="0" smtClean="0"/>
              <a:t>Создание единого читательского билета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8855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1" id="{CA9AA0DE-3959-4D56-9639-7B5AC236340E}" vid="{400DB044-6F0F-4636-8A02-53CCAE2063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260</Words>
  <Application>Microsoft Office PowerPoint</Application>
  <PresentationFormat>Экран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Arial</vt:lpstr>
      <vt:lpstr>Тема1</vt:lpstr>
      <vt:lpstr>Национальная электронная библиотека</vt:lpstr>
      <vt:lpstr>Доступ к  цифровому контенту</vt:lpstr>
      <vt:lpstr>Подключение к Национальной электронной библиотеке</vt:lpstr>
      <vt:lpstr>Подключение к Национальной электронной библиотеке</vt:lpstr>
      <vt:lpstr>Подключение к Национальной электронной библиотеке</vt:lpstr>
      <vt:lpstr>IP-адрес компьютера</vt:lpstr>
      <vt:lpstr>Электронный читальный зал</vt:lpstr>
      <vt:lpstr>Планы НЭБ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IP-адрес компьютера</dc:title>
  <dc:creator>zinf6a</dc:creator>
  <cp:lastModifiedBy>Elena</cp:lastModifiedBy>
  <cp:revision>16</cp:revision>
  <dcterms:created xsi:type="dcterms:W3CDTF">2016-10-03T10:34:12Z</dcterms:created>
  <dcterms:modified xsi:type="dcterms:W3CDTF">2016-10-06T08:42:27Z</dcterms:modified>
</cp:coreProperties>
</file>