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72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4" r:id="rId15"/>
    <p:sldId id="275" r:id="rId16"/>
    <p:sldId id="277" r:id="rId17"/>
    <p:sldId id="270" r:id="rId18"/>
    <p:sldId id="271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06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292C7-E657-4EF5-B78F-82C35C8489BB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F20DA-4E23-4526-A455-40888809D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9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B2C9-1871-4753-9400-0DBF9D25F776}" type="datetime1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1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F0E9-68DC-4B33-8AA8-49593FD8BD06}" type="datetime1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4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5523-8BB7-4B2F-8C5B-FB2880506BFD}" type="datetime1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4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7E9E5-5D27-4994-ACB0-B2DDCDFAE94B}" type="datetime1">
              <a:rPr lang="ru-RU" smtClean="0">
                <a:solidFill>
                  <a:srgbClr val="000000"/>
                </a:solidFill>
              </a:rPr>
              <a:t>11.04.2016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A6D8-409D-41E3-A584-0E4B6B457A1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41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9521-0A5D-470A-956B-82EB87216F7C}" type="datetime1">
              <a:rPr lang="ru-RU" smtClean="0">
                <a:solidFill>
                  <a:srgbClr val="000000"/>
                </a:solidFill>
              </a:rPr>
              <a:t>11.04.2016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813DF-6FD8-455E-A702-F0838FACB78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2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9F607-FEFE-4EF6-9873-044749A4856A}" type="datetime1">
              <a:rPr lang="ru-RU" smtClean="0">
                <a:solidFill>
                  <a:srgbClr val="000000"/>
                </a:solidFill>
              </a:rPr>
              <a:t>11.04.2016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51E27-8170-4C8D-B3A3-E4C77BC47D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7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104EC-425B-4C75-B511-EBA5F1394B66}" type="datetime1">
              <a:rPr lang="ru-RU" smtClean="0">
                <a:solidFill>
                  <a:srgbClr val="000000"/>
                </a:solidFill>
              </a:rPr>
              <a:t>11.04.2016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93EB3-7A7E-4B16-9C77-0EB58E2F90D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85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67F22-19A2-48A1-B03C-D7605D38EABC}" type="datetime1">
              <a:rPr lang="ru-RU" smtClean="0">
                <a:solidFill>
                  <a:srgbClr val="000000"/>
                </a:solidFill>
              </a:rPr>
              <a:t>11.04.2016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D35A6-CE15-4D53-9014-696D29243C0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89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F9CF1-9C6A-4624-BDDA-64B9D7D72E62}" type="datetime1">
              <a:rPr lang="ru-RU" smtClean="0">
                <a:solidFill>
                  <a:srgbClr val="000000"/>
                </a:solidFill>
              </a:rPr>
              <a:t>11.04.2016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3EA3B-9C91-4478-8221-541839E5874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9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A054C-4382-442B-B9DC-BA2FEBADBEBB}" type="datetime1">
              <a:rPr lang="ru-RU" smtClean="0">
                <a:solidFill>
                  <a:srgbClr val="000000"/>
                </a:solidFill>
              </a:rPr>
              <a:t>11.04.2016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4300-3501-4C41-9839-DBD31F439B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49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825B7-C7F1-41A6-BA41-357F4122FA71}" type="datetime1">
              <a:rPr lang="ru-RU" smtClean="0">
                <a:solidFill>
                  <a:srgbClr val="000000"/>
                </a:solidFill>
              </a:rPr>
              <a:t>11.04.2016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9E8AF-CA29-4A16-86FF-FA1D290C45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1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426C-D080-4B90-86F4-58FB331D4921}" type="datetime1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32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78B44-C010-4004-9845-9E45BC07884B}" type="datetime1">
              <a:rPr lang="ru-RU" smtClean="0">
                <a:solidFill>
                  <a:srgbClr val="000000"/>
                </a:solidFill>
              </a:rPr>
              <a:t>11.04.2016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A8D6-4507-4327-AAE8-E0E13E050DD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32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1D806-2EF2-49CF-B443-A3F603B459AA}" type="datetime1">
              <a:rPr lang="ru-RU" smtClean="0">
                <a:solidFill>
                  <a:srgbClr val="000000"/>
                </a:solidFill>
              </a:rPr>
              <a:t>11.04.2016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EC85F-9D1F-4490-9FE0-267774EF849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40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84A80-4332-4280-BB8D-FE78FDFAFAF0}" type="datetime1">
              <a:rPr lang="ru-RU" smtClean="0">
                <a:solidFill>
                  <a:srgbClr val="000000"/>
                </a:solidFill>
              </a:rPr>
              <a:t>11.04.2016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A7BA-3C1F-4C1B-A41A-979E9592FF1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09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1DE58-25CB-4D1A-B0C8-581E440F353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11.04.2016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31CB2-2BA2-48AA-9348-0DB2F136BDA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96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207C2-8CE9-4B55-870C-D08357017ED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11.04.2016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10BB5-323A-48FE-ACB2-144A694E332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36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0989-75A9-4EBD-AF84-744A07C001B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11.04.2016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E7889-F9D5-4A13-9A64-4FA3FA6452F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17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F6A9-079E-4848-9AD4-A41B9150E0C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11.04.2016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4CAA6-E365-4C1E-B019-83BF9A34589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20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DCF60-6FB9-498B-B05B-439BF7348F1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11.04.2016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7295-E6E6-4C60-AC64-48362F75D9BC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2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9A9E-EEE3-4A1B-B4A6-070195B313D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11.04.2016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0751-81EB-4843-A9B3-B6B2B925AF87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75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9C91-5FC4-41FF-A3FC-4692BD12366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11.04.2016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19FA-F96C-4AF5-B12F-892D65ABB429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6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5F6F-FE57-4C2B-AE89-99B1326F6866}" type="datetime1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53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A6F-0A58-4ED0-B01B-4A8765E3985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11.04.2016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A79B-9577-4B42-8461-56997E69EA7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11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1371F-C3C1-4B16-AA82-36C9421FB00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11.04.2016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15650-BF5D-4588-904B-EB54B09115D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14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7A2E-ECB7-45C3-A853-77F5DC5F124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11.04.2016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F551-D70F-4FBB-B941-0A1DA1C45BF4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90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B37F6-A43F-4588-9709-FE9791E8FBC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11.04.2016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2EDB-ED96-4D26-BAE4-B8E207D3A5B9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F708-EE8E-4ECF-A89C-83D4544A4CFC}" type="datetime1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9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7B51-1DC4-4D76-8259-A8E4FB031340}" type="datetime1">
              <a:rPr lang="ru-RU" smtClean="0"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9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9FD3-35F9-4CCD-BC1A-4F164F8792DD}" type="datetime1">
              <a:rPr lang="ru-RU" smtClean="0"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7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E1D5-483F-40AB-87DF-5E5A38523687}" type="datetime1">
              <a:rPr lang="ru-RU" smtClean="0"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0CD5-75DC-4E2B-B374-0C7B101A8B7A}" type="datetime1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9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2E79-A7C1-4FA3-B75C-52D6AD7F57B7}" type="datetime1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4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50269-26A2-4DE0-A5D9-689B9F3EB0E7}" type="datetime1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FD209-068C-4B55-B2E1-F4D9F8076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0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9208B-B416-46DC-9D29-3DE1C50FC7CD}" type="datetime1">
              <a:rPr lang="ru-RU" smtClean="0">
                <a:solidFill>
                  <a:srgbClr val="000000"/>
                </a:solidFill>
              </a:rPr>
              <a:t>11.04.2016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EB523-AFA6-4AFA-8692-E5D09BF745CC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8E7B9-85C5-4A0A-B8D4-408C59982EC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11.04.2016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0DEE7-7F4D-4175-AC1E-E70BBFAC3C07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1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etrika.yandex.ru/" TargetMode="External"/><Relationship Id="rId2" Type="http://schemas.openxmlformats.org/officeDocument/2006/relationships/hyperlink" Target="http://google.com/analytic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 rot="20575542">
            <a:off x="322263" y="1150938"/>
            <a:ext cx="4537075" cy="2881312"/>
          </a:xfrm>
          <a:ln>
            <a:solidFill>
              <a:schemeClr val="bg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Р 7.0.20-2014 и 6-НК: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Размышления и рекомендации по итогам отчетной кампании за  2015 год</a:t>
            </a:r>
            <a:endParaRPr lang="es-E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508500"/>
            <a:ext cx="3992563" cy="1944688"/>
          </a:xfrm>
        </p:spPr>
        <p:txBody>
          <a:bodyPr/>
          <a:lstStyle/>
          <a:p>
            <a:pPr eaLnBrk="1" hangingPunct="1"/>
            <a:endParaRPr lang="ru-RU" sz="2400" b="1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200" b="1" smtClean="0">
                <a:solidFill>
                  <a:schemeClr val="bg1"/>
                </a:solidFill>
              </a:rPr>
              <a:t>© И.Г. Слодарж 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Екатеринбург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3A6D8-409D-41E3-A584-0E4B6B457A1E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4. Число пользователей и посещений библиотеки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3356992"/>
            <a:ext cx="7920880" cy="32732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dirty="0" smtClean="0"/>
              <a:t>В </a:t>
            </a:r>
            <a:r>
              <a:rPr lang="ru-RU" sz="2600" b="1" dirty="0"/>
              <a:t>графе 7</a:t>
            </a:r>
            <a:r>
              <a:rPr lang="ru-RU" sz="2600" dirty="0"/>
              <a:t> указывается ВСЕГО зарегистрированных приходов физических лиц </a:t>
            </a:r>
          </a:p>
          <a:p>
            <a:pPr marL="0" indent="0">
              <a:buNone/>
            </a:pPr>
            <a:r>
              <a:rPr lang="ru-RU" sz="2600" b="1" dirty="0" smtClean="0"/>
              <a:t>В </a:t>
            </a:r>
            <a:r>
              <a:rPr lang="ru-RU" sz="2600" b="1" dirty="0"/>
              <a:t>графе 8 </a:t>
            </a:r>
            <a:r>
              <a:rPr lang="ru-RU" sz="2600" dirty="0"/>
              <a:t>– посещения библиотеки в целом за получением библиотечно-информационных услуг, доступ  С ТЕРРИТОРИИ БИБЛИОТЕКИ (без обращений на сайт </a:t>
            </a:r>
          </a:p>
          <a:p>
            <a:pPr marL="0" indent="0">
              <a:buNone/>
            </a:pPr>
            <a:r>
              <a:rPr lang="ru-RU" sz="2600" b="1" dirty="0" smtClean="0"/>
              <a:t>В </a:t>
            </a:r>
            <a:r>
              <a:rPr lang="ru-RU" sz="2600" b="1" dirty="0"/>
              <a:t>графе 9 </a:t>
            </a:r>
            <a:r>
              <a:rPr lang="ru-RU" sz="2600" dirty="0"/>
              <a:t>– посещения мероприятий, организованных библиотекой, как в стенах библиотеки, так и за ее пределами. Если невозможно использовать входные билеты, списки участников, можно отчитаться паспортом мероприятия, где указать количество посетителей.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Число </a:t>
            </a:r>
            <a:r>
              <a:rPr lang="ru-RU" sz="2600" b="1" dirty="0"/>
              <a:t>в графе 7 </a:t>
            </a:r>
            <a:r>
              <a:rPr lang="ru-RU" sz="2600" dirty="0"/>
              <a:t>должно быть равно </a:t>
            </a:r>
            <a:r>
              <a:rPr lang="ru-RU" sz="2600" b="1" dirty="0"/>
              <a:t>сумме граф 8 и 9.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809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Число обращений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7624" y="3573016"/>
            <a:ext cx="6624736" cy="29523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В графе 10 </a:t>
            </a:r>
            <a:r>
              <a:rPr lang="ru-RU" b="1" dirty="0" smtClean="0"/>
              <a:t> </a:t>
            </a:r>
            <a:r>
              <a:rPr lang="ru-RU" dirty="0" smtClean="0"/>
              <a:t>- общее </a:t>
            </a:r>
            <a:r>
              <a:rPr lang="ru-RU" dirty="0"/>
              <a:t>число обращений удаленных пользователей в библиотеку по информационно-телекоммуникационным сетям, через Интернет, по почте, электронной почте, по телефону, факсу, с запросами на получение библиотечно-информационных услуг.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b="1" dirty="0"/>
              <a:t>В графе 11 </a:t>
            </a:r>
            <a:r>
              <a:rPr lang="ru-RU" dirty="0"/>
              <a:t>(из графы 10) выделяется из общего числа обращений пользователей обращения </a:t>
            </a:r>
            <a:r>
              <a:rPr lang="ru-RU" b="1" dirty="0"/>
              <a:t>именно к  веб-сайту </a:t>
            </a:r>
            <a:r>
              <a:rPr lang="ru-RU" b="1" dirty="0" smtClean="0"/>
              <a:t>библиотеки</a:t>
            </a:r>
            <a:endParaRPr lang="ru-RU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696744" cy="240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008112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Число 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обращений к веб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-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сайту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3717032"/>
            <a:ext cx="8229600" cy="295232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Сеансы</a:t>
            </a:r>
            <a:r>
              <a:rPr lang="ru-RU" sz="1800" dirty="0" smtClean="0"/>
              <a:t> или Сессии или Визиты (</a:t>
            </a:r>
            <a:r>
              <a:rPr lang="ru-RU" sz="1800" b="1" dirty="0" smtClean="0"/>
              <a:t>не Просмотры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Считаем только </a:t>
            </a:r>
            <a:r>
              <a:rPr lang="ru-RU" sz="1800" b="1" dirty="0" smtClean="0"/>
              <a:t>сайт</a:t>
            </a:r>
            <a:r>
              <a:rPr lang="ru-RU" sz="1800" dirty="0" smtClean="0"/>
              <a:t> (не считаем блоги, посещение аккаунтов в </a:t>
            </a:r>
            <a:r>
              <a:rPr lang="ru-RU" sz="1800" dirty="0" err="1" smtClean="0"/>
              <a:t>соц.сетях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Если сайт библиотеки создан на </a:t>
            </a:r>
            <a:r>
              <a:rPr lang="ru-RU" sz="1800" dirty="0" err="1" smtClean="0"/>
              <a:t>блоговом</a:t>
            </a:r>
            <a:r>
              <a:rPr lang="ru-RU" sz="1800" dirty="0" smtClean="0"/>
              <a:t> движке (напр. </a:t>
            </a:r>
            <a:r>
              <a:rPr lang="en-US" sz="1800" dirty="0" smtClean="0"/>
              <a:t>Blogger)</a:t>
            </a:r>
            <a:r>
              <a:rPr lang="ru-RU" sz="1800" dirty="0" smtClean="0"/>
              <a:t>, но по смыслу – это сайт, а не блог, то считаем</a:t>
            </a:r>
          </a:p>
          <a:p>
            <a:r>
              <a:rPr lang="ru-RU" sz="1800" dirty="0" smtClean="0"/>
              <a:t>Сайтов может быть несколько – официальный сайт библиотеки; тематические сайты. Плюсуем всё.</a:t>
            </a:r>
            <a:br>
              <a:rPr lang="ru-RU" sz="1800" dirty="0" smtClean="0"/>
            </a:br>
            <a:r>
              <a:rPr lang="ru-RU" sz="1800" dirty="0" smtClean="0"/>
              <a:t>Пример, Красноуфимск (2 сайта, блог): </a:t>
            </a:r>
            <a:br>
              <a:rPr lang="ru-RU" sz="1800" dirty="0" smtClean="0"/>
            </a:br>
            <a:r>
              <a:rPr lang="ru-RU" sz="1800" dirty="0" smtClean="0"/>
              <a:t>Сайт ЦБС + Сайт «Краеведческие страницы» = обращение к сайту; </a:t>
            </a:r>
            <a:br>
              <a:rPr lang="ru-RU" sz="1800" dirty="0" smtClean="0"/>
            </a:br>
            <a:r>
              <a:rPr lang="ru-RU" sz="1800" dirty="0" smtClean="0"/>
              <a:t>блог </a:t>
            </a:r>
            <a:r>
              <a:rPr lang="ru-RU" sz="1800" dirty="0" err="1" smtClean="0"/>
              <a:t>Библиопозитив</a:t>
            </a:r>
            <a:r>
              <a:rPr lang="ru-RU" sz="1800" dirty="0" smtClean="0"/>
              <a:t> – не считаем.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836712"/>
            <a:ext cx="799288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Данные по сеансам (сессиям, визитам)  из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счетчиков</a:t>
            </a:r>
            <a:r>
              <a:rPr lang="ru-RU" dirty="0" smtClean="0"/>
              <a:t> например: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45" y="1700808"/>
            <a:ext cx="5477068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49080"/>
            <a:ext cx="5328592" cy="2403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235130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Google Analytics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01317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Яндекс Метрика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О счетчиках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Лучшие:</a:t>
            </a:r>
          </a:p>
          <a:p>
            <a:pPr lvl="1"/>
            <a:r>
              <a:rPr lang="en-US" dirty="0"/>
              <a:t>Google Analytics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://google.com/analytics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ru-RU" dirty="0" smtClean="0"/>
              <a:t>Яндекс Метрика </a:t>
            </a:r>
            <a:r>
              <a:rPr lang="en-US" dirty="0" smtClean="0">
                <a:hlinkClick r:id="rId3"/>
              </a:rPr>
              <a:t>http://metrika.yandex.ru/</a:t>
            </a:r>
            <a:endParaRPr lang="ru-RU" dirty="0" smtClean="0"/>
          </a:p>
          <a:p>
            <a:r>
              <a:rPr lang="ru-RU" dirty="0" smtClean="0"/>
              <a:t>Можете поставить другие (</a:t>
            </a:r>
            <a:r>
              <a:rPr lang="ru-RU" dirty="0" err="1" smtClean="0"/>
              <a:t>Piwik</a:t>
            </a:r>
            <a:r>
              <a:rPr lang="ru-RU" dirty="0" smtClean="0"/>
              <a:t>, </a:t>
            </a:r>
            <a:r>
              <a:rPr lang="en-US" dirty="0" err="1" smtClean="0"/>
              <a:t>LiveInternet</a:t>
            </a:r>
            <a:r>
              <a:rPr lang="ru-RU" dirty="0"/>
              <a:t>, Рейтинг@</a:t>
            </a:r>
            <a:r>
              <a:rPr lang="en-US" dirty="0" smtClean="0"/>
              <a:t>Mail.ru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Вопрос о веб-аналитике рассматривался на Дне информационного специалиста </a:t>
            </a:r>
            <a:br>
              <a:rPr lang="ru-RU" dirty="0" smtClean="0"/>
            </a:br>
            <a:r>
              <a:rPr lang="ru-RU" dirty="0" smtClean="0"/>
              <a:t>(весна 2015 г.)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6. Персонал библиотеки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2000" b="1" dirty="0"/>
              <a:t>В графах 3-1</a:t>
            </a:r>
            <a:r>
              <a:rPr lang="ru-RU" sz="2000" dirty="0"/>
              <a:t>6 </a:t>
            </a:r>
            <a:r>
              <a:rPr lang="ru-RU" sz="2000" dirty="0" smtClean="0"/>
              <a:t>приводятся </a:t>
            </a:r>
            <a:r>
              <a:rPr lang="ru-RU" sz="2000" dirty="0"/>
              <a:t>численные данные  о персонале библиотеки в целом, из них с 5 по 16 заполняются данные по </a:t>
            </a:r>
            <a:r>
              <a:rPr lang="ru-RU" sz="2000" b="1" dirty="0"/>
              <a:t>основному персоналу</a:t>
            </a:r>
          </a:p>
          <a:p>
            <a:pPr marL="0" indent="0">
              <a:buNone/>
            </a:pPr>
            <a:r>
              <a:rPr lang="ru-RU" sz="2000" b="1" dirty="0" smtClean="0"/>
              <a:t>В графу 6 </a:t>
            </a:r>
            <a:r>
              <a:rPr lang="ru-RU" sz="2000" dirty="0" smtClean="0"/>
              <a:t>данные проставляются</a:t>
            </a:r>
            <a:r>
              <a:rPr lang="ru-RU" sz="2000" dirty="0"/>
              <a:t>, если у тех, кто прошел обучение по вопросам, связанным с предоставлением услуг инвалидам, имеется </a:t>
            </a:r>
            <a:r>
              <a:rPr lang="ru-RU" sz="2000" b="1" dirty="0"/>
              <a:t>документ установленного образца.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632848" cy="219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7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7</a:t>
            </a:r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. Поступление и использование финансовых средств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869160"/>
            <a:ext cx="72728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Графы13 </a:t>
            </a:r>
            <a:r>
              <a:rPr lang="ru-RU" sz="2000" b="1" dirty="0"/>
              <a:t>и 16. </a:t>
            </a:r>
            <a:r>
              <a:rPr lang="ru-RU" sz="2000" dirty="0"/>
              <a:t>Под собственными средствами понимаются средства, полученные библиотекой от оказания дополнительных платных услуг и иных форм инициативно-хозяйственной деятельности (аренда, залог и т. п.)</a:t>
            </a:r>
          </a:p>
          <a:p>
            <a:endParaRPr lang="ru-RU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" y="1412776"/>
            <a:ext cx="903934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3" name="Объект 6"/>
          <p:cNvSpPr>
            <a:spLocks noGrp="1"/>
          </p:cNvSpPr>
          <p:nvPr>
            <p:ph sz="half" idx="2"/>
          </p:nvPr>
        </p:nvSpPr>
        <p:spPr>
          <a:xfrm>
            <a:off x="5148263" y="1600200"/>
            <a:ext cx="3538537" cy="4525963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Контакты</a:t>
            </a:r>
          </a:p>
          <a:p>
            <a:pPr marL="0" indent="0" algn="ctr">
              <a:buFont typeface="Arial" pitchFamily="34" charset="0"/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Ирина Георгиевна </a:t>
            </a:r>
            <a:r>
              <a:rPr lang="ru-RU" sz="2800" b="1" dirty="0" err="1" smtClean="0">
                <a:solidFill>
                  <a:schemeClr val="tx1"/>
                </a:solidFill>
              </a:rPr>
              <a:t>Слодарж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Тел.: (343) 350–15–76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Факс: (343) 371–53–52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e-</a:t>
            </a:r>
            <a:r>
              <a:rPr lang="ru-RU" sz="2000" b="1" dirty="0" err="1" smtClean="0">
                <a:solidFill>
                  <a:schemeClr val="tx1"/>
                </a:solidFill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</a:rPr>
              <a:t>: 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irina.slodarzh@library.uraic.ru</a:t>
            </a:r>
          </a:p>
        </p:txBody>
      </p:sp>
      <p:sp>
        <p:nvSpPr>
          <p:cNvPr id="51204" name="Объект 7"/>
          <p:cNvSpPr>
            <a:spLocks noGrp="1"/>
          </p:cNvSpPr>
          <p:nvPr>
            <p:ph sz="quarter" idx="13"/>
          </p:nvPr>
        </p:nvSpPr>
        <p:spPr>
          <a:xfrm>
            <a:off x="365125" y="1600200"/>
            <a:ext cx="4041775" cy="45259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F2489C-734E-4954-B8A4-1565A517499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12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9323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3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1. </a:t>
            </a:r>
            <a:r>
              <a:rPr lang="ru-RU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Материально-техническая база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940152" y="1772816"/>
            <a:ext cx="3034680" cy="42484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 гр. 8 </a:t>
            </a:r>
            <a:r>
              <a:rPr lang="ru-RU" dirty="0" smtClean="0"/>
              <a:t>указывается вся площадь, занятая фондами, в том числе </a:t>
            </a:r>
            <a:r>
              <a:rPr lang="ru-RU" b="1" dirty="0" smtClean="0"/>
              <a:t>открытым доступом</a:t>
            </a:r>
            <a:endParaRPr lang="ru-RU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220072" cy="4530199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99592" y="3645024"/>
            <a:ext cx="7344816" cy="3096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В гр. 10 </a:t>
            </a:r>
            <a:r>
              <a:rPr lang="ru-RU" dirty="0"/>
              <a:t>указываются площади </a:t>
            </a:r>
            <a:r>
              <a:rPr lang="ru-RU" dirty="0" smtClean="0"/>
              <a:t>В </a:t>
            </a:r>
            <a:r>
              <a:rPr lang="ru-RU" dirty="0"/>
              <a:t>Т.Ч. находящиеся в </a:t>
            </a:r>
            <a:r>
              <a:rPr lang="ru-RU" b="1" dirty="0"/>
              <a:t>безвозмездном п</a:t>
            </a:r>
            <a:r>
              <a:rPr lang="ru-RU" dirty="0"/>
              <a:t>ользовании.</a:t>
            </a:r>
          </a:p>
          <a:p>
            <a:pPr marL="0" indent="0">
              <a:buNone/>
            </a:pPr>
            <a:r>
              <a:rPr lang="ru-RU" b="1" dirty="0"/>
              <a:t>В гр. 12 </a:t>
            </a:r>
            <a:r>
              <a:rPr lang="ru-RU" dirty="0"/>
              <a:t>«прочие» указываются площади 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находящиеся </a:t>
            </a:r>
            <a:r>
              <a:rPr lang="ru-RU" dirty="0"/>
              <a:t>в собственности,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которые </a:t>
            </a:r>
            <a:r>
              <a:rPr lang="ru-RU" dirty="0"/>
              <a:t>пока НЕ оформлены,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помещения </a:t>
            </a:r>
            <a:r>
              <a:rPr lang="ru-RU" dirty="0"/>
              <a:t>квартирного типа, в том числе НЕ исключенные из жилого фонда.</a:t>
            </a:r>
          </a:p>
          <a:p>
            <a:pPr marL="0" indent="0">
              <a:buNone/>
            </a:pPr>
            <a:r>
              <a:rPr lang="ru-RU" b="1" dirty="0"/>
              <a:t>Гр. 10, 11 и 12. </a:t>
            </a:r>
            <a:r>
              <a:rPr lang="ru-RU" dirty="0"/>
              <a:t>В сумме должны дать графу </a:t>
            </a:r>
            <a:r>
              <a:rPr lang="ru-RU" b="1" dirty="0"/>
              <a:t>7.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1.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Материально-техническая база</a:t>
            </a:r>
            <a:b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064895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1.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Материально-техническая база</a:t>
            </a:r>
            <a:b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6143" y="4005064"/>
            <a:ext cx="7132241" cy="21210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Графы 13-14 </a:t>
            </a:r>
            <a:r>
              <a:rPr lang="ru-RU" b="1" dirty="0" smtClean="0"/>
              <a:t>- </a:t>
            </a:r>
            <a:r>
              <a:rPr lang="ru-RU" dirty="0" smtClean="0"/>
              <a:t>заполняются</a:t>
            </a:r>
            <a:r>
              <a:rPr lang="ru-RU" dirty="0"/>
              <a:t>, если имеется </a:t>
            </a:r>
            <a:r>
              <a:rPr lang="ru-RU" b="1" dirty="0"/>
              <a:t>АКТ</a:t>
            </a:r>
            <a:r>
              <a:rPr lang="ru-RU" dirty="0"/>
              <a:t> или </a:t>
            </a:r>
            <a:r>
              <a:rPr lang="ru-RU" b="1" dirty="0"/>
              <a:t>ЗАКЛЮЧЕНИЕ</a:t>
            </a:r>
            <a:r>
              <a:rPr lang="ru-RU" dirty="0"/>
              <a:t>, составленные в установленном порядке, которые констатируют техническое состояние помещений библиотеки.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3" y="1052736"/>
            <a:ext cx="770830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 </a:t>
            </a:r>
            <a:r>
              <a:rPr lang="ru-RU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Материально-техническая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база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2996952"/>
            <a:ext cx="8352928" cy="367240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/>
              <a:t>В гр. 16 </a:t>
            </a:r>
            <a:r>
              <a:rPr lang="ru-RU" sz="2000" dirty="0" smtClean="0"/>
              <a:t>- </a:t>
            </a:r>
            <a:r>
              <a:rPr lang="ru-RU" sz="2000" dirty="0"/>
              <a:t>общее число посадочных </a:t>
            </a:r>
            <a:r>
              <a:rPr lang="ru-RU" sz="2000" dirty="0" smtClean="0"/>
              <a:t>мест:</a:t>
            </a:r>
          </a:p>
          <a:p>
            <a:pPr marL="892175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/>
              <a:t>в </a:t>
            </a:r>
            <a:r>
              <a:rPr lang="ru-RU" sz="2000" dirty="0"/>
              <a:t>читальных залах</a:t>
            </a:r>
            <a:r>
              <a:rPr lang="ru-RU" sz="2000" dirty="0" smtClean="0"/>
              <a:t>,</a:t>
            </a:r>
          </a:p>
          <a:p>
            <a:pPr marL="892175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/>
              <a:t>справочно-информационных </a:t>
            </a:r>
            <a:r>
              <a:rPr lang="ru-RU" sz="2000" dirty="0"/>
              <a:t>службах и </a:t>
            </a:r>
            <a:r>
              <a:rPr lang="ru-RU" sz="2000" dirty="0" err="1"/>
              <a:t>ЦОДах</a:t>
            </a:r>
            <a:r>
              <a:rPr lang="ru-RU" sz="2000" dirty="0"/>
              <a:t>, </a:t>
            </a:r>
            <a:endParaRPr lang="ru-RU" sz="2000" dirty="0" smtClean="0"/>
          </a:p>
          <a:p>
            <a:pPr marL="892175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/>
              <a:t>у электронных </a:t>
            </a:r>
            <a:r>
              <a:rPr lang="ru-RU" sz="2000" dirty="0"/>
              <a:t>и </a:t>
            </a:r>
            <a:r>
              <a:rPr lang="ru-RU" sz="2000" dirty="0" smtClean="0"/>
              <a:t>карточных каталогов</a:t>
            </a:r>
            <a:r>
              <a:rPr lang="ru-RU" sz="2000" dirty="0"/>
              <a:t>,</a:t>
            </a:r>
            <a:endParaRPr lang="ru-RU" sz="2000" dirty="0" smtClean="0"/>
          </a:p>
          <a:p>
            <a:pPr marL="892175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/>
              <a:t>места </a:t>
            </a:r>
            <a:r>
              <a:rPr lang="ru-RU" sz="2000" dirty="0"/>
              <a:t>для групповой работы</a:t>
            </a:r>
            <a:r>
              <a:rPr lang="ru-RU" sz="2000" dirty="0" smtClean="0"/>
              <a:t>,</a:t>
            </a:r>
          </a:p>
          <a:p>
            <a:pPr marL="892175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/>
              <a:t>для </a:t>
            </a:r>
            <a:r>
              <a:rPr lang="ru-RU" sz="2000" dirty="0"/>
              <a:t>просмотра и прослушивания кассет и дисков, </a:t>
            </a:r>
            <a:endParaRPr lang="ru-RU" sz="2000" dirty="0" smtClean="0"/>
          </a:p>
          <a:p>
            <a:pPr marL="892175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/>
              <a:t>для </a:t>
            </a:r>
            <a:r>
              <a:rPr lang="ru-RU" sz="2000" dirty="0"/>
              <a:t>работы с персональными компьютерами пользователей </a:t>
            </a:r>
            <a:r>
              <a:rPr lang="ru-RU" sz="2000" dirty="0" smtClean="0"/>
              <a:t>в зоне </a:t>
            </a:r>
            <a:r>
              <a:rPr lang="ru-RU" sz="2000" dirty="0" err="1" smtClean="0"/>
              <a:t>wi-fi</a:t>
            </a:r>
            <a:endParaRPr lang="ru-RU" sz="2000" dirty="0" smtClean="0"/>
          </a:p>
          <a:p>
            <a:pPr marL="892175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/>
              <a:t>в </a:t>
            </a:r>
            <a:r>
              <a:rPr lang="ru-RU" sz="2000" dirty="0"/>
              <a:t>помещениях для проведения обзоров и обучающих </a:t>
            </a:r>
            <a:r>
              <a:rPr lang="ru-RU" sz="2000" dirty="0" smtClean="0"/>
              <a:t>семинаров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В гр.  </a:t>
            </a:r>
            <a:r>
              <a:rPr lang="ru-RU" sz="2000" b="1" dirty="0"/>
              <a:t>17 </a:t>
            </a:r>
            <a:r>
              <a:rPr lang="ru-RU" sz="2000" dirty="0" smtClean="0"/>
              <a:t>- число посадочных мест </a:t>
            </a:r>
            <a:r>
              <a:rPr lang="ru-RU" sz="2000" dirty="0"/>
              <a:t>с предоставлением </a:t>
            </a:r>
            <a:r>
              <a:rPr lang="ru-RU" sz="2000" dirty="0" smtClean="0"/>
              <a:t>доступа </a:t>
            </a:r>
            <a:r>
              <a:rPr lang="ru-RU" sz="2000" dirty="0"/>
              <a:t>к внутренним электронным ресурсам (документам на </a:t>
            </a:r>
            <a:r>
              <a:rPr lang="ru-RU" sz="2000" dirty="0" smtClean="0"/>
              <a:t>CD-дисках, электронному </a:t>
            </a:r>
            <a:r>
              <a:rPr lang="ru-RU" sz="2000" dirty="0"/>
              <a:t>каталогу, полнотекстовым базам, и </a:t>
            </a:r>
            <a:r>
              <a:rPr lang="ru-RU" sz="2000" dirty="0" smtClean="0"/>
              <a:t>т.п., </a:t>
            </a:r>
            <a:r>
              <a:rPr lang="ru-RU" sz="2000" dirty="0"/>
              <a:t>ведущимся самой </a:t>
            </a:r>
            <a:r>
              <a:rPr lang="ru-RU" sz="2000" dirty="0" smtClean="0"/>
              <a:t>библиотекой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В гр. </a:t>
            </a:r>
            <a:r>
              <a:rPr lang="ru-RU" sz="2000" b="1" dirty="0"/>
              <a:t>18 </a:t>
            </a:r>
            <a:r>
              <a:rPr lang="ru-RU" sz="2000" dirty="0" smtClean="0"/>
              <a:t>- число посадочных </a:t>
            </a:r>
            <a:r>
              <a:rPr lang="ru-RU" sz="2000" dirty="0"/>
              <a:t>мест с </a:t>
            </a:r>
            <a:r>
              <a:rPr lang="ru-RU" sz="2000" dirty="0" smtClean="0"/>
              <a:t>выходом </a:t>
            </a:r>
            <a:r>
              <a:rPr lang="ru-RU" sz="2000" dirty="0"/>
              <a:t>в Интернет </a:t>
            </a:r>
            <a:r>
              <a:rPr lang="ru-RU" sz="2000" dirty="0" smtClean="0"/>
              <a:t>c </a:t>
            </a:r>
            <a:r>
              <a:rPr lang="ru-RU" sz="2000" dirty="0"/>
              <a:t>устройства </a:t>
            </a:r>
            <a:r>
              <a:rPr lang="ru-RU" sz="2000" dirty="0" smtClean="0"/>
              <a:t>пользователя</a:t>
            </a:r>
            <a:endParaRPr lang="ru-RU" sz="20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608491" cy="234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1.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Материально-техническая база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39552" y="4149080"/>
            <a:ext cx="8147248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/>
              <a:t>В </a:t>
            </a:r>
            <a:r>
              <a:rPr lang="ru-RU" sz="2200" b="1" dirty="0" smtClean="0"/>
              <a:t>гр. 19 </a:t>
            </a:r>
            <a:r>
              <a:rPr lang="ru-RU" sz="2200" dirty="0"/>
              <a:t>все библиотеки, которые создают электронные каталоги, в том числе, удаленно через OPAC СОУНБ, ставят «1».</a:t>
            </a:r>
          </a:p>
          <a:p>
            <a:pPr marL="0" indent="0">
              <a:buNone/>
            </a:pPr>
            <a:r>
              <a:rPr lang="ru-RU" sz="2200" b="1" dirty="0" smtClean="0"/>
              <a:t>В гр</a:t>
            </a:r>
            <a:r>
              <a:rPr lang="ru-RU" sz="2200" b="1" dirty="0"/>
              <a:t>. 20-22 </a:t>
            </a:r>
            <a:r>
              <a:rPr lang="ru-RU" sz="2200" dirty="0"/>
              <a:t>- ставят «1» только те библиотеки, которые имеют внедренные лицензионные АРМы какой-либо АБИС и отвечают </a:t>
            </a:r>
            <a:r>
              <a:rPr lang="ru-RU" sz="2200" u="sng" dirty="0"/>
              <a:t>ВСЕМ приведенным в «Указаниях» условиям</a:t>
            </a:r>
            <a:r>
              <a:rPr lang="ru-RU" sz="2200" dirty="0"/>
              <a:t>. В противном случае ставить «0».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0" y="980728"/>
            <a:ext cx="88184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3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1.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Материально-техническая база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827584" y="3789040"/>
            <a:ext cx="756084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/>
              <a:t>В гр. 25 </a:t>
            </a:r>
            <a:r>
              <a:rPr lang="ru-RU" sz="2200" dirty="0" smtClean="0"/>
              <a:t>- число </a:t>
            </a:r>
            <a:r>
              <a:rPr lang="ru-RU" sz="2200" dirty="0"/>
              <a:t>единиц </a:t>
            </a:r>
            <a:r>
              <a:rPr lang="ru-RU" sz="2200" dirty="0" smtClean="0"/>
              <a:t>КМТ, </a:t>
            </a:r>
            <a:r>
              <a:rPr lang="ru-RU" sz="2200" dirty="0"/>
              <a:t>установленных в библиотеке для оказания дополнительных библиотечных </a:t>
            </a:r>
            <a:r>
              <a:rPr lang="ru-RU" sz="2200" dirty="0" smtClean="0"/>
              <a:t>услуг </a:t>
            </a:r>
          </a:p>
          <a:p>
            <a:pPr marL="0" indent="0">
              <a:buNone/>
            </a:pPr>
            <a:r>
              <a:rPr lang="ru-RU" sz="2200" b="1" dirty="0" smtClean="0"/>
              <a:t>В </a:t>
            </a:r>
            <a:r>
              <a:rPr lang="ru-RU" sz="2200" b="1" dirty="0"/>
              <a:t>гр. 26 </a:t>
            </a:r>
            <a:r>
              <a:rPr lang="ru-RU" sz="2200" dirty="0"/>
              <a:t>указывается число </a:t>
            </a:r>
            <a:r>
              <a:rPr lang="ru-RU" sz="2200" dirty="0" smtClean="0"/>
              <a:t>КМТ, постоянно </a:t>
            </a:r>
            <a:r>
              <a:rPr lang="ru-RU" sz="2200" dirty="0"/>
              <a:t>используемых библиотекой </a:t>
            </a:r>
            <a:r>
              <a:rPr lang="ru-RU" sz="2200" b="1" dirty="0"/>
              <a:t>только для оцифровки </a:t>
            </a:r>
            <a:r>
              <a:rPr lang="ru-RU" sz="2200" dirty="0"/>
              <a:t>фондов.</a:t>
            </a:r>
          </a:p>
          <a:p>
            <a:pPr marL="0" indent="0">
              <a:buNone/>
            </a:pPr>
            <a:r>
              <a:rPr lang="ru-RU" sz="2200" b="1" dirty="0"/>
              <a:t>В гр. </a:t>
            </a:r>
            <a:r>
              <a:rPr lang="ru-RU" sz="2200" b="1" dirty="0" smtClean="0"/>
              <a:t>24</a:t>
            </a:r>
            <a:r>
              <a:rPr lang="ru-RU" sz="2200" dirty="0" smtClean="0"/>
              <a:t>  указывается </a:t>
            </a:r>
            <a:r>
              <a:rPr lang="ru-RU" sz="2200" dirty="0"/>
              <a:t>общее </a:t>
            </a:r>
            <a:r>
              <a:rPr lang="ru-RU" sz="2200" dirty="0" smtClean="0"/>
              <a:t>кол-во КМТ, включая: </a:t>
            </a:r>
            <a:r>
              <a:rPr lang="ru-RU" sz="2200" dirty="0"/>
              <a:t>сумму граф 25 и </a:t>
            </a:r>
            <a:r>
              <a:rPr lang="ru-RU" sz="2200" dirty="0" smtClean="0"/>
              <a:t>26 </a:t>
            </a:r>
            <a:r>
              <a:rPr lang="ru-RU" sz="2200" dirty="0"/>
              <a:t>плюс всю технику, используемую для внутренних работ </a:t>
            </a:r>
            <a:r>
              <a:rPr lang="ru-RU" sz="2200" dirty="0" smtClean="0"/>
              <a:t>библиотеки</a:t>
            </a:r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8" y="1268760"/>
            <a:ext cx="861313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2</a:t>
            </a:r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. Формирование и использование библиотечного фонда на физических (материальных) носителях</a:t>
            </a:r>
            <a:endParaRPr lang="ru-RU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67544" y="3933056"/>
            <a:ext cx="8219256" cy="28083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/>
              <a:t>В графе 3 </a:t>
            </a:r>
            <a:r>
              <a:rPr lang="ru-RU" sz="1400" dirty="0"/>
              <a:t>- общая картина движения фонда в экземплярах на всех материальных носителях.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В </a:t>
            </a:r>
            <a:r>
              <a:rPr lang="ru-RU" sz="1400" b="1" dirty="0"/>
              <a:t>гр. 4 </a:t>
            </a:r>
            <a:r>
              <a:rPr lang="ru-RU" sz="1400" dirty="0"/>
              <a:t>– печатные издания и неопубликованные документы : </a:t>
            </a:r>
            <a:r>
              <a:rPr lang="ru-RU" sz="1400" dirty="0" err="1"/>
              <a:t>изоиздания</a:t>
            </a:r>
            <a:r>
              <a:rPr lang="ru-RU" sz="1400" dirty="0"/>
              <a:t>, нотные издания, картографические издания, нормативно-технические, авторефераты; здесь же – издания для слепых и слабовидящих; здесь же – неопубликованные документы, поступившие в фонд и прошедшие процедуру учета, тактильные рукодельные издания для слепых и слабовидящих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в </a:t>
            </a:r>
            <a:r>
              <a:rPr lang="ru-RU" sz="1400" b="1" dirty="0"/>
              <a:t>гр. 5 </a:t>
            </a:r>
            <a:r>
              <a:rPr lang="ru-RU" sz="1400" dirty="0"/>
              <a:t>– электронные документы на съемных носителях (CD и DVD, </a:t>
            </a:r>
            <a:r>
              <a:rPr lang="ru-RU" sz="1400" dirty="0" err="1"/>
              <a:t>флеш</a:t>
            </a:r>
            <a:r>
              <a:rPr lang="ru-RU" sz="1400" dirty="0"/>
              <a:t>-карты для слепых); </a:t>
            </a:r>
            <a:endParaRPr lang="ru-RU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НЕ </a:t>
            </a:r>
            <a:r>
              <a:rPr lang="ru-RU" sz="1400" dirty="0"/>
              <a:t>УЧИТЫВАЮТСЯ: технологические копии, созданные в целях сохранности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в </a:t>
            </a:r>
            <a:r>
              <a:rPr lang="ru-RU" sz="1400" b="1" dirty="0"/>
              <a:t>гр. 6 </a:t>
            </a:r>
            <a:r>
              <a:rPr lang="ru-RU" sz="1400" dirty="0"/>
              <a:t>– документы на микроформах (рулонные микрофильмы, </a:t>
            </a:r>
            <a:r>
              <a:rPr lang="ru-RU" sz="1400" dirty="0" smtClean="0"/>
              <a:t>микрофиши;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НЕ </a:t>
            </a:r>
            <a:r>
              <a:rPr lang="ru-RU" sz="1400" dirty="0"/>
              <a:t>УЧИТЫВАЮТСЯ: страховые копии.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в </a:t>
            </a:r>
            <a:r>
              <a:rPr lang="ru-RU" sz="1400" b="1" dirty="0"/>
              <a:t>гр. 7 </a:t>
            </a:r>
            <a:r>
              <a:rPr lang="ru-RU" sz="1400" dirty="0"/>
              <a:t>– документы на других видах носителей (грампластинки, магнитные фонограммы, видеокассеты и т.п.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в </a:t>
            </a:r>
            <a:r>
              <a:rPr lang="ru-RU" sz="1400" b="1" dirty="0"/>
              <a:t>гр. 8 </a:t>
            </a:r>
            <a:r>
              <a:rPr lang="ru-RU" sz="1400" dirty="0" smtClean="0"/>
              <a:t>- выделяется </a:t>
            </a:r>
            <a:r>
              <a:rPr lang="ru-RU" sz="1400" dirty="0"/>
              <a:t>отдельно фонд документов в специальных форматах для слепых. </a:t>
            </a: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70485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6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4. Число пользователей и посещений библиотеки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3068960"/>
            <a:ext cx="8147248" cy="345638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900" b="1" dirty="0"/>
              <a:t>В гр. 2 </a:t>
            </a:r>
            <a:r>
              <a:rPr lang="ru-RU" sz="4900" dirty="0"/>
              <a:t>– число ЗАРЕГИСТРИРОВАННЫХ пользователей </a:t>
            </a:r>
          </a:p>
          <a:p>
            <a:pPr marL="0" indent="0">
              <a:buNone/>
            </a:pPr>
            <a:r>
              <a:rPr lang="ru-RU" sz="4900" b="1" dirty="0" smtClean="0"/>
              <a:t>В </a:t>
            </a:r>
            <a:r>
              <a:rPr lang="ru-RU" sz="4900" b="1" dirty="0"/>
              <a:t>гр. 3 </a:t>
            </a:r>
            <a:r>
              <a:rPr lang="ru-RU" sz="4900" dirty="0"/>
              <a:t>– число зарегистрированных пользователей, обслуженных в стенах библиотеки. </a:t>
            </a:r>
          </a:p>
          <a:p>
            <a:pPr marL="0" indent="0">
              <a:buNone/>
            </a:pPr>
            <a:r>
              <a:rPr lang="ru-RU" sz="4900" dirty="0"/>
              <a:t>Посетители массовых мероприятий в данном показателе не учитываются.</a:t>
            </a:r>
          </a:p>
          <a:p>
            <a:pPr marL="0" indent="0">
              <a:buNone/>
            </a:pPr>
            <a:r>
              <a:rPr lang="ru-RU" sz="4900" b="1" dirty="0" smtClean="0"/>
              <a:t>В </a:t>
            </a:r>
            <a:r>
              <a:rPr lang="ru-RU" sz="4900" b="1" dirty="0"/>
              <a:t>графах 4-5 </a:t>
            </a:r>
            <a:r>
              <a:rPr lang="ru-RU" sz="4900" dirty="0"/>
              <a:t>– число пользователей в возрасте до 14 лет включительно (графа 4) и от 15 до 30 лет (графа 5) соответственно.</a:t>
            </a:r>
          </a:p>
          <a:p>
            <a:pPr marL="0" indent="0">
              <a:buNone/>
            </a:pPr>
            <a:r>
              <a:rPr lang="ru-RU" sz="4900" dirty="0"/>
              <a:t>В графе 6 (из графы 2) указывается число УДАЛЕННЫХ ПОЛЬЗОВАТЕЛЕЙ,  получающих услуги вне стен библиотеки:</a:t>
            </a:r>
          </a:p>
          <a:p>
            <a:pPr indent="549275">
              <a:buFont typeface="Wingdings" pitchFamily="2" charset="2"/>
              <a:buChar char="ü"/>
              <a:tabLst>
                <a:tab pos="892175" algn="l"/>
              </a:tabLst>
            </a:pPr>
            <a:r>
              <a:rPr lang="ru-RU" sz="4900" dirty="0" smtClean="0"/>
              <a:t>по </a:t>
            </a:r>
            <a:r>
              <a:rPr lang="ru-RU" sz="4900" dirty="0"/>
              <a:t>МБА и ЭДД </a:t>
            </a:r>
          </a:p>
          <a:p>
            <a:pPr indent="549275">
              <a:buFont typeface="Wingdings" pitchFamily="2" charset="2"/>
              <a:buChar char="ü"/>
              <a:tabLst>
                <a:tab pos="892175" algn="l"/>
              </a:tabLst>
            </a:pPr>
            <a:r>
              <a:rPr lang="ru-RU" sz="4900" dirty="0" smtClean="0"/>
              <a:t>на </a:t>
            </a:r>
            <a:r>
              <a:rPr lang="ru-RU" sz="4900" dirty="0"/>
              <a:t>дому, с помощью передвижек, книгонош, при помощи </a:t>
            </a:r>
            <a:r>
              <a:rPr lang="ru-RU" sz="4900" dirty="0" smtClean="0"/>
              <a:t>КИБО и т.п.</a:t>
            </a:r>
            <a:endParaRPr lang="ru-RU" sz="4900" dirty="0"/>
          </a:p>
          <a:p>
            <a:pPr indent="549275">
              <a:buFont typeface="Wingdings" pitchFamily="2" charset="2"/>
              <a:buChar char="ü"/>
              <a:tabLst>
                <a:tab pos="892175" algn="l"/>
              </a:tabLst>
            </a:pPr>
            <a:r>
              <a:rPr lang="ru-RU" sz="4900" dirty="0" smtClean="0"/>
              <a:t>на </a:t>
            </a:r>
            <a:r>
              <a:rPr lang="ru-RU" sz="4900" dirty="0"/>
              <a:t>выездных сезонных библиотечных пунктах или удаленных читальных залах в детских лагерях, в парках, скверах, иных организациях и т. п.</a:t>
            </a:r>
          </a:p>
          <a:p>
            <a:pPr indent="549275">
              <a:buFont typeface="Wingdings" pitchFamily="2" charset="2"/>
              <a:buChar char="ü"/>
              <a:tabLst>
                <a:tab pos="892175" algn="l"/>
              </a:tabLst>
            </a:pPr>
            <a:r>
              <a:rPr lang="ru-RU" sz="4900" dirty="0" smtClean="0"/>
              <a:t>Прошедшие </a:t>
            </a:r>
            <a:r>
              <a:rPr lang="ru-RU" sz="4900" dirty="0"/>
              <a:t>регистрацию на сайте библиотеки</a:t>
            </a:r>
          </a:p>
          <a:p>
            <a:pPr marL="0" indent="0">
              <a:buNone/>
            </a:pPr>
            <a:endParaRPr lang="ru-RU" sz="4900" dirty="0"/>
          </a:p>
          <a:p>
            <a:pPr marL="0" indent="0">
              <a:buNone/>
            </a:pPr>
            <a:r>
              <a:rPr lang="ru-RU" sz="4900" dirty="0"/>
              <a:t>В итоге графы</a:t>
            </a:r>
            <a:r>
              <a:rPr lang="ru-RU" sz="4900" b="1" dirty="0"/>
              <a:t> 3 </a:t>
            </a:r>
            <a:r>
              <a:rPr lang="ru-RU" sz="4900" dirty="0"/>
              <a:t>и </a:t>
            </a:r>
            <a:r>
              <a:rPr lang="ru-RU" sz="4900" b="1" dirty="0"/>
              <a:t>6</a:t>
            </a:r>
            <a:r>
              <a:rPr lang="ru-RU" sz="4900" dirty="0"/>
              <a:t> должны дать в сумме в графу </a:t>
            </a:r>
            <a:r>
              <a:rPr lang="ru-RU" sz="4900" b="1" dirty="0"/>
              <a:t>2</a:t>
            </a:r>
            <a:r>
              <a:rPr lang="ru-RU" sz="4900" dirty="0"/>
              <a:t>.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92088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D209-068C-4B55-B2E1-F4D9F80764B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2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1066</Words>
  <Application>Microsoft Office PowerPoint</Application>
  <PresentationFormat>Экран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Тема Office</vt:lpstr>
      <vt:lpstr>Diseño predeterminado</vt:lpstr>
      <vt:lpstr>Исполнительная</vt:lpstr>
      <vt:lpstr>ГОСТ Р 7.0.20-2014 и 6-НК: Размышления и рекомендации по итогам отчетной кампании за  2015 год</vt:lpstr>
      <vt:lpstr>1. Материально-техническая база </vt:lpstr>
      <vt:lpstr>1. Материально-техническая база </vt:lpstr>
      <vt:lpstr>1. Материально-техническая база </vt:lpstr>
      <vt:lpstr> 1. Материально-техническая база </vt:lpstr>
      <vt:lpstr>1. Материально-техническая база </vt:lpstr>
      <vt:lpstr>1. Материально-техническая база </vt:lpstr>
      <vt:lpstr>2. Формирование и использование библиотечного фонда на физических (материальных) носителях</vt:lpstr>
      <vt:lpstr>4. Число пользователей и посещений библиотеки </vt:lpstr>
      <vt:lpstr>4. Число пользователей и посещений библиотеки</vt:lpstr>
      <vt:lpstr>Число обращений</vt:lpstr>
      <vt:lpstr>Число обращений к веб-сайту</vt:lpstr>
      <vt:lpstr>Данные по сеансам (сессиям, визитам)  из счетчиков например:</vt:lpstr>
      <vt:lpstr>О счетчиках</vt:lpstr>
      <vt:lpstr>6. Персонал библиотеки</vt:lpstr>
      <vt:lpstr>7. Поступление и использование финансовых средств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metod8a</dc:creator>
  <cp:lastModifiedBy>Elena</cp:lastModifiedBy>
  <cp:revision>57</cp:revision>
  <dcterms:created xsi:type="dcterms:W3CDTF">2016-03-23T11:29:43Z</dcterms:created>
  <dcterms:modified xsi:type="dcterms:W3CDTF">2016-04-11T04:56:20Z</dcterms:modified>
</cp:coreProperties>
</file>