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4" r:id="rId4"/>
    <p:sldId id="265" r:id="rId5"/>
    <p:sldId id="266" r:id="rId6"/>
    <p:sldId id="259" r:id="rId7"/>
    <p:sldId id="267" r:id="rId8"/>
    <p:sldId id="273" r:id="rId9"/>
    <p:sldId id="268" r:id="rId10"/>
    <p:sldId id="274" r:id="rId11"/>
    <p:sldId id="269" r:id="rId12"/>
    <p:sldId id="270" r:id="rId13"/>
    <p:sldId id="271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6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3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078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73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65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71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7280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298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7" name="Picture 7" descr="фон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2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8" descr="буква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55"/>
              <a:ext cx="588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" name="Rectangle 9"/>
            <p:cNvSpPr>
              <a:spLocks noChangeArrowheads="1"/>
            </p:cNvSpPr>
            <p:nvPr/>
          </p:nvSpPr>
          <p:spPr bwMode="auto">
            <a:xfrm>
              <a:off x="0" y="845"/>
              <a:ext cx="5760" cy="90"/>
            </a:xfrm>
            <a:prstGeom prst="rect">
              <a:avLst/>
            </a:prstGeom>
            <a:solidFill>
              <a:srgbClr val="972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4250903"/>
          </a:xfrm>
        </p:spPr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 деятельности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Центров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общественного доступа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правовой и социально значимой информации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2016 году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 итогам годовых отчетов)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6533" y="219998"/>
            <a:ext cx="8065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Свердловская областная универсальная научная библиотека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им. В. Г. Белинского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2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ЦОД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Отказы – </a:t>
            </a:r>
            <a:r>
              <a:rPr lang="ru-RU" b="1" dirty="0" smtClean="0"/>
              <a:t>252</a:t>
            </a:r>
            <a:r>
              <a:rPr lang="ru-RU" dirty="0" smtClean="0"/>
              <a:t> (в 2015 – 499)</a:t>
            </a:r>
          </a:p>
          <a:p>
            <a:endParaRPr lang="ru-RU" dirty="0"/>
          </a:p>
          <a:p>
            <a:r>
              <a:rPr lang="ru-RU" dirty="0" smtClean="0"/>
              <a:t>Изготовлено копий документов</a:t>
            </a:r>
            <a:br>
              <a:rPr lang="ru-RU" dirty="0" smtClean="0"/>
            </a:br>
            <a:r>
              <a:rPr lang="ru-RU" b="1" dirty="0" smtClean="0"/>
              <a:t>101 135</a:t>
            </a:r>
            <a:br>
              <a:rPr lang="ru-RU" b="1" dirty="0" smtClean="0"/>
            </a:br>
            <a:r>
              <a:rPr lang="ru-RU" dirty="0" smtClean="0"/>
              <a:t>(в 2015 – 33 436)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43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 деятельность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758888"/>
              </p:ext>
            </p:extLst>
          </p:nvPr>
        </p:nvGraphicFramePr>
        <p:xfrm>
          <a:off x="107505" y="1600201"/>
          <a:ext cx="8928990" cy="51777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976330"/>
                <a:gridCol w="2976330"/>
                <a:gridCol w="2976330"/>
              </a:tblGrid>
              <a:tr h="7978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2015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2016</a:t>
                      </a:r>
                      <a:endParaRPr lang="ru-RU" sz="2000" dirty="0"/>
                    </a:p>
                  </a:txBody>
                  <a:tcPr anchor="ctr"/>
                </a:tc>
              </a:tr>
              <a:tr h="79781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Консультации специалистов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361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320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79781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Мероприятия библиотеки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1 581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2 504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115210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Совместные мероприятия с социальными партнерами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160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/>
                        <a:t>665</a:t>
                      </a:r>
                      <a:endParaRPr lang="ru-RU" sz="2400" b="1" u="sng" dirty="0"/>
                    </a:p>
                  </a:txBody>
                  <a:tcPr anchor="ctr"/>
                </a:tc>
              </a:tr>
              <a:tr h="79781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Прочие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25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231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79781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Всего мероприятий в ЦОД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1 904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3 720</a:t>
                      </a:r>
                      <a:endParaRPr lang="ru-RU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и компьютерная грамотность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4000" b="1" dirty="0" smtClean="0"/>
              <a:t>Обучено – 2 607 человек</a:t>
            </a:r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(в 2015 – 1 904 человека)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000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Реклама ЦОД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36563"/>
              </p:ext>
            </p:extLst>
          </p:nvPr>
        </p:nvGraphicFramePr>
        <p:xfrm>
          <a:off x="107505" y="1600200"/>
          <a:ext cx="8928990" cy="514116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976330"/>
                <a:gridCol w="2976330"/>
                <a:gridCol w="2976330"/>
              </a:tblGrid>
              <a:tr h="5947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2015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2016</a:t>
                      </a:r>
                      <a:endParaRPr lang="ru-RU" sz="2000" dirty="0"/>
                    </a:p>
                  </a:txBody>
                  <a:tcPr anchor="ctr"/>
                </a:tc>
              </a:tr>
              <a:tr h="102660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Изготовлено печатных рекламных продуктов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1 007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1 937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102660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Размещено публикаций в сети Интернет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118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243</a:t>
                      </a:r>
                    </a:p>
                    <a:p>
                      <a:pPr algn="ctr"/>
                      <a:r>
                        <a:rPr lang="ru-RU" sz="2400" b="1" dirty="0" smtClean="0"/>
                        <a:t>(на 104 ЭР)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102660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Опубликовано статей в местной прессе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58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77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146657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Размещено выступлений и роликов на телевидении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26</a:t>
                      </a:r>
                      <a:endParaRPr lang="ru-RU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151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Лузин Алексей Павлович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библиограф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электронных ресурсов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(343)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304-60-15 (доб. 320)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z_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inf@library.uraic.ru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alexey.luzin.lib@gmail.com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6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Свердловская область:</a:t>
            </a:r>
            <a:b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Центры общественного доступа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Областная целевая программа «Информационное общество Свердловской области» на 2011-2015 годы»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Приказ Министерства транспорта и связи Свердловской области № 92 от  20.03.2013  «Об организации центров общественного доступа к сети Интернет на базе муниципальных библиотек в рамках реализации областной целевой программы «Информационное общество Свердловской области» на 2011-2015 годы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ЦОД в Свердловской области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562111"/>
              </p:ext>
            </p:extLst>
          </p:nvPr>
        </p:nvGraphicFramePr>
        <p:xfrm>
          <a:off x="35496" y="1556792"/>
          <a:ext cx="9108504" cy="530943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277126"/>
                <a:gridCol w="2277126"/>
                <a:gridCol w="2277126"/>
                <a:gridCol w="2277126"/>
              </a:tblGrid>
              <a:tr h="404353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2013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2015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93771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Количество центров общественного доступа в Свердловской области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163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333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350*</a:t>
                      </a:r>
                      <a:endParaRPr lang="ru-RU" sz="3600" b="1" dirty="0"/>
                    </a:p>
                  </a:txBody>
                  <a:tcPr anchor="ctr"/>
                </a:tc>
              </a:tr>
              <a:tr h="275846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Количество муниципальных</a:t>
                      </a:r>
                      <a:r>
                        <a:rPr lang="ru-RU" sz="2000" baseline="0" dirty="0" smtClean="0"/>
                        <a:t> образований,</a:t>
                      </a:r>
                    </a:p>
                    <a:p>
                      <a:r>
                        <a:rPr lang="ru-RU" sz="2000" baseline="0" dirty="0" smtClean="0"/>
                        <a:t>на которых открыты центры общественного доступа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54</a:t>
                      </a:r>
                    </a:p>
                    <a:p>
                      <a:pPr algn="ctr"/>
                      <a:r>
                        <a:rPr lang="ru-RU" sz="3600" b="1" dirty="0" smtClean="0"/>
                        <a:t>(из 94)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65</a:t>
                      </a:r>
                    </a:p>
                    <a:p>
                      <a:pPr algn="ctr"/>
                      <a:r>
                        <a:rPr lang="ru-RU" sz="3600" b="1" dirty="0" smtClean="0"/>
                        <a:t>(из 94)</a:t>
                      </a:r>
                      <a:endParaRPr lang="ru-RU" sz="36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21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оснащение ЦОД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582178"/>
              </p:ext>
            </p:extLst>
          </p:nvPr>
        </p:nvGraphicFramePr>
        <p:xfrm>
          <a:off x="107505" y="1556791"/>
          <a:ext cx="9036495" cy="530121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012165"/>
                <a:gridCol w="3012165"/>
                <a:gridCol w="3012165"/>
              </a:tblGrid>
              <a:tr h="5352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2016</a:t>
                      </a:r>
                      <a:endParaRPr lang="ru-RU" sz="2400" dirty="0"/>
                    </a:p>
                  </a:txBody>
                  <a:tcPr/>
                </a:tc>
              </a:tr>
              <a:tr h="923862">
                <a:tc>
                  <a:txBody>
                    <a:bodyPr/>
                    <a:lstStyle/>
                    <a:p>
                      <a:r>
                        <a:rPr lang="ru-RU" dirty="0" smtClean="0"/>
                        <a:t>Персональные компьютеры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489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u="sng" dirty="0" smtClean="0"/>
                        <a:t>797</a:t>
                      </a:r>
                      <a:endParaRPr lang="ru-RU" sz="2400" b="1" u="sng" dirty="0"/>
                    </a:p>
                  </a:txBody>
                  <a:tcPr anchor="ctr"/>
                </a:tc>
              </a:tr>
              <a:tr h="923862">
                <a:tc>
                  <a:txBody>
                    <a:bodyPr/>
                    <a:lstStyle/>
                    <a:p>
                      <a:r>
                        <a:rPr lang="ru-RU" dirty="0" smtClean="0"/>
                        <a:t>     из них – для пользователей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***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673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535254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Принтеры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253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237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923862">
                <a:tc>
                  <a:txBody>
                    <a:bodyPr/>
                    <a:lstStyle/>
                    <a:p>
                      <a:r>
                        <a:rPr lang="ru-RU" dirty="0" smtClean="0"/>
                        <a:t>Копировальные</a:t>
                      </a:r>
                      <a:r>
                        <a:rPr lang="ru-RU" baseline="0" dirty="0" smtClean="0"/>
                        <a:t> аппараты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***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57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535254">
                <a:tc>
                  <a:txBody>
                    <a:bodyPr/>
                    <a:lstStyle/>
                    <a:p>
                      <a:r>
                        <a:rPr lang="ru-RU" dirty="0" smtClean="0"/>
                        <a:t>МФУ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110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133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923862">
                <a:tc>
                  <a:txBody>
                    <a:bodyPr/>
                    <a:lstStyle/>
                    <a:p>
                      <a:r>
                        <a:rPr lang="ru-RU" dirty="0" smtClean="0"/>
                        <a:t>Сканеры и другое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61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86</a:t>
                      </a:r>
                      <a:endParaRPr lang="ru-RU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11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Пользователи ЦОД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855004"/>
              </p:ext>
            </p:extLst>
          </p:nvPr>
        </p:nvGraphicFramePr>
        <p:xfrm>
          <a:off x="107505" y="1556792"/>
          <a:ext cx="8928990" cy="530120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976330"/>
                <a:gridCol w="2976330"/>
                <a:gridCol w="2976330"/>
              </a:tblGrid>
              <a:tr h="11970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2016</a:t>
                      </a:r>
                      <a:endParaRPr lang="ru-RU" sz="2400" dirty="0"/>
                    </a:p>
                  </a:txBody>
                  <a:tcPr/>
                </a:tc>
              </a:tr>
              <a:tr h="205208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Количество зарегистрированных в ЦОД пользователей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20 014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32 176</a:t>
                      </a:r>
                      <a:endParaRPr lang="ru-RU" sz="3200" b="1" dirty="0"/>
                    </a:p>
                  </a:txBody>
                  <a:tcPr anchor="ctr"/>
                </a:tc>
              </a:tr>
              <a:tr h="205208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Количество посещений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115 306</a:t>
                      </a:r>
                      <a:endParaRPr lang="ru-RU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u="sng" dirty="0" smtClean="0"/>
                        <a:t>224 806</a:t>
                      </a:r>
                      <a:endParaRPr lang="ru-RU" sz="3200" b="1" u="sng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28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cs typeface="Times New Roman" pitchFamily="18" charset="0"/>
              </a:rPr>
              <a:t>Социальные группы пользователей</a:t>
            </a:r>
            <a:br>
              <a:rPr lang="ru-RU" sz="3200" dirty="0" smtClean="0">
                <a:cs typeface="Times New Roman" pitchFamily="18" charset="0"/>
              </a:rPr>
            </a:br>
            <a:r>
              <a:rPr lang="ru-RU" sz="3200" dirty="0" smtClean="0">
                <a:cs typeface="Times New Roman" pitchFamily="18" charset="0"/>
              </a:rPr>
              <a:t>(2016 год)</a:t>
            </a:r>
            <a:endParaRPr lang="ru-RU" sz="3200" dirty="0"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40139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0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ЦОД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3342"/>
            <a:ext cx="8617606" cy="537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39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ЦОД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6131"/>
            <a:ext cx="7435219" cy="536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123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ЦОД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 и консультации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37065"/>
              </p:ext>
            </p:extLst>
          </p:nvPr>
        </p:nvGraphicFramePr>
        <p:xfrm>
          <a:off x="107504" y="1556792"/>
          <a:ext cx="8928990" cy="518457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976330"/>
                <a:gridCol w="2976330"/>
                <a:gridCol w="2976330"/>
              </a:tblGrid>
              <a:tr h="7406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2015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2016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74065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Адресные справки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11 034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11 379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74065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Уточняющие справки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3 382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/>
                        <a:t>8 242</a:t>
                      </a:r>
                      <a:endParaRPr lang="ru-RU" sz="2400" b="1" u="sng" dirty="0"/>
                    </a:p>
                  </a:txBody>
                  <a:tcPr anchor="ctr"/>
                </a:tc>
              </a:tr>
              <a:tr h="74065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Тематические справки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25 328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24 370</a:t>
                      </a:r>
                      <a:endParaRPr lang="ru-RU" sz="2400" b="1" dirty="0"/>
                    </a:p>
                  </a:txBody>
                  <a:tcPr anchor="ctr"/>
                </a:tc>
              </a:tr>
              <a:tr h="74065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Фактографические справки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5 621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/>
                        <a:t>9 637</a:t>
                      </a:r>
                      <a:endParaRPr lang="ru-RU" sz="2400" b="1" u="sng" dirty="0"/>
                    </a:p>
                  </a:txBody>
                  <a:tcPr anchor="ctr"/>
                </a:tc>
              </a:tr>
              <a:tr h="74065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Консультации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10 739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u="sng" dirty="0" smtClean="0"/>
                        <a:t>26 730</a:t>
                      </a:r>
                      <a:endParaRPr lang="ru-RU" sz="2400" b="1" u="sng" dirty="0"/>
                    </a:p>
                  </a:txBody>
                  <a:tcPr anchor="ctr"/>
                </a:tc>
              </a:tr>
              <a:tr h="74065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ВСЕГО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56 169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91 419</a:t>
                      </a:r>
                      <a:endParaRPr lang="ru-RU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4542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1" id="{CA9AA0DE-3959-4D56-9639-7B5AC236340E}" vid="{400DB044-6F0F-4636-8A02-53CCAE2063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888</TotalTime>
  <Words>334</Words>
  <Application>Microsoft Office PowerPoint</Application>
  <PresentationFormat>Экран (4:3)</PresentationFormat>
  <Paragraphs>127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Тема1</vt:lpstr>
      <vt:lpstr>О деятельности  Центров общественного доступа  к правовой и социально значимой информации  в 2016 году  (по итогам годовых отчетов)</vt:lpstr>
      <vt:lpstr>Свердловская область: Центры общественного доступа</vt:lpstr>
      <vt:lpstr>ЦОД в Свердловской области </vt:lpstr>
      <vt:lpstr>Техническое оснащение ЦОД </vt:lpstr>
      <vt:lpstr>Пользователи ЦОД</vt:lpstr>
      <vt:lpstr>Социальные группы пользователей (2016 год)</vt:lpstr>
      <vt:lpstr>Ресурсы ЦОД</vt:lpstr>
      <vt:lpstr>Ресурсы ЦОД</vt:lpstr>
      <vt:lpstr>Услуги ЦОД Справки и консультации</vt:lpstr>
      <vt:lpstr>Услуги ЦОД</vt:lpstr>
      <vt:lpstr>Просветительская деятельность</vt:lpstr>
      <vt:lpstr>Информационная и компьютерная грамотность</vt:lpstr>
      <vt:lpstr>Реклама ЦОД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правовой культуры и гражданской активности: опыт работы ЦОД  муниципальных библиотек Свердловской области</dc:title>
  <dc:creator>zinf6a</dc:creator>
  <cp:lastModifiedBy>Elena</cp:lastModifiedBy>
  <cp:revision>38</cp:revision>
  <dcterms:created xsi:type="dcterms:W3CDTF">2016-09-06T09:04:14Z</dcterms:created>
  <dcterms:modified xsi:type="dcterms:W3CDTF">2017-03-23T06:08:33Z</dcterms:modified>
</cp:coreProperties>
</file>