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\Shared\Documents\&#1054;&#1069;&#1055;&#1048;\&#1057;&#1072;&#1074;&#1080;&#1085;&#1094;&#1077;&#1074;&#1072;\&#1057;&#1090;&#1072;&#1090;&#1080;&#1089;&#1090;&#1080;&#1095;&#1077;&#1089;&#1082;&#1080;&#1077;%20&#1087;&#1086;&#1082;&#1072;&#1079;&#1072;&#1090;&#1077;&#1083;&#1080;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\Shared\Documents\&#1054;&#1069;&#1055;&#1048;\&#1057;&#1072;&#1074;&#1080;&#1085;&#1094;&#1077;&#1074;&#1072;\&#1057;&#1090;&#1072;&#1090;&#1080;&#1089;&#1090;&#1080;&#1095;&#1077;&#1089;&#1082;&#1080;&#1077;%20&#1087;&#1086;&#1082;&#1072;&#1079;&#1072;&#1090;&#1077;&#1083;&#1080;%20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\Shared\Documents\&#1054;&#1069;&#1055;&#1048;\&#1057;&#1072;&#1074;&#1080;&#1085;&#1094;&#1077;&#1074;&#1072;\&#1057;&#1090;&#1072;&#1090;&#1080;&#1089;&#1090;&#1080;&#1095;&#1077;&#1089;&#1082;&#1080;&#1077;%20&#1087;&#1086;&#1082;&#1072;&#1079;&#1072;&#1090;&#1077;&#1083;&#1080;%2020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1\Shared\Documents\&#1054;&#1069;&#1055;&#1048;\&#1057;&#1072;&#1074;&#1080;&#1085;&#1094;&#1077;&#1074;&#1072;\&#1057;&#1090;&#1072;&#1090;&#1080;&#1089;&#1090;&#1080;&#1095;&#1077;&#1089;&#1082;&#1080;&#1077;%20&#1087;&#1086;&#1082;&#1072;&#1079;&#1072;&#1090;&#1077;&#1083;&#1080;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Myriad Pro" pitchFamily="34" charset="0"/>
                <a:ea typeface="+mn-ea"/>
                <a:cs typeface="+mn-cs"/>
              </a:defRPr>
            </a:pPr>
            <a:r>
              <a:rPr lang="ru-RU" sz="2000" dirty="0" smtClean="0">
                <a:latin typeface="Myriad Pro" pitchFamily="34" charset="0"/>
              </a:rPr>
              <a:t>Количество </a:t>
            </a:r>
            <a:r>
              <a:rPr lang="ru-RU" sz="2000" dirty="0">
                <a:latin typeface="Myriad Pro" pitchFamily="34" charset="0"/>
              </a:rPr>
              <a:t>обращений </a:t>
            </a:r>
            <a:r>
              <a:rPr lang="ru-RU" sz="2000" dirty="0" smtClean="0">
                <a:latin typeface="Myriad Pro" pitchFamily="34" charset="0"/>
              </a:rPr>
              <a:t>в ЦОД</a:t>
            </a:r>
            <a:endParaRPr lang="ru-RU" sz="2000" dirty="0">
              <a:latin typeface="Myriad Pro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'[Статистические показатели 2015.xls]Лист2'!$E$57</c:f>
              <c:strCache>
                <c:ptCount val="1"/>
                <c:pt idx="0">
                  <c:v>Всего обращений к источникам ЦОД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2015.xls]Лист2'!$F$56:$G$56</c:f>
              <c:strCache>
                <c:ptCount val="2"/>
                <c:pt idx="0">
                  <c:v>2014 год</c:v>
                </c:pt>
                <c:pt idx="1">
                  <c:v>2015 год</c:v>
                </c:pt>
              </c:strCache>
            </c:strRef>
          </c:cat>
          <c:val>
            <c:numRef>
              <c:f>'[Статистические показатели 2015.xls]Лист2'!$F$57:$G$57</c:f>
              <c:numCache>
                <c:formatCode>General</c:formatCode>
                <c:ptCount val="2"/>
                <c:pt idx="0">
                  <c:v>8312</c:v>
                </c:pt>
                <c:pt idx="1">
                  <c:v>11569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687992"/>
        <c:axId val="243692472"/>
      </c:barChart>
      <c:catAx>
        <c:axId val="24368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itchFamily="34" charset="0"/>
                <a:ea typeface="+mn-ea"/>
                <a:cs typeface="+mn-cs"/>
              </a:defRPr>
            </a:pPr>
            <a:endParaRPr lang="ru-RU"/>
          </a:p>
        </c:txPr>
        <c:crossAx val="243692472"/>
        <c:crosses val="autoZero"/>
        <c:auto val="1"/>
        <c:lblAlgn val="ctr"/>
        <c:lblOffset val="100"/>
        <c:noMultiLvlLbl val="0"/>
      </c:catAx>
      <c:valAx>
        <c:axId val="243692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43687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sysClr val="windowText" lastClr="000000"/>
                </a:solidFill>
                <a:latin typeface="Myriad Pro" pitchFamily="34" charset="0"/>
              </a:rPr>
              <a:t>Источники выполнения запросов, </a:t>
            </a:r>
            <a:r>
              <a:rPr lang="ru-RU" sz="2200" b="1" dirty="0">
                <a:solidFill>
                  <a:sysClr val="windowText" lastClr="000000"/>
                </a:solidFill>
                <a:latin typeface="Myriad Pro" pitchFamily="34" charset="0"/>
              </a:rPr>
              <a:t>%</a:t>
            </a:r>
          </a:p>
        </c:rich>
      </c:tx>
      <c:layout>
        <c:manualLayout>
          <c:xMode val="edge"/>
          <c:yMode val="edge"/>
          <c:x val="0.11548214500989251"/>
          <c:y val="1.51173679115018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'[Статистические показатели 2015.xls]Лист2'!$F$14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67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555555555555558E-3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333333333333332E-3"/>
                  <c:y val="2.121889068003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2015.xls]Лист2'!$E$15:$E$21</c:f>
              <c:strCache>
                <c:ptCount val="7"/>
                <c:pt idx="0">
                  <c:v>к правовым БД</c:v>
                </c:pt>
                <c:pt idx="1">
                  <c:v>к ПГУ </c:v>
                </c:pt>
                <c:pt idx="2">
                  <c:v>к электронной периодике</c:v>
                </c:pt>
                <c:pt idx="3">
                  <c:v>к БД "ЛаньБук"</c:v>
                </c:pt>
                <c:pt idx="4">
                  <c:v>к ЛитРес</c:v>
                </c:pt>
                <c:pt idx="5">
                  <c:v>к БД СОУНБ, РКБ СО</c:v>
                </c:pt>
                <c:pt idx="6">
                  <c:v>к ЭБД ЦГБ</c:v>
                </c:pt>
              </c:strCache>
            </c:strRef>
          </c:cat>
          <c:val>
            <c:numRef>
              <c:f>'[Статистические показатели 2015.xls]Лист2'!$F$15:$F$21</c:f>
              <c:numCache>
                <c:formatCode>0.0</c:formatCode>
                <c:ptCount val="7"/>
                <c:pt idx="0">
                  <c:v>10.334456207892204</c:v>
                </c:pt>
                <c:pt idx="1">
                  <c:v>9.8291626564003849</c:v>
                </c:pt>
                <c:pt idx="2">
                  <c:v>0.48123195380173245</c:v>
                </c:pt>
                <c:pt idx="3">
                  <c:v>2.0091434071222327</c:v>
                </c:pt>
                <c:pt idx="4">
                  <c:v>0.58950914340712224</c:v>
                </c:pt>
                <c:pt idx="5">
                  <c:v>6.5327237728585175</c:v>
                </c:pt>
                <c:pt idx="6">
                  <c:v>70.223772858517805</c:v>
                </c:pt>
              </c:numCache>
            </c:numRef>
          </c:val>
        </c:ser>
        <c:ser>
          <c:idx val="1"/>
          <c:order val="1"/>
          <c:tx>
            <c:strRef>
              <c:f>'[Статистические показатели 2015.xls]Лист2'!$G$14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555555555555558E-3"/>
                  <c:y val="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779E-3"/>
                  <c:y val="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7777777777777779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3333333333333332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2015.xls]Лист2'!$E$15:$E$21</c:f>
              <c:strCache>
                <c:ptCount val="7"/>
                <c:pt idx="0">
                  <c:v>к правовым БД</c:v>
                </c:pt>
                <c:pt idx="1">
                  <c:v>к ПГУ </c:v>
                </c:pt>
                <c:pt idx="2">
                  <c:v>к электронной периодике</c:v>
                </c:pt>
                <c:pt idx="3">
                  <c:v>к БД "ЛаньБук"</c:v>
                </c:pt>
                <c:pt idx="4">
                  <c:v>к ЛитРес</c:v>
                </c:pt>
                <c:pt idx="5">
                  <c:v>к БД СОУНБ, РКБ СО</c:v>
                </c:pt>
                <c:pt idx="6">
                  <c:v>к ЭБД ЦГБ</c:v>
                </c:pt>
              </c:strCache>
            </c:strRef>
          </c:cat>
          <c:val>
            <c:numRef>
              <c:f>'[Статистические показатели 2015.xls]Лист2'!$G$15:$G$21</c:f>
              <c:numCache>
                <c:formatCode>0.0</c:formatCode>
                <c:ptCount val="7"/>
                <c:pt idx="0">
                  <c:v>5.8950643962313078</c:v>
                </c:pt>
                <c:pt idx="1">
                  <c:v>5.1430547151871382</c:v>
                </c:pt>
                <c:pt idx="2">
                  <c:v>0.44947705073904398</c:v>
                </c:pt>
                <c:pt idx="3">
                  <c:v>1.0026795747255597</c:v>
                </c:pt>
                <c:pt idx="4">
                  <c:v>0.26795747255596852</c:v>
                </c:pt>
                <c:pt idx="5">
                  <c:v>5.8691330279194398</c:v>
                </c:pt>
                <c:pt idx="6">
                  <c:v>81.372633762641541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657264"/>
        <c:axId val="244251880"/>
      </c:barChart>
      <c:catAx>
        <c:axId val="2436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yriad Pro" pitchFamily="34" charset="0"/>
                <a:ea typeface="+mn-ea"/>
                <a:cs typeface="+mn-cs"/>
              </a:defRPr>
            </a:pPr>
            <a:endParaRPr lang="ru-RU"/>
          </a:p>
        </c:txPr>
        <c:crossAx val="244251880"/>
        <c:crosses val="autoZero"/>
        <c:auto val="1"/>
        <c:lblAlgn val="ctr"/>
        <c:lblOffset val="100"/>
        <c:noMultiLvlLbl val="0"/>
      </c:catAx>
      <c:valAx>
        <c:axId val="244251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43657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Myriad Pro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sysClr val="windowText" lastClr="000000"/>
                </a:solidFill>
                <a:latin typeface="Myriad Pro" pitchFamily="34" charset="0"/>
              </a:rPr>
              <a:t>Темы запросов на портале </a:t>
            </a:r>
            <a:r>
              <a:rPr lang="ru-RU" sz="2200" b="1" dirty="0" err="1">
                <a:solidFill>
                  <a:sysClr val="windowText" lastClr="000000"/>
                </a:solidFill>
                <a:latin typeface="Myriad Pro" pitchFamily="34" charset="0"/>
              </a:rPr>
              <a:t>госуслуг</a:t>
            </a:r>
            <a:r>
              <a:rPr lang="ru-RU" sz="2200" b="1" dirty="0">
                <a:solidFill>
                  <a:sysClr val="windowText" lastClr="000000"/>
                </a:solidFill>
                <a:latin typeface="Myriad Pro" pitchFamily="34" charset="0"/>
              </a:rPr>
              <a:t>, %</a:t>
            </a:r>
          </a:p>
        </c:rich>
      </c:tx>
      <c:layout>
        <c:manualLayout>
          <c:xMode val="edge"/>
          <c:yMode val="edge"/>
          <c:x val="0.1489627541384290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'[Статистические показатели 2015.xls]Лист2'!$F$23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5.5555555555555558E-3"/>
                  <c:y val="4.62962962962954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333333333334356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555555555556572E-3"/>
                  <c:y val="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3333333333333332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2015.xls]Лист2'!$E$24:$E$32</c:f>
              <c:strCache>
                <c:ptCount val="9"/>
                <c:pt idx="0">
                  <c:v>Регистрация на ПГУ</c:v>
                </c:pt>
                <c:pt idx="1">
                  <c:v>Загранпаспорт</c:v>
                </c:pt>
                <c:pt idx="2">
                  <c:v>Вид на жительство, временная регистрация</c:v>
                </c:pt>
                <c:pt idx="3">
                  <c:v>Прочие бланки</c:v>
                </c:pt>
                <c:pt idx="4">
                  <c:v>Запись в ОУ</c:v>
                </c:pt>
                <c:pt idx="5">
                  <c:v>Самозапись к врачу</c:v>
                </c:pt>
                <c:pt idx="6">
                  <c:v>Обращение в органы власти</c:v>
                </c:pt>
                <c:pt idx="7">
                  <c:v>Услуги ЖКХ</c:v>
                </c:pt>
                <c:pt idx="8">
                  <c:v>Информация по штрафам и налогам</c:v>
                </c:pt>
              </c:strCache>
            </c:strRef>
          </c:cat>
          <c:val>
            <c:numRef>
              <c:f>'[Статистические показатели 2015.xls]Лист2'!$F$24:$F$32</c:f>
              <c:numCache>
                <c:formatCode>0.0</c:formatCode>
                <c:ptCount val="9"/>
                <c:pt idx="0">
                  <c:v>17.206477732793523</c:v>
                </c:pt>
                <c:pt idx="1">
                  <c:v>15.587044534412955</c:v>
                </c:pt>
                <c:pt idx="2">
                  <c:v>3.6437246963562755</c:v>
                </c:pt>
                <c:pt idx="3">
                  <c:v>3.2388663967611335</c:v>
                </c:pt>
                <c:pt idx="4">
                  <c:v>5.4655870445344128</c:v>
                </c:pt>
                <c:pt idx="5">
                  <c:v>28.542510121457489</c:v>
                </c:pt>
                <c:pt idx="6">
                  <c:v>10.121457489878543</c:v>
                </c:pt>
                <c:pt idx="7">
                  <c:v>4.6558704453441297</c:v>
                </c:pt>
                <c:pt idx="8">
                  <c:v>11.538461538461538</c:v>
                </c:pt>
              </c:numCache>
            </c:numRef>
          </c:val>
        </c:ser>
        <c:ser>
          <c:idx val="1"/>
          <c:order val="1"/>
          <c:tx>
            <c:strRef>
              <c:f>'[Статистические показатели 2015.xls]Лист2'!$G$23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072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11111111111059E-2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11111111111009E-2"/>
                  <c:y val="2.121889068003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2015.xls]Лист2'!$E$24:$E$32</c:f>
              <c:strCache>
                <c:ptCount val="9"/>
                <c:pt idx="0">
                  <c:v>Регистрация на ПГУ</c:v>
                </c:pt>
                <c:pt idx="1">
                  <c:v>Загранпаспорт</c:v>
                </c:pt>
                <c:pt idx="2">
                  <c:v>Вид на жительство, временная регистрация</c:v>
                </c:pt>
                <c:pt idx="3">
                  <c:v>Прочие бланки</c:v>
                </c:pt>
                <c:pt idx="4">
                  <c:v>Запись в ОУ</c:v>
                </c:pt>
                <c:pt idx="5">
                  <c:v>Самозапись к врачу</c:v>
                </c:pt>
                <c:pt idx="6">
                  <c:v>Обращение в органы власти</c:v>
                </c:pt>
                <c:pt idx="7">
                  <c:v>Услуги ЖКХ</c:v>
                </c:pt>
                <c:pt idx="8">
                  <c:v>Информация по штрафам и налогам</c:v>
                </c:pt>
              </c:strCache>
            </c:strRef>
          </c:cat>
          <c:val>
            <c:numRef>
              <c:f>'[Статистические показатели 2015.xls]Лист2'!$G$24:$G$32</c:f>
              <c:numCache>
                <c:formatCode>0.0</c:formatCode>
                <c:ptCount val="9"/>
                <c:pt idx="0">
                  <c:v>14.285714285714286</c:v>
                </c:pt>
                <c:pt idx="1">
                  <c:v>6.8027210884353737</c:v>
                </c:pt>
                <c:pt idx="2">
                  <c:v>4.0816326530612246</c:v>
                </c:pt>
                <c:pt idx="3">
                  <c:v>8.1632653061224492</c:v>
                </c:pt>
                <c:pt idx="4">
                  <c:v>1.3605442176870748</c:v>
                </c:pt>
                <c:pt idx="5">
                  <c:v>22.90249433106576</c:v>
                </c:pt>
                <c:pt idx="6">
                  <c:v>20.181405895691611</c:v>
                </c:pt>
                <c:pt idx="7">
                  <c:v>8.616780045351474</c:v>
                </c:pt>
                <c:pt idx="8">
                  <c:v>13.605442176870747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654648"/>
        <c:axId val="243339368"/>
      </c:barChart>
      <c:catAx>
        <c:axId val="2436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endParaRPr lang="ru-RU"/>
          </a:p>
        </c:txPr>
        <c:crossAx val="243339368"/>
        <c:crosses val="autoZero"/>
        <c:auto val="1"/>
        <c:lblAlgn val="ctr"/>
        <c:lblOffset val="100"/>
        <c:noMultiLvlLbl val="0"/>
      </c:catAx>
      <c:valAx>
        <c:axId val="243339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43654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+mn-cs"/>
              </a:defRPr>
            </a:pPr>
            <a:r>
              <a:rPr lang="ru-RU" sz="2200" b="1" dirty="0">
                <a:solidFill>
                  <a:sysClr val="windowText" lastClr="000000"/>
                </a:solidFill>
                <a:latin typeface="Myriad Pro" pitchFamily="34" charset="0"/>
              </a:rPr>
              <a:t>Основные социальные группы посетителей, %</a:t>
            </a:r>
          </a:p>
        </c:rich>
      </c:tx>
      <c:layout>
        <c:manualLayout>
          <c:xMode val="edge"/>
          <c:yMode val="edge"/>
          <c:x val="0.23250706061899554"/>
          <c:y val="2.56268951146349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'[Статистические показатели 2015.xls]Лист2'!$F$1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3888888888888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6666666666666666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7777777777777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2015.xls]Лист2'!$E$2:$E$9</c:f>
              <c:strCache>
                <c:ptCount val="8"/>
                <c:pt idx="0">
                  <c:v>рабочие</c:v>
                </c:pt>
                <c:pt idx="1">
                  <c:v>специалисты</c:v>
                </c:pt>
                <c:pt idx="2">
                  <c:v>служащие</c:v>
                </c:pt>
                <c:pt idx="3">
                  <c:v>ВУЗ</c:v>
                </c:pt>
                <c:pt idx="4">
                  <c:v>техникум</c:v>
                </c:pt>
                <c:pt idx="5">
                  <c:v>ТУ</c:v>
                </c:pt>
                <c:pt idx="6">
                  <c:v>школьники</c:v>
                </c:pt>
                <c:pt idx="7">
                  <c:v>Прочие (пенсионеры, безработные, инвалиды, домохозяйки)</c:v>
                </c:pt>
              </c:strCache>
            </c:strRef>
          </c:cat>
          <c:val>
            <c:numRef>
              <c:f>'[Статистические показатели 2015.xls]Лист2'!$F$2:$F$9</c:f>
              <c:numCache>
                <c:formatCode>0.0</c:formatCode>
                <c:ptCount val="8"/>
                <c:pt idx="0">
                  <c:v>2.7399091152098372</c:v>
                </c:pt>
                <c:pt idx="1">
                  <c:v>19.780807270783214</c:v>
                </c:pt>
                <c:pt idx="2">
                  <c:v>2.0983694199411924</c:v>
                </c:pt>
                <c:pt idx="3">
                  <c:v>19.486768243785082</c:v>
                </c:pt>
                <c:pt idx="4">
                  <c:v>15.129644480085538</c:v>
                </c:pt>
                <c:pt idx="5">
                  <c:v>1.5503875968992249</c:v>
                </c:pt>
                <c:pt idx="6">
                  <c:v>11.761561079925153</c:v>
                </c:pt>
                <c:pt idx="7">
                  <c:v>27.452552793370756</c:v>
                </c:pt>
              </c:numCache>
            </c:numRef>
          </c:val>
        </c:ser>
        <c:ser>
          <c:idx val="1"/>
          <c:order val="1"/>
          <c:tx>
            <c:strRef>
              <c:f>'[Статистические показатели 2015.xls]Лист2'!$G$1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777777777777779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33333333333333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'[Статистические показатели 2015.xls]Лист2'!$E$2:$E$9</c:f>
              <c:strCache>
                <c:ptCount val="8"/>
                <c:pt idx="0">
                  <c:v>рабочие</c:v>
                </c:pt>
                <c:pt idx="1">
                  <c:v>специалисты</c:v>
                </c:pt>
                <c:pt idx="2">
                  <c:v>служащие</c:v>
                </c:pt>
                <c:pt idx="3">
                  <c:v>ВУЗ</c:v>
                </c:pt>
                <c:pt idx="4">
                  <c:v>техникум</c:v>
                </c:pt>
                <c:pt idx="5">
                  <c:v>ТУ</c:v>
                </c:pt>
                <c:pt idx="6">
                  <c:v>школьники</c:v>
                </c:pt>
                <c:pt idx="7">
                  <c:v>Прочие (пенсионеры, безработные, инвалиды, домохозяйки)</c:v>
                </c:pt>
              </c:strCache>
            </c:strRef>
          </c:cat>
          <c:val>
            <c:numRef>
              <c:f>'[Статистические показатели 2015.xls]Лист2'!$G$2:$G$9</c:f>
              <c:numCache>
                <c:formatCode>0.0</c:formatCode>
                <c:ptCount val="8"/>
                <c:pt idx="0">
                  <c:v>3.0825881115202525</c:v>
                </c:pt>
                <c:pt idx="1">
                  <c:v>30.457653866386114</c:v>
                </c:pt>
                <c:pt idx="2">
                  <c:v>2.3145712782745922</c:v>
                </c:pt>
                <c:pt idx="3">
                  <c:v>13.182535507627565</c:v>
                </c:pt>
                <c:pt idx="4">
                  <c:v>6.0284061020515516</c:v>
                </c:pt>
                <c:pt idx="5">
                  <c:v>0.26301946344029459</c:v>
                </c:pt>
                <c:pt idx="6">
                  <c:v>17.190952130457653</c:v>
                </c:pt>
                <c:pt idx="7">
                  <c:v>27.480273540241978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3340152"/>
        <c:axId val="243340544"/>
      </c:barChart>
      <c:catAx>
        <c:axId val="24334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Myriad Pro" pitchFamily="34" charset="0"/>
                <a:ea typeface="+mn-ea"/>
                <a:cs typeface="+mn-cs"/>
              </a:defRPr>
            </a:pPr>
            <a:endParaRPr lang="ru-RU"/>
          </a:p>
        </c:txPr>
        <c:crossAx val="243340544"/>
        <c:crosses val="autoZero"/>
        <c:auto val="1"/>
        <c:lblAlgn val="ctr"/>
        <c:lblOffset val="100"/>
        <c:noMultiLvlLbl val="0"/>
      </c:catAx>
      <c:valAx>
        <c:axId val="24334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433401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Myriad Pro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zrf.ru/index.phtml" TargetMode="External"/><Relationship Id="rId13" Type="http://schemas.openxmlformats.org/officeDocument/2006/relationships/hyperlink" Target="http://e.lanbook.com/" TargetMode="External"/><Relationship Id="rId3" Type="http://schemas.openxmlformats.org/officeDocument/2006/relationships/hyperlink" Target="http://www.tagillib.ru/el_gragdanin/e-citizen/" TargetMode="External"/><Relationship Id="rId7" Type="http://schemas.openxmlformats.org/officeDocument/2006/relationships/hyperlink" Target="http://www.consultant.ru/" TargetMode="External"/><Relationship Id="rId12" Type="http://schemas.openxmlformats.org/officeDocument/2006/relationships/hyperlink" Target="http://www.bis-ural.ru/" TargetMode="External"/><Relationship Id="rId17" Type="http://schemas.openxmlformats.org/officeDocument/2006/relationships/image" Target="../media/image4.png"/><Relationship Id="rId2" Type="http://schemas.openxmlformats.org/officeDocument/2006/relationships/hyperlink" Target="http://www.gosuslugi.ru/" TargetMode="Externa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vil.consultant.ru/" TargetMode="External"/><Relationship Id="rId11" Type="http://schemas.openxmlformats.org/officeDocument/2006/relationships/hyperlink" Target="http://asozd.duma.gov.ru/" TargetMode="External"/><Relationship Id="rId5" Type="http://schemas.openxmlformats.org/officeDocument/2006/relationships/hyperlink" Target="http://www.sudrf.ru/" TargetMode="External"/><Relationship Id="rId15" Type="http://schemas.openxmlformats.org/officeDocument/2006/relationships/hyperlink" Target="http://book.uraic.ru/library/catalog.php" TargetMode="External"/><Relationship Id="rId10" Type="http://schemas.openxmlformats.org/officeDocument/2006/relationships/hyperlink" Target="http://www.pravo.gov.ru/index.html" TargetMode="External"/><Relationship Id="rId4" Type="http://schemas.openxmlformats.org/officeDocument/2006/relationships/hyperlink" Target="http://www.garant.ru/" TargetMode="External"/><Relationship Id="rId9" Type="http://schemas.openxmlformats.org/officeDocument/2006/relationships/hyperlink" Target="http://www.rg.ru/dok/" TargetMode="External"/><Relationship Id="rId14" Type="http://schemas.openxmlformats.org/officeDocument/2006/relationships/hyperlink" Target="http://www.tagillib.ru/el_catalogu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200800" cy="144016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\\10.0.0.1\Shared\Documents\ОЭПИ\00\Слайды\Oblog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3679284"/>
            <a:ext cx="7632848" cy="1261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Центры общественного доступа – системный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подход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6612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Myriad Pro" pitchFamily="34" charset="0"/>
              </a:rPr>
              <a:t>Опыт </a:t>
            </a:r>
            <a:r>
              <a:rPr lang="ru-RU" sz="3200" dirty="0">
                <a:solidFill>
                  <a:schemeClr val="bg1"/>
                </a:solidFill>
                <a:latin typeface="Myriad Pro" pitchFamily="34" charset="0"/>
              </a:rPr>
              <a:t>МБУК «ЦГБ» г. Нижний Тагил</a:t>
            </a:r>
          </a:p>
        </p:txBody>
      </p:sp>
    </p:spTree>
    <p:extLst>
      <p:ext uri="{BB962C8B-B14F-4D97-AF65-F5344CB8AC3E}">
        <p14:creationId xmlns:p14="http://schemas.microsoft.com/office/powerpoint/2010/main" val="4194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146060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\\10.0.0.1\Shared\Documents\ОЭПИ\00\Слайд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41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052736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	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Использование </a:t>
            </a:r>
            <a:r>
              <a:rPr lang="ru-RU" sz="2500" b="1" dirty="0" err="1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тифлооборудования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 в ЦГБ: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ечать </a:t>
            </a:r>
            <a:r>
              <a:rPr lang="ru-RU" sz="2400" dirty="0">
                <a:latin typeface="Myriad Pro" pitchFamily="34" charset="0"/>
              </a:rPr>
              <a:t>на </a:t>
            </a:r>
            <a:r>
              <a:rPr lang="ru-RU" sz="2400" dirty="0" err="1">
                <a:latin typeface="Myriad Pro" pitchFamily="34" charset="0"/>
              </a:rPr>
              <a:t>брайлевском</a:t>
            </a:r>
            <a:r>
              <a:rPr lang="ru-RU" sz="2400" dirty="0">
                <a:latin typeface="Myriad Pro" pitchFamily="34" charset="0"/>
              </a:rPr>
              <a:t> принтере;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ечать </a:t>
            </a:r>
            <a:r>
              <a:rPr lang="ru-RU" sz="2400" dirty="0">
                <a:latin typeface="Myriad Pro" pitchFamily="34" charset="0"/>
              </a:rPr>
              <a:t>тактильной графики;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редоставление </a:t>
            </a:r>
            <a:r>
              <a:rPr lang="ru-RU" sz="2400" dirty="0">
                <a:latin typeface="Myriad Pro" pitchFamily="34" charset="0"/>
              </a:rPr>
              <a:t>АРМ в пользование незрячему посетителю. Возможностями АРМ могут также воспользоваться люди с ограниченными физическими возможностями другой категории;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В</a:t>
            </a:r>
            <a:r>
              <a:rPr lang="ru-RU" sz="2400" dirty="0" smtClean="0">
                <a:latin typeface="Myriad Pro" pitchFamily="34" charset="0"/>
              </a:rPr>
              <a:t>ыдача </a:t>
            </a:r>
            <a:r>
              <a:rPr lang="ru-RU" sz="2400" dirty="0">
                <a:latin typeface="Myriad Pro" pitchFamily="34" charset="0"/>
              </a:rPr>
              <a:t>во временное пользование CD-плеера и </a:t>
            </a:r>
            <a:r>
              <a:rPr lang="ru-RU" sz="2400" dirty="0" err="1">
                <a:latin typeface="Myriad Pro" pitchFamily="34" charset="0"/>
              </a:rPr>
              <a:t>тифлоплеера</a:t>
            </a:r>
            <a:r>
              <a:rPr lang="ru-RU" sz="2400" dirty="0">
                <a:latin typeface="Myriad Pro" pitchFamily="34" charset="0"/>
              </a:rPr>
              <a:t> инвалидам по зрению для домашнего прослушивания аудиокниг;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К</a:t>
            </a:r>
            <a:r>
              <a:rPr lang="ru-RU" sz="2400" dirty="0" smtClean="0">
                <a:latin typeface="Myriad Pro" pitchFamily="34" charset="0"/>
              </a:rPr>
              <a:t>онсультации </a:t>
            </a:r>
            <a:r>
              <a:rPr lang="ru-RU" sz="2400" dirty="0">
                <a:latin typeface="Myriad Pro" pitchFamily="34" charset="0"/>
              </a:rPr>
              <a:t>и помощь при работе на устройстве для сканирования и чтения “SARA</a:t>
            </a:r>
            <a:r>
              <a:rPr lang="ru-RU" sz="2400" dirty="0" smtClean="0">
                <a:latin typeface="Myriad Pro" pitchFamily="34" charset="0"/>
              </a:rPr>
              <a:t>”.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48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epi.UI3\Рабочий стол\ЦОД 11-12 ноября\Инвалидам по зрени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129382" cy="54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129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Раздел сайта «Инвалидам по зрению»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129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Раздел сайта «Право для всех»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147" name="Picture 3" descr="C:\Documents and Settings\epi.UI3\Рабочий стол\ЦОД 11-12 ноября\Право для все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7" y="908720"/>
            <a:ext cx="6941820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129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Час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информации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/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«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Знакомьтесь: многофункциональный центр в Нижнем Тагиле»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64136"/>
            <a:ext cx="3585801" cy="256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54" y="2464136"/>
            <a:ext cx="3420085" cy="256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129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Час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информации по правам потребителей</a:t>
            </a:r>
          </a:p>
        </p:txBody>
      </p:sp>
      <p:pic>
        <p:nvPicPr>
          <p:cNvPr id="9218" name="Picture 2" descr="C:\Documents and Settings\epi.UI3\Рабочий стол\ЦОД 11-12 ноября\DSC09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10" y="2132856"/>
            <a:ext cx="35519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epi.UI3\Рабочий стол\ЦОД 11-12 ноября\DSC09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67" y="2142968"/>
            <a:ext cx="3430492" cy="26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77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32656"/>
            <a:ext cx="7129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«7 вопросов о новой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пенсионной реформе»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8194" name="Picture 2" descr="C:\Documents and Settings\epi.UI3\Мои документы\программа отдела\Пенсионная реформа\Калькулято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60475"/>
            <a:ext cx="2811033" cy="493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epi.UI3\Рабочий стол\ЦОД 11-12 ноября\DSC02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84" y="3356992"/>
            <a:ext cx="4291043" cy="32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7200800" cy="144016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\\10.0.0.1\Shared\Documents\ОЭПИ\00\Слайды\Oblog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yriad Pro" pitchFamily="34" charset="0"/>
              </a:rPr>
              <a:t>СПАСИБО ЗА ВНИМАНИЕ!</a:t>
            </a:r>
            <a:endParaRPr lang="ru-RU" sz="3200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10.0.0.1\Shared\Documents\ОЭПИ\00\Слайд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</a:rPr>
              <a:t>Документы, регламентирующие работу ЦОД: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09057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Myriad Pro" pitchFamily="34" charset="0"/>
              </a:rPr>
              <a:t>Положение </a:t>
            </a:r>
            <a:r>
              <a:rPr lang="ru-RU" sz="2400" dirty="0">
                <a:latin typeface="Myriad Pro" pitchFamily="34" charset="0"/>
              </a:rPr>
              <a:t>о Центре общественного доступа населения к социально-значимой информации в МБУК «Центральная городская библиотека</a:t>
            </a:r>
            <a:r>
              <a:rPr lang="ru-RU" sz="2400" dirty="0" smtClean="0">
                <a:latin typeface="Myriad Pro" pitchFamily="34" charset="0"/>
              </a:rPr>
              <a:t>»;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latin typeface="Myriad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Myriad Pro" pitchFamily="34" charset="0"/>
              </a:rPr>
              <a:t>Административный </a:t>
            </a:r>
            <a:r>
              <a:rPr lang="ru-RU" sz="2400" dirty="0">
                <a:latin typeface="Myriad Pro" pitchFamily="34" charset="0"/>
              </a:rPr>
              <a:t>регламент по предоставлению муниципальной услуги «Предоставление доступа к справочно-поисковому аппарату библиотек</a:t>
            </a:r>
            <a:r>
              <a:rPr lang="ru-RU" sz="2400" dirty="0" smtClean="0">
                <a:latin typeface="Myriad Pro" pitchFamily="34" charset="0"/>
              </a:rPr>
              <a:t>, базам</a:t>
            </a:r>
            <a:br>
              <a:rPr lang="ru-RU" sz="2400" dirty="0" smtClean="0">
                <a:latin typeface="Myriad Pro" pitchFamily="34" charset="0"/>
              </a:rPr>
            </a:br>
            <a:r>
              <a:rPr lang="ru-RU" sz="2400" dirty="0" smtClean="0">
                <a:latin typeface="Myriad Pro" pitchFamily="34" charset="0"/>
              </a:rPr>
              <a:t>данных»;</a:t>
            </a:r>
            <a:br>
              <a:rPr lang="ru-RU" sz="2400" dirty="0" smtClean="0">
                <a:latin typeface="Myriad Pro" pitchFamily="34" charset="0"/>
              </a:rPr>
            </a:br>
            <a:endParaRPr lang="ru-RU" sz="2400" dirty="0" smtClean="0">
              <a:latin typeface="Myriad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Myriad Pro" pitchFamily="34" charset="0"/>
              </a:rPr>
              <a:t>Административный </a:t>
            </a:r>
            <a:r>
              <a:rPr lang="ru-RU" sz="2400" dirty="0">
                <a:latin typeface="Myriad Pro" pitchFamily="34" charset="0"/>
              </a:rPr>
              <a:t>регламент по предоставлению муниципальной услуги «Предоставление доступа к оцифрованным изданиям, хранящимся в библиотеках, в том числе к фонду редких книг, с учётом соблюдения требований законодательства РФ об авторских и смежных правах».</a:t>
            </a:r>
          </a:p>
        </p:txBody>
      </p:sp>
    </p:spTree>
    <p:extLst>
      <p:ext uri="{BB962C8B-B14F-4D97-AF65-F5344CB8AC3E}">
        <p14:creationId xmlns:p14="http://schemas.microsoft.com/office/powerpoint/2010/main" val="29871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423515" y="1600200"/>
          <a:ext cx="4296970" cy="4525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5791"/>
                <a:gridCol w="2151179"/>
              </a:tblGrid>
              <a:tr h="129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Название ресурса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Тип ресурса, адрес в Интернет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293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Информационные ресурсы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Портал госуслуг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Интернет-портал, </a:t>
                      </a:r>
                      <a:r>
                        <a:rPr lang="ru-RU" sz="800" u="sng">
                          <a:effectLst/>
                          <a:hlinkClick r:id="rId2"/>
                        </a:rPr>
                        <a:t>http://www.gosuslugi.ru/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Электронный гражданин (информационные ресурсы органов власти и местного самоуправления)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Сайт МБУК «ЦГБ», </a:t>
                      </a:r>
                      <a:r>
                        <a:rPr lang="ru-RU" sz="800" u="sng">
                          <a:effectLst/>
                          <a:hlinkClick r:id="rId3"/>
                        </a:rPr>
                        <a:t>http://www.tagillib.ru/el_gragdanin/e-citizen/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293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Полнотекстовые базы данных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1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Справочно-правовые системы: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СПС ГАРАНТ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СПС КонсультантПлюс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Интернет-ресурсы правовой направленности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Полнотекстовые базы данных, доступные с компьютеров библиотеки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Интернет-ресурсы в режиме </a:t>
                      </a:r>
                      <a:r>
                        <a:rPr lang="en-US" sz="800">
                          <a:effectLst/>
                        </a:rPr>
                        <a:t>on</a:t>
                      </a:r>
                      <a:r>
                        <a:rPr lang="ru-RU" sz="800">
                          <a:effectLst/>
                        </a:rPr>
                        <a:t>-</a:t>
                      </a:r>
                      <a:r>
                        <a:rPr lang="en-US" sz="800">
                          <a:effectLst/>
                        </a:rPr>
                        <a:t>line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ru-RU" sz="800" u="sng">
                          <a:effectLst/>
                          <a:hlinkClick r:id="rId4"/>
                        </a:rPr>
                        <a:t>http://www.garant.ru/</a:t>
                      </a:r>
                      <a:r>
                        <a:rPr lang="ru-RU" sz="800">
                          <a:effectLst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5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5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5"/>
                        </a:rPr>
                        <a:t>www</a:t>
                      </a:r>
                      <a:r>
                        <a:rPr lang="ru-RU" sz="800" u="sng">
                          <a:effectLst/>
                          <a:hlinkClick r:id="rId5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5"/>
                        </a:rPr>
                        <a:t>sudrf</a:t>
                      </a:r>
                      <a:r>
                        <a:rPr lang="ru-RU" sz="800" u="sng">
                          <a:effectLst/>
                          <a:hlinkClick r:id="rId5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5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5"/>
                        </a:rPr>
                        <a:t>/</a:t>
                      </a:r>
                      <a:r>
                        <a:rPr lang="ru-RU" sz="800">
                          <a:effectLst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6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6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6"/>
                        </a:rPr>
                        <a:t>civil</a:t>
                      </a:r>
                      <a:r>
                        <a:rPr lang="ru-RU" sz="8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6"/>
                        </a:rPr>
                        <a:t>consultant</a:t>
                      </a:r>
                      <a:r>
                        <a:rPr lang="ru-RU" sz="800" u="sng">
                          <a:effectLst/>
                          <a:hlinkClick r:id="rId6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6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6"/>
                        </a:rPr>
                        <a:t>/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en-US" sz="800" u="sng">
                          <a:effectLst/>
                          <a:hlinkClick r:id="rId7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7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7"/>
                        </a:rPr>
                        <a:t>www</a:t>
                      </a:r>
                      <a:r>
                        <a:rPr lang="ru-RU" sz="8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7"/>
                        </a:rPr>
                        <a:t>consultant</a:t>
                      </a:r>
                      <a:r>
                        <a:rPr lang="ru-RU" sz="800" u="sng">
                          <a:effectLst/>
                          <a:hlinkClick r:id="rId7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7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7"/>
                        </a:rPr>
                        <a:t>/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8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8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8"/>
                        </a:rPr>
                        <a:t>www</a:t>
                      </a:r>
                      <a:r>
                        <a:rPr lang="ru-RU" sz="8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8"/>
                        </a:rPr>
                        <a:t>szrf</a:t>
                      </a:r>
                      <a:r>
                        <a:rPr lang="ru-RU" sz="8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8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8"/>
                        </a:rPr>
                        <a:t>/</a:t>
                      </a:r>
                      <a:r>
                        <a:rPr lang="en-US" sz="800" u="sng">
                          <a:effectLst/>
                          <a:hlinkClick r:id="rId8"/>
                        </a:rPr>
                        <a:t>index</a:t>
                      </a:r>
                      <a:r>
                        <a:rPr lang="ru-RU" sz="800" u="sng">
                          <a:effectLst/>
                          <a:hlinkClick r:id="rId8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8"/>
                        </a:rPr>
                        <a:t>phtml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en-US" sz="800" u="sng">
                          <a:effectLst/>
                          <a:hlinkClick r:id="rId9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9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9"/>
                        </a:rPr>
                        <a:t>www</a:t>
                      </a:r>
                      <a:r>
                        <a:rPr lang="ru-RU" sz="800" u="sng">
                          <a:effectLst/>
                          <a:hlinkClick r:id="rId9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9"/>
                        </a:rPr>
                        <a:t>rg</a:t>
                      </a:r>
                      <a:r>
                        <a:rPr lang="ru-RU" sz="800" u="sng">
                          <a:effectLst/>
                          <a:hlinkClick r:id="rId9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9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9"/>
                        </a:rPr>
                        <a:t>/</a:t>
                      </a:r>
                      <a:r>
                        <a:rPr lang="en-US" sz="800" u="sng">
                          <a:effectLst/>
                          <a:hlinkClick r:id="rId9"/>
                        </a:rPr>
                        <a:t>dok</a:t>
                      </a:r>
                      <a:r>
                        <a:rPr lang="ru-RU" sz="800" u="sng">
                          <a:effectLst/>
                          <a:hlinkClick r:id="rId9"/>
                        </a:rPr>
                        <a:t>/</a:t>
                      </a:r>
                      <a:r>
                        <a:rPr lang="ru-RU" sz="800">
                          <a:effectLst/>
                        </a:rPr>
                        <a:t>, 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www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pravo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gov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/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index</a:t>
                      </a:r>
                      <a:r>
                        <a:rPr lang="ru-RU" sz="800" u="sng">
                          <a:effectLst/>
                          <a:hlinkClick r:id="rId10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0"/>
                        </a:rPr>
                        <a:t>html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u="sng">
                          <a:effectLst/>
                          <a:hlinkClick r:id="rId11"/>
                        </a:rPr>
                        <a:t>http</a:t>
                      </a:r>
                      <a:r>
                        <a:rPr lang="ru-RU" sz="800" u="sng">
                          <a:effectLst/>
                          <a:hlinkClick r:id="rId11"/>
                        </a:rPr>
                        <a:t>://</a:t>
                      </a:r>
                      <a:r>
                        <a:rPr lang="en-US" sz="800" u="sng">
                          <a:effectLst/>
                          <a:hlinkClick r:id="rId11"/>
                        </a:rPr>
                        <a:t>asozd</a:t>
                      </a:r>
                      <a:r>
                        <a:rPr lang="ru-RU" sz="800" u="sng">
                          <a:effectLst/>
                          <a:hlinkClick r:id="rId11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1"/>
                        </a:rPr>
                        <a:t>duma</a:t>
                      </a:r>
                      <a:r>
                        <a:rPr lang="ru-RU" sz="800" u="sng">
                          <a:effectLst/>
                          <a:hlinkClick r:id="rId11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1"/>
                        </a:rPr>
                        <a:t>gov</a:t>
                      </a:r>
                      <a:r>
                        <a:rPr lang="ru-RU" sz="800" u="sng">
                          <a:effectLst/>
                          <a:hlinkClick r:id="rId11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1"/>
                        </a:rPr>
                        <a:t>ru</a:t>
                      </a:r>
                      <a:r>
                        <a:rPr lang="ru-RU" sz="800" u="sng">
                          <a:effectLst/>
                          <a:hlinkClick r:id="rId11"/>
                        </a:rPr>
                        <a:t>/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Каталог оцифрованных копий документов областных и муниципальных библиотек Свердловской области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Полнотекстовые базы данных, </a:t>
                      </a:r>
                      <a:r>
                        <a:rPr lang="ru-RU" sz="800" u="sng">
                          <a:effectLst/>
                          <a:hlinkClick r:id="rId12"/>
                        </a:rPr>
                        <a:t>http://www.</a:t>
                      </a:r>
                      <a:r>
                        <a:rPr lang="en-US" sz="800" u="sng">
                          <a:effectLst/>
                          <a:hlinkClick r:id="rId12"/>
                        </a:rPr>
                        <a:t>bis</a:t>
                      </a:r>
                      <a:r>
                        <a:rPr lang="ru-RU" sz="800" u="sng">
                          <a:effectLst/>
                          <a:hlinkClick r:id="rId12"/>
                        </a:rPr>
                        <a:t>-</a:t>
                      </a:r>
                      <a:r>
                        <a:rPr lang="en-US" sz="800" u="sng">
                          <a:effectLst/>
                          <a:hlinkClick r:id="rId12"/>
                        </a:rPr>
                        <a:t>ural</a:t>
                      </a:r>
                      <a:r>
                        <a:rPr lang="ru-RU" sz="800" u="sng">
                          <a:effectLst/>
                          <a:hlinkClick r:id="rId12"/>
                        </a:rPr>
                        <a:t>.</a:t>
                      </a:r>
                      <a:r>
                        <a:rPr lang="en-US" sz="800" u="sng">
                          <a:effectLst/>
                          <a:hlinkClick r:id="rId12"/>
                        </a:rPr>
                        <a:t>ru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ЭБС изд-ва «Лань»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Электронно-библиотечная система учебников, </a:t>
                      </a:r>
                      <a:r>
                        <a:rPr lang="ru-RU" sz="800" u="sng">
                          <a:effectLst/>
                          <a:hlinkClick r:id="rId13"/>
                        </a:rPr>
                        <a:t>http://e.lanbook.com/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Электронные версии журналов в PDF-формате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Полнотекстовый ресурс, доступный с компьютеров библиотеки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2931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Библиографичекие базы данных (ББД)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Собственные ББД  МБУК «ЦГБ»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ББД, доступ с компьютеров библиотеки и через сайт МБУК «ЦГБ», </a:t>
                      </a:r>
                      <a:r>
                        <a:rPr lang="ru-RU" sz="800" u="sng">
                          <a:effectLst/>
                          <a:hlinkClick r:id="rId14"/>
                        </a:rPr>
                        <a:t>http://www.tagillib.ru/el_catalogue/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387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Базы данных Свердловской областной универсальной научной библиотеки им. В.Г. Белинского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ББД, </a:t>
                      </a:r>
                      <a:r>
                        <a:rPr lang="ru-RU" sz="800" u="sng">
                          <a:effectLst/>
                          <a:hlinkClick r:id="rId15"/>
                        </a:rPr>
                        <a:t>http://book.uraic.ru/library/catalog.php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258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Сводный каталог библиотек Свердловской области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ББД, </a:t>
                      </a:r>
                      <a:r>
                        <a:rPr lang="ru-RU" sz="800" u="sng" dirty="0">
                          <a:effectLst/>
                          <a:hlinkClick r:id="rId12"/>
                        </a:rPr>
                        <a:t>http://www.</a:t>
                      </a:r>
                      <a:r>
                        <a:rPr lang="en-US" sz="800" u="sng" dirty="0" err="1">
                          <a:effectLst/>
                          <a:hlinkClick r:id="rId12"/>
                        </a:rPr>
                        <a:t>bis</a:t>
                      </a:r>
                      <a:r>
                        <a:rPr lang="ru-RU" sz="800" u="sng" dirty="0">
                          <a:effectLst/>
                          <a:hlinkClick r:id="rId12"/>
                        </a:rPr>
                        <a:t>-</a:t>
                      </a:r>
                      <a:r>
                        <a:rPr lang="en-US" sz="800" u="sng" dirty="0" err="1">
                          <a:effectLst/>
                          <a:hlinkClick r:id="rId12"/>
                        </a:rPr>
                        <a:t>ural</a:t>
                      </a:r>
                      <a:r>
                        <a:rPr lang="ru-RU" sz="800" u="sng" dirty="0">
                          <a:effectLst/>
                          <a:hlinkClick r:id="rId12"/>
                        </a:rPr>
                        <a:t>.</a:t>
                      </a:r>
                      <a:r>
                        <a:rPr lang="en-US" sz="800" u="sng" dirty="0" err="1">
                          <a:effectLst/>
                          <a:hlinkClick r:id="rId12"/>
                        </a:rPr>
                        <a:t>ru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241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41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1" t="15842" r="16784" b="6452"/>
          <a:stretch/>
        </p:blipFill>
        <p:spPr bwMode="auto">
          <a:xfrm>
            <a:off x="1697242" y="116633"/>
            <a:ext cx="642751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875323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\\10.0.0.1\Shared\Documents\ОЭПИ\00\Слайд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41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84784"/>
            <a:ext cx="87849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Основные направления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деятельности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: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Myriad Pro" pitchFamily="34" charset="0"/>
            </a:endParaRP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 smtClean="0"/>
              <a:t>Информационные</a:t>
            </a:r>
            <a:r>
              <a:rPr lang="ru-RU" sz="2500" dirty="0"/>
              <a:t>, справочные </a:t>
            </a:r>
            <a:r>
              <a:rPr lang="ru-RU" sz="2500" dirty="0" smtClean="0"/>
              <a:t>и </a:t>
            </a:r>
            <a:r>
              <a:rPr lang="ru-RU" sz="2500" dirty="0"/>
              <a:t>консультационные </a:t>
            </a:r>
            <a:r>
              <a:rPr lang="ru-RU" sz="2500" dirty="0" smtClean="0"/>
              <a:t>услуги;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500" dirty="0"/>
          </a:p>
          <a:p>
            <a:pPr marL="285750" indent="-285750">
              <a:buFont typeface="Arial" pitchFamily="34" charset="0"/>
              <a:buChar char="•"/>
            </a:pPr>
            <a:endParaRPr lang="ru-RU" sz="25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500" dirty="0"/>
              <a:t>П</a:t>
            </a:r>
            <a:r>
              <a:rPr lang="ru-RU" sz="2500" dirty="0" smtClean="0"/>
              <a:t>росветительская </a:t>
            </a:r>
            <a:r>
              <a:rPr lang="ru-RU" sz="2500" dirty="0"/>
              <a:t>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1041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712524"/>
              </p:ext>
            </p:extLst>
          </p:nvPr>
        </p:nvGraphicFramePr>
        <p:xfrm>
          <a:off x="2123728" y="1160748"/>
          <a:ext cx="5616624" cy="471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217041"/>
              </p:ext>
            </p:extLst>
          </p:nvPr>
        </p:nvGraphicFramePr>
        <p:xfrm>
          <a:off x="1691680" y="908720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8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668"/>
              </p:ext>
            </p:extLst>
          </p:nvPr>
        </p:nvGraphicFramePr>
        <p:xfrm>
          <a:off x="1475656" y="980728"/>
          <a:ext cx="72008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72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10.0.0.1\Shared\Documents\ОЭПИ\00\Слайды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08858"/>
              </p:ext>
            </p:extLst>
          </p:nvPr>
        </p:nvGraphicFramePr>
        <p:xfrm>
          <a:off x="1547664" y="346394"/>
          <a:ext cx="7056784" cy="625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28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840054"/>
              </p:ext>
            </p:extLst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\\10.0.0.1\Shared\Documents\ОЭПИ\00\Слайды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41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8478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</a:rPr>
              <a:t>Услуги ЦОД для незрячего пользователя: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4888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Н</a:t>
            </a:r>
            <a:r>
              <a:rPr lang="ru-RU" sz="2400" dirty="0" smtClean="0">
                <a:latin typeface="Myriad Pro" pitchFamily="34" charset="0"/>
              </a:rPr>
              <a:t>абор </a:t>
            </a:r>
            <a:r>
              <a:rPr lang="ru-RU" sz="2400" dirty="0">
                <a:latin typeface="Myriad Pro" pitchFamily="34" charset="0"/>
              </a:rPr>
              <a:t>текста и печать </a:t>
            </a:r>
            <a:r>
              <a:rPr lang="ru-RU" sz="2400" dirty="0" smtClean="0">
                <a:latin typeface="Myriad Pro" pitchFamily="34" charset="0"/>
              </a:rPr>
              <a:t>укрупненным форматом;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еревод </a:t>
            </a:r>
            <a:r>
              <a:rPr lang="ru-RU" sz="2400" dirty="0">
                <a:latin typeface="Myriad Pro" pitchFamily="34" charset="0"/>
              </a:rPr>
              <a:t>печатного текста в </a:t>
            </a:r>
            <a:r>
              <a:rPr lang="ru-RU" sz="2400" dirty="0" err="1" smtClean="0">
                <a:latin typeface="Myriad Pro" pitchFamily="34" charset="0"/>
              </a:rPr>
              <a:t>аудиоформат</a:t>
            </a:r>
            <a:r>
              <a:rPr lang="ru-RU" sz="2400" dirty="0" smtClean="0">
                <a:latin typeface="Myriad Pro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оиск </a:t>
            </a:r>
            <a:r>
              <a:rPr lang="ru-RU" sz="2400" dirty="0">
                <a:latin typeface="Myriad Pro" pitchFamily="34" charset="0"/>
              </a:rPr>
              <a:t>информации по запросу пользователя в сети </a:t>
            </a:r>
            <a:r>
              <a:rPr lang="ru-RU" sz="2400" dirty="0" smtClean="0">
                <a:latin typeface="Myriad Pro" pitchFamily="34" charset="0"/>
              </a:rPr>
              <a:t>Интернет;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З</a:t>
            </a:r>
            <a:r>
              <a:rPr lang="ru-RU" sz="2400" dirty="0" smtClean="0">
                <a:latin typeface="Myriad Pro" pitchFamily="34" charset="0"/>
              </a:rPr>
              <a:t>апись </a:t>
            </a:r>
            <a:r>
              <a:rPr lang="ru-RU" sz="2400" dirty="0">
                <a:latin typeface="Myriad Pro" pitchFamily="34" charset="0"/>
              </a:rPr>
              <a:t>аудиофайлов на </a:t>
            </a:r>
            <a:r>
              <a:rPr lang="ru-RU" sz="2400" dirty="0" err="1">
                <a:latin typeface="Myriad Pro" pitchFamily="34" charset="0"/>
              </a:rPr>
              <a:t>флеш</a:t>
            </a:r>
            <a:r>
              <a:rPr lang="ru-RU" sz="2400" dirty="0">
                <a:latin typeface="Myriad Pro" pitchFamily="34" charset="0"/>
              </a:rPr>
              <a:t>-карты для </a:t>
            </a:r>
            <a:r>
              <a:rPr lang="ru-RU" sz="2400" dirty="0" err="1">
                <a:latin typeface="Myriad Pro" pitchFamily="34" charset="0"/>
              </a:rPr>
              <a:t>тифлоплееров</a:t>
            </a:r>
            <a:r>
              <a:rPr lang="ru-RU" sz="2400" dirty="0">
                <a:latin typeface="Myriad Pro" pitchFamily="34" charset="0"/>
              </a:rPr>
              <a:t> в защищенном формате </a:t>
            </a:r>
            <a:r>
              <a:rPr lang="ru-RU" sz="2400" dirty="0" err="1" smtClean="0">
                <a:latin typeface="Myriad Pro" pitchFamily="34" charset="0"/>
              </a:rPr>
              <a:t>lkf</a:t>
            </a:r>
            <a:r>
              <a:rPr lang="ru-RU" sz="2400" dirty="0" smtClean="0">
                <a:latin typeface="Myriad Pro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ользование </a:t>
            </a:r>
            <a:r>
              <a:rPr lang="ru-RU" sz="2400" dirty="0">
                <a:latin typeface="Myriad Pro" pitchFamily="34" charset="0"/>
              </a:rPr>
              <a:t>справочно-поисковой системой </a:t>
            </a:r>
            <a:r>
              <a:rPr lang="ru-RU" sz="2400" dirty="0" err="1">
                <a:latin typeface="Myriad Pro" pitchFamily="34" charset="0"/>
              </a:rPr>
              <a:t>КонсультантПлюс</a:t>
            </a:r>
            <a:r>
              <a:rPr lang="ru-RU" sz="2400" dirty="0">
                <a:latin typeface="Myriad Pro" pitchFamily="34" charset="0"/>
              </a:rPr>
              <a:t>, Гарант; </a:t>
            </a:r>
            <a:endParaRPr lang="ru-RU" sz="2400" dirty="0" smtClean="0">
              <a:latin typeface="Myriad Pro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Myriad Pro" pitchFamily="34" charset="0"/>
              </a:rPr>
              <a:t>П</a:t>
            </a:r>
            <a:r>
              <a:rPr lang="ru-RU" sz="2400" dirty="0" smtClean="0">
                <a:latin typeface="Myriad Pro" pitchFamily="34" charset="0"/>
              </a:rPr>
              <a:t>оиск необходимой </a:t>
            </a:r>
            <a:r>
              <a:rPr lang="ru-RU" sz="2400" dirty="0">
                <a:latin typeface="Myriad Pro" pitchFamily="34" charset="0"/>
              </a:rPr>
              <a:t>литературы </a:t>
            </a:r>
            <a:r>
              <a:rPr lang="ru-RU" sz="2400" dirty="0" smtClean="0">
                <a:latin typeface="Myriad Pro" pitchFamily="34" charset="0"/>
              </a:rPr>
              <a:t>и регистрация на </a:t>
            </a:r>
            <a:r>
              <a:rPr lang="ru-RU" sz="2400" dirty="0">
                <a:latin typeface="Myriad Pro" pitchFamily="34" charset="0"/>
              </a:rPr>
              <a:t>сайте Интернет-библиотеки </a:t>
            </a:r>
            <a:r>
              <a:rPr lang="ru-RU" sz="2400" dirty="0" smtClean="0">
                <a:latin typeface="Myriad Pro" pitchFamily="34" charset="0"/>
              </a:rPr>
              <a:t>Михайлова.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28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402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39</cp:revision>
  <dcterms:modified xsi:type="dcterms:W3CDTF">2015-11-13T06:24:51Z</dcterms:modified>
</cp:coreProperties>
</file>