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9" r:id="rId4"/>
    <p:sldId id="257" r:id="rId5"/>
    <p:sldId id="258" r:id="rId6"/>
    <p:sldId id="261" r:id="rId7"/>
    <p:sldId id="263" r:id="rId8"/>
    <p:sldId id="264" r:id="rId9"/>
    <p:sldId id="265" r:id="rId10"/>
    <p:sldId id="270" r:id="rId11"/>
    <p:sldId id="271" r:id="rId12"/>
    <p:sldId id="259" r:id="rId13"/>
    <p:sldId id="262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>
        <p:scale>
          <a:sx n="70" d="100"/>
          <a:sy n="70" d="100"/>
        </p:scale>
        <p:origin x="-13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AD8-1EB0-40B9-ADAE-399961B2FEBA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07DD-DF3D-4C2F-A146-E1F4DE62D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AD8-1EB0-40B9-ADAE-399961B2FEBA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07DD-DF3D-4C2F-A146-E1F4DE62D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AD8-1EB0-40B9-ADAE-399961B2FEBA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07DD-DF3D-4C2F-A146-E1F4DE62D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AD8-1EB0-40B9-ADAE-399961B2FEBA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07DD-DF3D-4C2F-A146-E1F4DE62D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AD8-1EB0-40B9-ADAE-399961B2FEBA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07DD-DF3D-4C2F-A146-E1F4DE62D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AD8-1EB0-40B9-ADAE-399961B2FEBA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07DD-DF3D-4C2F-A146-E1F4DE62D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AD8-1EB0-40B9-ADAE-399961B2FEBA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07DD-DF3D-4C2F-A146-E1F4DE62D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AD8-1EB0-40B9-ADAE-399961B2FEBA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07DD-DF3D-4C2F-A146-E1F4DE62D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AD8-1EB0-40B9-ADAE-399961B2FEBA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07DD-DF3D-4C2F-A146-E1F4DE62D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AD8-1EB0-40B9-ADAE-399961B2FEBA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07DD-DF3D-4C2F-A146-E1F4DE62D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AD8-1EB0-40B9-ADAE-399961B2FEBA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07DD-DF3D-4C2F-A146-E1F4DE62D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48AD8-1EB0-40B9-ADAE-399961B2FEBA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007DD-DF3D-4C2F-A146-E1F4DE62D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2996952"/>
            <a:ext cx="75608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«Центр </a:t>
            </a:r>
            <a:r>
              <a:rPr lang="ru-RU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общественного доступа к социально - значимой </a:t>
            </a:r>
            <a:endParaRPr lang="ru-RU" sz="36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правовой информации»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6165304"/>
            <a:ext cx="1324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+mj-lt"/>
                <a:cs typeface="Times New Roman" pitchFamily="18" charset="0"/>
              </a:rPr>
              <a:t>Ревда, 2014г.</a:t>
            </a:r>
            <a:endParaRPr lang="ru-RU" sz="1600" dirty="0">
              <a:latin typeface="+mj-lt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1412776"/>
            <a:ext cx="5112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МКУК «ЦБС» </a:t>
            </a:r>
            <a:b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Центральная городская библиотека </a:t>
            </a:r>
            <a:b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им.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А.С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Пушкина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556792"/>
            <a:ext cx="76328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Использую вышеперечисленные ресурсы </a:t>
            </a:r>
          </a:p>
          <a:p>
            <a:r>
              <a:rPr lang="ru-RU" sz="2800" b="1" dirty="0" smtClean="0">
                <a:latin typeface="+mj-lt"/>
              </a:rPr>
              <a:t>вы можете:</a:t>
            </a:r>
          </a:p>
          <a:p>
            <a:endParaRPr lang="ru-RU" sz="1000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+mj-lt"/>
              </a:rPr>
              <a:t> Записаться на прием к врачу,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+mj-lt"/>
              </a:rPr>
              <a:t> Оформить загранпаспорт,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+mj-lt"/>
              </a:rPr>
              <a:t> Узнать о состоянии лицевого счета в Пенсионном фонде,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+mj-lt"/>
              </a:rPr>
              <a:t> Подать налоговую декларацию,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+mj-lt"/>
              </a:rPr>
              <a:t> Узнать о наличии штрафов ГИБДД,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+mj-lt"/>
              </a:rPr>
              <a:t> Передать показания домашних приборов учета,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+mj-lt"/>
              </a:rPr>
              <a:t> Купить билеты на самолеты и поезда,</a:t>
            </a:r>
          </a:p>
          <a:p>
            <a:pPr>
              <a:buFont typeface="Wingdings" pitchFamily="2" charset="2"/>
              <a:buChar char="v"/>
            </a:pPr>
            <a:endParaRPr lang="ru-RU" sz="20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   и т.д.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99592" y="1228110"/>
            <a:ext cx="727280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dirty="0" smtClean="0">
                <a:latin typeface="+mj-lt"/>
                <a:ea typeface="Times New Roman" pitchFamily="18" charset="0"/>
                <a:cs typeface="Times New Roman" pitchFamily="18" charset="0"/>
              </a:rPr>
              <a:t>ЦОД 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казывает дополнительные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(платные) услуги: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копирование документов;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распечатку информации (документов)  на принтере;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сканирование текстов, изображения;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запись информации на внешние электронные носители;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набор текста на компьютере;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брошюрование,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ламинирование</a:t>
            </a:r>
            <a:r>
              <a:rPr lang="ru-RU" sz="2400" dirty="0" smtClean="0"/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и </a:t>
            </a:r>
            <a:r>
              <a:rPr lang="ru-RU" sz="2400" dirty="0" smtClean="0"/>
              <a:t>т.д. </a:t>
            </a:r>
          </a:p>
        </p:txBody>
      </p:sp>
    </p:spTree>
  </p:cSld>
  <p:clrMapOvr>
    <a:masterClrMapping/>
  </p:clrMapOvr>
  <p:transition spd="med">
    <p:wheel spokes="2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916832"/>
            <a:ext cx="705678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Напомним,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в центрах общественного доступа, расположенных в библиотеках города, любой гражданин может получить бесплатный доступ к правовой, нормативной, социальной информации, к системе федеральных,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окружных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городских порталов, к государственным информационным ресурсам сети Интернет, воспользоваться услугами электронной почты, принять участие в форумах на сайтах, работать с документами в электронном виде, получить бесплатную консультацию в области компьютерной грамотности.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2060848"/>
            <a:ext cx="6624736" cy="35394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Наш адрес: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623280, Свердловская область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г. Ревда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ул. М. Горького, 30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тел. (34397) 5-62-60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e-mail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c.g.b@mail.ru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</a:p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www.lib-revda.ru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1357290" y="2143116"/>
            <a:ext cx="6286545" cy="2857520"/>
          </a:xfrm>
          <a:prstGeom prst="rect">
            <a:avLst/>
          </a:prstGeom>
        </p:spPr>
        <p:txBody>
          <a:bodyPr anchorCtr="1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ПРИГЛАШАЕМ 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В Центр общественного доступа к социально-значимой и правовой информации!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omputer-cla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725144"/>
            <a:ext cx="2005471" cy="194421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43608" y="1916832"/>
            <a:ext cx="705678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Центр общественного доступа (ЦОД) </a:t>
            </a:r>
            <a:r>
              <a:rPr lang="ru-RU" sz="2800" dirty="0" smtClean="0"/>
              <a:t>- типовой аппаратно-программный комплекс, открытый широкому кругу пользователей в целях доступа к государственным, региональным и муниципальным социально значимым  информационным ресурсам.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484784"/>
            <a:ext cx="712879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Социально-значимая информация </a:t>
            </a:r>
            <a:r>
              <a:rPr lang="ru-RU" dirty="0" smtClean="0"/>
              <a:t>- это информация, отвечающая актуальным потребностям пользователей. Она способствует обеспечению качества и безопасности жизни человека, реализации его социальной активности. Сюда входят вопросы, связанные с:</a:t>
            </a:r>
          </a:p>
          <a:p>
            <a:pPr algn="just"/>
            <a:endParaRPr lang="ru-RU" sz="800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деятельностью государственных и муниципальных органов,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участием граждан в системе местного самоуправления,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социальной защитой граждан,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состоянием окружающей среды,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потребительской информацией,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организацией здравоохранения. </a:t>
            </a:r>
          </a:p>
          <a:p>
            <a:pPr algn="just">
              <a:buFont typeface="Wingdings" pitchFamily="2" charset="2"/>
              <a:buChar char="v"/>
            </a:pPr>
            <a:endParaRPr lang="ru-RU" sz="800" dirty="0" smtClean="0"/>
          </a:p>
          <a:p>
            <a:pPr algn="just"/>
            <a:r>
              <a:rPr lang="ru-RU" dirty="0" smtClean="0"/>
              <a:t>Не менее важны для человека:</a:t>
            </a:r>
          </a:p>
          <a:p>
            <a:pPr algn="just"/>
            <a:endParaRPr lang="ru-RU" sz="800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жилищно-коммунальное обслуживание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обеспечение жильем,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образовательные услуги,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вопросы трудоустройства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и все, что касается призыва на службу в вооруженные силы.</a:t>
            </a:r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/>
          <p:nvPr/>
        </p:nvSpPr>
        <p:spPr>
          <a:xfrm>
            <a:off x="500034" y="1500174"/>
            <a:ext cx="8243882" cy="584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dirty="0" smtClean="0"/>
              <a:t> </a:t>
            </a:r>
          </a:p>
        </p:txBody>
      </p:sp>
      <p:sp>
        <p:nvSpPr>
          <p:cNvPr id="5" name="Text Box 8"/>
          <p:cNvSpPr txBox="1"/>
          <p:nvPr/>
        </p:nvSpPr>
        <p:spPr>
          <a:xfrm>
            <a:off x="611560" y="2579906"/>
            <a:ext cx="7920880" cy="42780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SzPct val="100000"/>
              <a:buFont typeface="Wingdings" pitchFamily="2" charset="2"/>
              <a:buChar char="v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dirty="0" smtClean="0"/>
              <a:t> Конституцией Российской Федерации;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800" dirty="0" smtClean="0"/>
          </a:p>
          <a:p>
            <a:pPr algn="just" fontAlgn="auto">
              <a:spcBef>
                <a:spcPts val="0"/>
              </a:spcBef>
              <a:spcAft>
                <a:spcPts val="0"/>
              </a:spcAft>
              <a:buSzPct val="100000"/>
              <a:buFont typeface="Wingdings" pitchFamily="2" charset="2"/>
              <a:buChar char="v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dirty="0" smtClean="0"/>
              <a:t> Гражданским кодексом Российской Федерации;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800" b="1" dirty="0" smtClean="0"/>
          </a:p>
          <a:p>
            <a:pPr lvl="0" algn="just">
              <a:buSzPct val="100000"/>
              <a:buFont typeface="Wingdings" pitchFamily="2" charset="2"/>
              <a:buChar char="v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dirty="0" smtClean="0"/>
              <a:t> ФЗ от 06.10.2003 N 131- ФЗ "Об  общих принципах организации местного самоуправления в Российской Федерации"; </a:t>
            </a:r>
          </a:p>
          <a:p>
            <a:pPr lvl="0" algn="just">
              <a:buSzPct val="100000"/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800" dirty="0" smtClean="0"/>
          </a:p>
          <a:p>
            <a:pPr lvl="0" algn="just">
              <a:buSzPct val="100000"/>
              <a:buFont typeface="Wingdings" pitchFamily="2" charset="2"/>
              <a:buChar char="v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dirty="0" smtClean="0"/>
              <a:t> ФЗ от 27.07.2010 N 210- ФЗ "Об организации предоставления государственных и муниципальных услуг"; </a:t>
            </a:r>
          </a:p>
          <a:p>
            <a:pPr lvl="0" algn="just">
              <a:buSzPct val="100000"/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800" dirty="0" smtClean="0"/>
          </a:p>
          <a:p>
            <a:pPr algn="just">
              <a:buSzPct val="100000"/>
              <a:buFont typeface="Wingdings" pitchFamily="2" charset="2"/>
              <a:buChar char="v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dirty="0" smtClean="0"/>
              <a:t> ФЗ от 09.02.2009 N 8-ФЗ "Об обеспечении доступа к информации о  деятельности государственных органов и органов местного самоуправления"; </a:t>
            </a:r>
          </a:p>
          <a:p>
            <a:pPr algn="just">
              <a:buSzPct val="100000"/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800" dirty="0" smtClean="0"/>
          </a:p>
          <a:p>
            <a:pPr lvl="0" algn="just">
              <a:buSzPct val="100000"/>
              <a:buFont typeface="Wingdings" pitchFamily="2" charset="2"/>
              <a:buChar char="v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dirty="0" smtClean="0"/>
              <a:t> Федеральной целевой программой "Электронная Россия"; </a:t>
            </a:r>
          </a:p>
          <a:p>
            <a:pPr lvl="0" algn="just">
              <a:buSzPct val="100000"/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800" dirty="0" smtClean="0"/>
          </a:p>
          <a:p>
            <a:pPr lvl="0" algn="just">
              <a:buSzPct val="100000"/>
              <a:buFont typeface="Wingdings" pitchFamily="2" charset="2"/>
              <a:buChar char="v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dirty="0" smtClean="0"/>
              <a:t> Стратегией развития информационного  общества в Российской Федерации;</a:t>
            </a:r>
          </a:p>
          <a:p>
            <a:pPr lvl="0" algn="just">
              <a:buSzPct val="100000"/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800" dirty="0" smtClean="0"/>
          </a:p>
          <a:p>
            <a:pPr lvl="0" algn="just">
              <a:buSzPct val="100000"/>
              <a:buFont typeface="Wingdings" pitchFamily="2" charset="2"/>
              <a:buChar char="v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dirty="0" smtClean="0"/>
              <a:t> Областной целевой программой «Информационное общество Свердловской области на 2011–2015 годы; </a:t>
            </a:r>
          </a:p>
          <a:p>
            <a:pPr lvl="0" algn="just"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dirty="0" smtClean="0"/>
              <a:t>   и др.</a:t>
            </a:r>
            <a:endParaRPr lang="ru-RU" sz="2000" b="1" dirty="0" smtClean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800" b="1" dirty="0" smtClean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34076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+mj-lt"/>
              </a:rPr>
              <a:t>Деятельность ЦОД регулируется нормативными правовыми актами Российской Федерации и Свердловской области: </a:t>
            </a:r>
            <a:endParaRPr lang="ru-RU" sz="2400" b="1" dirty="0">
              <a:latin typeface="+mj-lt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HR0cDovL3NoZ3BpLmVkdS5ydS9iaWJsaW90ZWthL3NpdGUvU3R1ZGVudGFtL3Zrci9waWMvcGljNC5qcGc=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4929198"/>
            <a:ext cx="869950" cy="14890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00100" y="1914543"/>
            <a:ext cx="652422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Миссия ЦОД: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Содействие успешному взаимодействию органов власти и общества путем обеспечения свободного бесплатного доступа к  государственным информационным ресурсам, в том числе в сети Интернет.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Организация доступа населения к информации как важной составляющей части устойчивого развития и формирования гражданского общества.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99592" y="1556792"/>
            <a:ext cx="7429552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Цели создания ЦОД:</a:t>
            </a:r>
            <a:r>
              <a:rPr lang="ru-RU" sz="3200" dirty="0" smtClean="0">
                <a:latin typeface="+mj-lt"/>
              </a:rPr>
              <a:t> </a:t>
            </a:r>
          </a:p>
          <a:p>
            <a:endParaRPr lang="ru-RU" sz="1200" dirty="0" smtClean="0">
              <a:latin typeface="+mj-lt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/>
              <a:t> Обеспечение доступа к социально значимой информации  и базовым информационно-коммуникационным услугам для всех граждан с различным уровнем владения компьютерными информационно – телекоммуникационными технологиями; </a:t>
            </a:r>
          </a:p>
          <a:p>
            <a:pPr algn="just">
              <a:buFont typeface="Wingdings" pitchFamily="2" charset="2"/>
              <a:buChar char="v"/>
            </a:pPr>
            <a:endParaRPr lang="ru-RU" sz="1200" dirty="0" smtClean="0"/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/>
              <a:t> Повышение эффективности взаимодействия граждан с органами государственной власти Российской Федерации и Свердловской области,  органами местного самоуправления; </a:t>
            </a:r>
          </a:p>
          <a:p>
            <a:pPr algn="just">
              <a:buFont typeface="Wingdings" pitchFamily="2" charset="2"/>
              <a:buChar char="v"/>
            </a:pPr>
            <a:endParaRPr lang="ru-RU" sz="1200" dirty="0" smtClean="0"/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/>
              <a:t> Повышение качества и доступности предоставления государственных и муниципальных услуг, ориентация государственных и муниципальных услуг на интересы граждан.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4" name="Picture 2" descr="20e8c3faacd9516a2d6038037737ecd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5357826"/>
            <a:ext cx="1308100" cy="13081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484784"/>
            <a:ext cx="71287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 smtClean="0">
                <a:solidFill>
                  <a:srgbClr val="353535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Основные задачи ЦОД:</a:t>
            </a:r>
          </a:p>
          <a:p>
            <a:pPr lvl="0"/>
            <a:endParaRPr lang="ru-RU" sz="1200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2000" dirty="0" smtClean="0"/>
              <a:t>Предоставление свободного доступа всем заинтересованным лицам к общедоступной информации и информационным ресурсам в соответствии с утвержденным Перечнем информационных ресурсов;</a:t>
            </a:r>
          </a:p>
          <a:p>
            <a:pPr algn="just">
              <a:buFont typeface="Wingdings" pitchFamily="2" charset="2"/>
              <a:buChar char="v"/>
            </a:pPr>
            <a:endParaRPr lang="ru-RU" sz="1200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2000" dirty="0" smtClean="0"/>
              <a:t>Обеспечивает эффективное информационное обслуживание пользователей на базе имеющегося аппаратного, программного и технического оборудования;</a:t>
            </a:r>
          </a:p>
          <a:p>
            <a:pPr algn="just">
              <a:buFont typeface="Wingdings" pitchFamily="2" charset="2"/>
              <a:buChar char="v"/>
            </a:pPr>
            <a:endParaRPr lang="ru-RU" sz="1200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2000" dirty="0" smtClean="0"/>
              <a:t>Обеспечивает пользователей  консультационной поддержкой при работе с информационными государственными и муниципальными электронными ресурсами и программными средствами.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85786" y="1281483"/>
            <a:ext cx="7358114" cy="515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3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Основные направления деятельности ЦОД: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Предоставление свободного доступа к информации;</a:t>
            </a:r>
          </a:p>
          <a:p>
            <a:pPr>
              <a:buFont typeface="Wingdings" pitchFamily="2" charset="2"/>
              <a:buChar char="v"/>
            </a:pPr>
            <a:endParaRPr lang="ru-RU" sz="900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Справочное обслуживание;</a:t>
            </a:r>
          </a:p>
          <a:p>
            <a:pPr>
              <a:buFont typeface="Wingdings" pitchFamily="2" charset="2"/>
              <a:buChar char="v"/>
            </a:pPr>
            <a:endParaRPr lang="ru-RU" sz="900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Библиографическая работа;</a:t>
            </a:r>
          </a:p>
          <a:p>
            <a:pPr>
              <a:buFont typeface="Wingdings" pitchFamily="2" charset="2"/>
              <a:buChar char="v"/>
            </a:pPr>
            <a:endParaRPr lang="ru-RU" sz="900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Повышение политической и правовой культуры и политико-правовое просвещение населения;</a:t>
            </a:r>
          </a:p>
          <a:p>
            <a:pPr>
              <a:buFont typeface="Wingdings" pitchFamily="2" charset="2"/>
              <a:buChar char="v"/>
            </a:pPr>
            <a:endParaRPr lang="ru-RU" sz="900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Информационно-правовая поддержка незащищенных и уязвимых групп населения;</a:t>
            </a:r>
          </a:p>
          <a:p>
            <a:pPr>
              <a:buFont typeface="Wingdings" pitchFamily="2" charset="2"/>
              <a:buChar char="v"/>
            </a:pPr>
            <a:endParaRPr lang="ru-RU" sz="900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Обучение общим навыкам информационной грамотности и информационной безопасности;</a:t>
            </a:r>
          </a:p>
          <a:p>
            <a:pPr>
              <a:buFont typeface="Wingdings" pitchFamily="2" charset="2"/>
              <a:buChar char="v"/>
            </a:pPr>
            <a:endParaRPr lang="ru-RU" sz="900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Обучение навыкам самостоятельного поиска  информации в информационных правовых системах и сети Интернет.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71472" y="1428736"/>
            <a:ext cx="4786340" cy="7857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Ресурсы ЦОД :</a:t>
            </a:r>
            <a:endParaRPr kumimoji="0" lang="ru-RU" sz="3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 descr="D:\!обмен\Презентация\консультант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516216" y="2996952"/>
            <a:ext cx="1857365" cy="19210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30" name="Picture 2" descr="http://www.kornilova.by/upload/iblock/8f0/thum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1214422"/>
            <a:ext cx="2352850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32" name="Picture 4" descr="http://www.econ.asu.ru/Photos_Olymp_19_04_2013/image12.jpg"/>
          <p:cNvPicPr>
            <a:picLocks noChangeAspect="1" noChangeArrowheads="1"/>
          </p:cNvPicPr>
          <p:nvPr/>
        </p:nvPicPr>
        <p:blipFill>
          <a:blip r:embed="rId4" cstate="print"/>
          <a:srcRect l="4116"/>
          <a:stretch>
            <a:fillRect/>
          </a:stretch>
        </p:blipFill>
        <p:spPr bwMode="auto">
          <a:xfrm>
            <a:off x="5286380" y="5072074"/>
            <a:ext cx="3328535" cy="13573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714348" y="2214554"/>
            <a:ext cx="4572000" cy="1891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lvl="0" indent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b="1" dirty="0" smtClean="0">
                <a:cs typeface="Times New Roman" pitchFamily="18"/>
              </a:rPr>
              <a:t> </a:t>
            </a:r>
            <a:r>
              <a:rPr lang="en-US" sz="2000" b="1" dirty="0" smtClean="0">
                <a:cs typeface="Times New Roman" pitchFamily="18"/>
              </a:rPr>
              <a:t>INTERNET</a:t>
            </a:r>
          </a:p>
          <a:p>
            <a:pPr marL="137160" lvl="0" indent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b="1" dirty="0" smtClean="0">
                <a:cs typeface="Times New Roman" pitchFamily="18"/>
              </a:rPr>
              <a:t> Справочно-правовые системы</a:t>
            </a:r>
          </a:p>
          <a:p>
            <a:pPr marL="137160" lvl="0" indent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b="1" dirty="0" smtClean="0">
                <a:cs typeface="Times New Roman" pitchFamily="18"/>
              </a:rPr>
              <a:t> Периодические издания</a:t>
            </a:r>
          </a:p>
          <a:p>
            <a:pPr marL="137160" lvl="0" indent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b="1" dirty="0" smtClean="0">
                <a:cs typeface="Times New Roman" pitchFamily="18"/>
              </a:rPr>
              <a:t> Сборники законов</a:t>
            </a:r>
            <a:r>
              <a:rPr lang="en-US" sz="2000" b="1" dirty="0" smtClean="0">
                <a:cs typeface="Times New Roman" pitchFamily="18"/>
              </a:rPr>
              <a:t> </a:t>
            </a:r>
            <a:r>
              <a:rPr lang="ru-RU" sz="2000" b="1" dirty="0" smtClean="0">
                <a:cs typeface="Times New Roman" pitchFamily="18"/>
              </a:rPr>
              <a:t>и комментарии</a:t>
            </a:r>
            <a:endParaRPr lang="ru-RU" sz="2000" dirty="0"/>
          </a:p>
        </p:txBody>
      </p:sp>
      <p:pic>
        <p:nvPicPr>
          <p:cNvPr id="22534" name="Picture 6" descr="http://www.uchebnik.com/linkpics/43691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500570"/>
            <a:ext cx="1470999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38" name="Picture 10" descr="http://www.dom-knigi.ru/images/image.asp?Art=15098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18" y="4500570"/>
            <a:ext cx="1367461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36" name="Picture 8" descr="http://vse35.ru/upload/userfiles/user_19854/images/semeinii_18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86050" y="4500570"/>
            <a:ext cx="1316989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40" name="Picture 12" descr="http://www.knigisosklada.ru/images/books/1850/big/1850979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7620" y="4500570"/>
            <a:ext cx="1428760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2" presetClass="entr" presetSubtype="4" ac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</Template>
  <TotalTime>786</TotalTime>
  <Words>663</Words>
  <Application>Microsoft Office PowerPoint</Application>
  <PresentationFormat>Экран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70</cp:revision>
  <dcterms:created xsi:type="dcterms:W3CDTF">2014-02-28T08:59:22Z</dcterms:created>
  <dcterms:modified xsi:type="dcterms:W3CDTF">2014-04-14T06:34:19Z</dcterms:modified>
</cp:coreProperties>
</file>