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7" r:id="rId2"/>
    <p:sldId id="272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8" r:id="rId17"/>
    <p:sldId id="274" r:id="rId18"/>
    <p:sldId id="273" r:id="rId19"/>
    <p:sldId id="275" r:id="rId20"/>
    <p:sldId id="276" r:id="rId21"/>
    <p:sldId id="277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27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сипов Олег Геннадьевич" initials="ООГ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0" y="-378"/>
      </p:cViewPr>
      <p:guideLst>
        <p:guide orient="horz" pos="2527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FBDF5-5C6C-4EDF-98D0-2E448E65B47D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64999E8-E40D-4BE1-BF8B-886CDBE16761}">
      <dgm:prSet phldrT="[Текст]"/>
      <dgm:spPr/>
      <dgm:t>
        <a:bodyPr/>
        <a:lstStyle/>
        <a:p>
          <a:r>
            <a:rPr lang="ru-RU" dirty="0" smtClean="0"/>
            <a:t>Идея</a:t>
          </a:r>
          <a:endParaRPr lang="ru-RU" dirty="0"/>
        </a:p>
      </dgm:t>
    </dgm:pt>
    <dgm:pt modelId="{6E2D985F-098B-44BA-97F4-9FDFDDF1E400}" type="parTrans" cxnId="{B7F8459C-2EEA-4E86-BBC5-515BD1502FE0}">
      <dgm:prSet/>
      <dgm:spPr/>
      <dgm:t>
        <a:bodyPr/>
        <a:lstStyle/>
        <a:p>
          <a:endParaRPr lang="ru-RU"/>
        </a:p>
      </dgm:t>
    </dgm:pt>
    <dgm:pt modelId="{880724C8-395E-4F45-BD19-0B2568B977B0}" type="sibTrans" cxnId="{B7F8459C-2EEA-4E86-BBC5-515BD1502FE0}">
      <dgm:prSet/>
      <dgm:spPr/>
      <dgm:t>
        <a:bodyPr/>
        <a:lstStyle/>
        <a:p>
          <a:endParaRPr lang="ru-RU"/>
        </a:p>
      </dgm:t>
    </dgm:pt>
    <dgm:pt modelId="{6D01F166-E732-46ED-AF6C-DB4C722F1348}">
      <dgm:prSet phldrT="[Текст]"/>
      <dgm:spPr/>
      <dgm:t>
        <a:bodyPr/>
        <a:lstStyle/>
        <a:p>
          <a:r>
            <a:rPr lang="ru-RU" dirty="0" smtClean="0"/>
            <a:t>Проект</a:t>
          </a:r>
          <a:endParaRPr lang="ru-RU" dirty="0"/>
        </a:p>
      </dgm:t>
    </dgm:pt>
    <dgm:pt modelId="{1229035E-BBE2-4035-AA6F-07F45BFC7EF5}" type="parTrans" cxnId="{758DC4D8-76E6-4FFC-B100-525B7DD95C76}">
      <dgm:prSet/>
      <dgm:spPr/>
      <dgm:t>
        <a:bodyPr/>
        <a:lstStyle/>
        <a:p>
          <a:endParaRPr lang="ru-RU"/>
        </a:p>
      </dgm:t>
    </dgm:pt>
    <dgm:pt modelId="{954090BA-DE23-443F-AB9D-22C7D7B0C797}" type="sibTrans" cxnId="{758DC4D8-76E6-4FFC-B100-525B7DD95C76}">
      <dgm:prSet/>
      <dgm:spPr/>
      <dgm:t>
        <a:bodyPr/>
        <a:lstStyle/>
        <a:p>
          <a:endParaRPr lang="ru-RU"/>
        </a:p>
      </dgm:t>
    </dgm:pt>
    <dgm:pt modelId="{437C2D42-3980-4CA2-AF21-D4896551C308}">
      <dgm:prSet phldrT="[Текст]"/>
      <dgm:spPr/>
      <dgm:t>
        <a:bodyPr/>
        <a:lstStyle/>
        <a:p>
          <a:r>
            <a:rPr lang="ru-RU" dirty="0" smtClean="0"/>
            <a:t>Реализация</a:t>
          </a:r>
          <a:endParaRPr lang="ru-RU" dirty="0"/>
        </a:p>
      </dgm:t>
    </dgm:pt>
    <dgm:pt modelId="{D8682780-CD58-4F52-B534-DB4B4FE96FAC}" type="parTrans" cxnId="{DB75FA5F-EF44-49E7-868D-08314EBC1CD1}">
      <dgm:prSet/>
      <dgm:spPr/>
      <dgm:t>
        <a:bodyPr/>
        <a:lstStyle/>
        <a:p>
          <a:endParaRPr lang="ru-RU"/>
        </a:p>
      </dgm:t>
    </dgm:pt>
    <dgm:pt modelId="{851CF1EE-023B-4BF4-BECF-5C127846265F}" type="sibTrans" cxnId="{DB75FA5F-EF44-49E7-868D-08314EBC1CD1}">
      <dgm:prSet/>
      <dgm:spPr/>
      <dgm:t>
        <a:bodyPr/>
        <a:lstStyle/>
        <a:p>
          <a:endParaRPr lang="ru-RU"/>
        </a:p>
      </dgm:t>
    </dgm:pt>
    <dgm:pt modelId="{234DC33F-CEF4-4771-88BA-7D3F0D98E2A7}">
      <dgm:prSet phldrT="[Текст]"/>
      <dgm:spPr/>
      <dgm:t>
        <a:bodyPr/>
        <a:lstStyle/>
        <a:p>
          <a:r>
            <a:rPr lang="ru-RU" dirty="0" smtClean="0"/>
            <a:t>Эскиз</a:t>
          </a:r>
          <a:endParaRPr lang="ru-RU" dirty="0"/>
        </a:p>
      </dgm:t>
    </dgm:pt>
    <dgm:pt modelId="{4F7DF80A-EC1B-4E0B-84D8-F3B9EC60A1FE}" type="sibTrans" cxnId="{16DFAEC3-2C12-4B5B-801E-6899EF03E8D1}">
      <dgm:prSet/>
      <dgm:spPr/>
      <dgm:t>
        <a:bodyPr/>
        <a:lstStyle/>
        <a:p>
          <a:endParaRPr lang="ru-RU"/>
        </a:p>
      </dgm:t>
    </dgm:pt>
    <dgm:pt modelId="{84C273A4-4E81-47FA-B990-85ADBB9E4138}" type="parTrans" cxnId="{16DFAEC3-2C12-4B5B-801E-6899EF03E8D1}">
      <dgm:prSet/>
      <dgm:spPr/>
      <dgm:t>
        <a:bodyPr/>
        <a:lstStyle/>
        <a:p>
          <a:endParaRPr lang="ru-RU"/>
        </a:p>
      </dgm:t>
    </dgm:pt>
    <dgm:pt modelId="{ACA38AEB-99E9-4647-A86F-216E193F9E4F}">
      <dgm:prSet phldrT="[Текст]"/>
      <dgm:spPr/>
      <dgm:t>
        <a:bodyPr/>
        <a:lstStyle/>
        <a:p>
          <a:r>
            <a:rPr lang="ru-RU" dirty="0" smtClean="0"/>
            <a:t>Оценка</a:t>
          </a:r>
          <a:endParaRPr lang="ru-RU" dirty="0"/>
        </a:p>
      </dgm:t>
    </dgm:pt>
    <dgm:pt modelId="{8748F2B4-9856-48C2-85F9-94CD7AD31225}" type="parTrans" cxnId="{DC1D7F11-6022-4168-94EB-AE614B41490C}">
      <dgm:prSet/>
      <dgm:spPr/>
      <dgm:t>
        <a:bodyPr/>
        <a:lstStyle/>
        <a:p>
          <a:endParaRPr lang="ru-RU"/>
        </a:p>
      </dgm:t>
    </dgm:pt>
    <dgm:pt modelId="{90831A09-0BB6-4827-BC5B-B89BB2EA534C}" type="sibTrans" cxnId="{DC1D7F11-6022-4168-94EB-AE614B41490C}">
      <dgm:prSet/>
      <dgm:spPr/>
      <dgm:t>
        <a:bodyPr/>
        <a:lstStyle/>
        <a:p>
          <a:endParaRPr lang="ru-RU"/>
        </a:p>
      </dgm:t>
    </dgm:pt>
    <dgm:pt modelId="{2161B558-583F-4443-9D9E-E7FCB4BE5E0B}" type="pres">
      <dgm:prSet presAssocID="{45DFBDF5-5C6C-4EDF-98D0-2E448E65B4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CBEB1-E88C-4DD7-8CA7-3EDD3142C332}" type="pres">
      <dgm:prSet presAssocID="{C64999E8-E40D-4BE1-BF8B-886CDBE167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3239C-34CD-456F-AC1B-43D2329BB0F7}" type="pres">
      <dgm:prSet presAssocID="{C64999E8-E40D-4BE1-BF8B-886CDBE16761}" presName="spNode" presStyleCnt="0"/>
      <dgm:spPr/>
    </dgm:pt>
    <dgm:pt modelId="{04D40EEB-1C83-4501-840D-D12254D6534C}" type="pres">
      <dgm:prSet presAssocID="{880724C8-395E-4F45-BD19-0B2568B977B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EE85C79-D524-4D5F-8E3B-C00C4D45FF98}" type="pres">
      <dgm:prSet presAssocID="{234DC33F-CEF4-4771-88BA-7D3F0D98E2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84FF1-E98E-4942-87CD-7A0F8E657715}" type="pres">
      <dgm:prSet presAssocID="{234DC33F-CEF4-4771-88BA-7D3F0D98E2A7}" presName="spNode" presStyleCnt="0"/>
      <dgm:spPr/>
    </dgm:pt>
    <dgm:pt modelId="{DA83DE74-BAC4-4C98-B2BF-6D822D563F4B}" type="pres">
      <dgm:prSet presAssocID="{4F7DF80A-EC1B-4E0B-84D8-F3B9EC60A1F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6ABB431-ABE3-43EA-BD7D-17B9E6E99A26}" type="pres">
      <dgm:prSet presAssocID="{6D01F166-E732-46ED-AF6C-DB4C722F134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E495D-D6F4-4CB5-A756-44760307A9BB}" type="pres">
      <dgm:prSet presAssocID="{6D01F166-E732-46ED-AF6C-DB4C722F1348}" presName="spNode" presStyleCnt="0"/>
      <dgm:spPr/>
    </dgm:pt>
    <dgm:pt modelId="{FABD1FFF-1FF8-42D8-A470-05BC4FAD76F7}" type="pres">
      <dgm:prSet presAssocID="{954090BA-DE23-443F-AB9D-22C7D7B0C79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544FDCC-87E8-4B95-9057-0E5F44736415}" type="pres">
      <dgm:prSet presAssocID="{437C2D42-3980-4CA2-AF21-D4896551C30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B7860-9EDA-4B8C-B3F2-C2EBBC1EACB7}" type="pres">
      <dgm:prSet presAssocID="{437C2D42-3980-4CA2-AF21-D4896551C308}" presName="spNode" presStyleCnt="0"/>
      <dgm:spPr/>
    </dgm:pt>
    <dgm:pt modelId="{D86CD4BD-CD18-4606-86F5-D71725E223EA}" type="pres">
      <dgm:prSet presAssocID="{851CF1EE-023B-4BF4-BECF-5C127846265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D4D3ECB-A570-4978-94B8-8E8752035216}" type="pres">
      <dgm:prSet presAssocID="{ACA38AEB-99E9-4647-A86F-216E193F9E4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09395-AD37-4D9A-9A47-C3018EB2326D}" type="pres">
      <dgm:prSet presAssocID="{ACA38AEB-99E9-4647-A86F-216E193F9E4F}" presName="spNode" presStyleCnt="0"/>
      <dgm:spPr/>
    </dgm:pt>
    <dgm:pt modelId="{46BB714A-01F4-41B3-9181-DE7670D5E69E}" type="pres">
      <dgm:prSet presAssocID="{90831A09-0BB6-4827-BC5B-B89BB2EA534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C1D7F11-6022-4168-94EB-AE614B41490C}" srcId="{45DFBDF5-5C6C-4EDF-98D0-2E448E65B47D}" destId="{ACA38AEB-99E9-4647-A86F-216E193F9E4F}" srcOrd="4" destOrd="0" parTransId="{8748F2B4-9856-48C2-85F9-94CD7AD31225}" sibTransId="{90831A09-0BB6-4827-BC5B-B89BB2EA534C}"/>
    <dgm:cxn modelId="{BBA5CA45-E17F-4CB4-A7BE-EF8173634289}" type="presOf" srcId="{954090BA-DE23-443F-AB9D-22C7D7B0C797}" destId="{FABD1FFF-1FF8-42D8-A470-05BC4FAD76F7}" srcOrd="0" destOrd="0" presId="urn:microsoft.com/office/officeart/2005/8/layout/cycle5"/>
    <dgm:cxn modelId="{2E823719-D934-42B8-ADFD-5DBEFFD6F4AA}" type="presOf" srcId="{880724C8-395E-4F45-BD19-0B2568B977B0}" destId="{04D40EEB-1C83-4501-840D-D12254D6534C}" srcOrd="0" destOrd="0" presId="urn:microsoft.com/office/officeart/2005/8/layout/cycle5"/>
    <dgm:cxn modelId="{B7F8459C-2EEA-4E86-BBC5-515BD1502FE0}" srcId="{45DFBDF5-5C6C-4EDF-98D0-2E448E65B47D}" destId="{C64999E8-E40D-4BE1-BF8B-886CDBE16761}" srcOrd="0" destOrd="0" parTransId="{6E2D985F-098B-44BA-97F4-9FDFDDF1E400}" sibTransId="{880724C8-395E-4F45-BD19-0B2568B977B0}"/>
    <dgm:cxn modelId="{0573251C-FC22-40F5-A207-AD9D4B541EE3}" type="presOf" srcId="{4F7DF80A-EC1B-4E0B-84D8-F3B9EC60A1FE}" destId="{DA83DE74-BAC4-4C98-B2BF-6D822D563F4B}" srcOrd="0" destOrd="0" presId="urn:microsoft.com/office/officeart/2005/8/layout/cycle5"/>
    <dgm:cxn modelId="{84B06D81-D225-44C3-A7CE-C7B2E70328C5}" type="presOf" srcId="{C64999E8-E40D-4BE1-BF8B-886CDBE16761}" destId="{82DCBEB1-E88C-4DD7-8CA7-3EDD3142C332}" srcOrd="0" destOrd="0" presId="urn:microsoft.com/office/officeart/2005/8/layout/cycle5"/>
    <dgm:cxn modelId="{16DFAEC3-2C12-4B5B-801E-6899EF03E8D1}" srcId="{45DFBDF5-5C6C-4EDF-98D0-2E448E65B47D}" destId="{234DC33F-CEF4-4771-88BA-7D3F0D98E2A7}" srcOrd="1" destOrd="0" parTransId="{84C273A4-4E81-47FA-B990-85ADBB9E4138}" sibTransId="{4F7DF80A-EC1B-4E0B-84D8-F3B9EC60A1FE}"/>
    <dgm:cxn modelId="{BE18EE4F-6867-4F3F-953D-0B7B55113B5A}" type="presOf" srcId="{851CF1EE-023B-4BF4-BECF-5C127846265F}" destId="{D86CD4BD-CD18-4606-86F5-D71725E223EA}" srcOrd="0" destOrd="0" presId="urn:microsoft.com/office/officeart/2005/8/layout/cycle5"/>
    <dgm:cxn modelId="{945C605F-349A-4A1B-AC9C-F2E663F95150}" type="presOf" srcId="{ACA38AEB-99E9-4647-A86F-216E193F9E4F}" destId="{3D4D3ECB-A570-4978-94B8-8E8752035216}" srcOrd="0" destOrd="0" presId="urn:microsoft.com/office/officeart/2005/8/layout/cycle5"/>
    <dgm:cxn modelId="{D8E58116-C71B-4755-B997-D7B1FBB58B14}" type="presOf" srcId="{90831A09-0BB6-4827-BC5B-B89BB2EA534C}" destId="{46BB714A-01F4-41B3-9181-DE7670D5E69E}" srcOrd="0" destOrd="0" presId="urn:microsoft.com/office/officeart/2005/8/layout/cycle5"/>
    <dgm:cxn modelId="{2631A43C-07E6-46E7-8BE5-F69C00508AF5}" type="presOf" srcId="{45DFBDF5-5C6C-4EDF-98D0-2E448E65B47D}" destId="{2161B558-583F-4443-9D9E-E7FCB4BE5E0B}" srcOrd="0" destOrd="0" presId="urn:microsoft.com/office/officeart/2005/8/layout/cycle5"/>
    <dgm:cxn modelId="{663ADD48-117F-4A59-ADC9-AB05DE4082FD}" type="presOf" srcId="{437C2D42-3980-4CA2-AF21-D4896551C308}" destId="{7544FDCC-87E8-4B95-9057-0E5F44736415}" srcOrd="0" destOrd="0" presId="urn:microsoft.com/office/officeart/2005/8/layout/cycle5"/>
    <dgm:cxn modelId="{F078CF8A-4A4D-44B2-9182-75890A679556}" type="presOf" srcId="{234DC33F-CEF4-4771-88BA-7D3F0D98E2A7}" destId="{FEE85C79-D524-4D5F-8E3B-C00C4D45FF98}" srcOrd="0" destOrd="0" presId="urn:microsoft.com/office/officeart/2005/8/layout/cycle5"/>
    <dgm:cxn modelId="{4C361827-41A2-4992-A230-BC2A263EA9E1}" type="presOf" srcId="{6D01F166-E732-46ED-AF6C-DB4C722F1348}" destId="{A6ABB431-ABE3-43EA-BD7D-17B9E6E99A26}" srcOrd="0" destOrd="0" presId="urn:microsoft.com/office/officeart/2005/8/layout/cycle5"/>
    <dgm:cxn modelId="{DB75FA5F-EF44-49E7-868D-08314EBC1CD1}" srcId="{45DFBDF5-5C6C-4EDF-98D0-2E448E65B47D}" destId="{437C2D42-3980-4CA2-AF21-D4896551C308}" srcOrd="3" destOrd="0" parTransId="{D8682780-CD58-4F52-B534-DB4B4FE96FAC}" sibTransId="{851CF1EE-023B-4BF4-BECF-5C127846265F}"/>
    <dgm:cxn modelId="{758DC4D8-76E6-4FFC-B100-525B7DD95C76}" srcId="{45DFBDF5-5C6C-4EDF-98D0-2E448E65B47D}" destId="{6D01F166-E732-46ED-AF6C-DB4C722F1348}" srcOrd="2" destOrd="0" parTransId="{1229035E-BBE2-4035-AA6F-07F45BFC7EF5}" sibTransId="{954090BA-DE23-443F-AB9D-22C7D7B0C797}"/>
    <dgm:cxn modelId="{BCE3F137-8930-42DF-BCDA-598DC14F0399}" type="presParOf" srcId="{2161B558-583F-4443-9D9E-E7FCB4BE5E0B}" destId="{82DCBEB1-E88C-4DD7-8CA7-3EDD3142C332}" srcOrd="0" destOrd="0" presId="urn:microsoft.com/office/officeart/2005/8/layout/cycle5"/>
    <dgm:cxn modelId="{585C56FC-137C-43C6-9317-9725590CE29B}" type="presParOf" srcId="{2161B558-583F-4443-9D9E-E7FCB4BE5E0B}" destId="{9793239C-34CD-456F-AC1B-43D2329BB0F7}" srcOrd="1" destOrd="0" presId="urn:microsoft.com/office/officeart/2005/8/layout/cycle5"/>
    <dgm:cxn modelId="{71F56B93-3A21-45AF-8467-B4962DA9A54C}" type="presParOf" srcId="{2161B558-583F-4443-9D9E-E7FCB4BE5E0B}" destId="{04D40EEB-1C83-4501-840D-D12254D6534C}" srcOrd="2" destOrd="0" presId="urn:microsoft.com/office/officeart/2005/8/layout/cycle5"/>
    <dgm:cxn modelId="{A6AD94D9-9A3C-4A1C-BB1C-7FCD30D65D9D}" type="presParOf" srcId="{2161B558-583F-4443-9D9E-E7FCB4BE5E0B}" destId="{FEE85C79-D524-4D5F-8E3B-C00C4D45FF98}" srcOrd="3" destOrd="0" presId="urn:microsoft.com/office/officeart/2005/8/layout/cycle5"/>
    <dgm:cxn modelId="{CD7926FB-F357-49CE-A439-D97B37AA906C}" type="presParOf" srcId="{2161B558-583F-4443-9D9E-E7FCB4BE5E0B}" destId="{4A884FF1-E98E-4942-87CD-7A0F8E657715}" srcOrd="4" destOrd="0" presId="urn:microsoft.com/office/officeart/2005/8/layout/cycle5"/>
    <dgm:cxn modelId="{9657F541-5D93-469C-84A9-A998D545FCDD}" type="presParOf" srcId="{2161B558-583F-4443-9D9E-E7FCB4BE5E0B}" destId="{DA83DE74-BAC4-4C98-B2BF-6D822D563F4B}" srcOrd="5" destOrd="0" presId="urn:microsoft.com/office/officeart/2005/8/layout/cycle5"/>
    <dgm:cxn modelId="{D51C52C8-5A71-43DC-803F-19713361DD13}" type="presParOf" srcId="{2161B558-583F-4443-9D9E-E7FCB4BE5E0B}" destId="{A6ABB431-ABE3-43EA-BD7D-17B9E6E99A26}" srcOrd="6" destOrd="0" presId="urn:microsoft.com/office/officeart/2005/8/layout/cycle5"/>
    <dgm:cxn modelId="{F6008881-2621-43ED-B427-5C717FED9DDF}" type="presParOf" srcId="{2161B558-583F-4443-9D9E-E7FCB4BE5E0B}" destId="{2FCE495D-D6F4-4CB5-A756-44760307A9BB}" srcOrd="7" destOrd="0" presId="urn:microsoft.com/office/officeart/2005/8/layout/cycle5"/>
    <dgm:cxn modelId="{DFCE83EE-0E2A-4A6D-9AB2-5C9D62409435}" type="presParOf" srcId="{2161B558-583F-4443-9D9E-E7FCB4BE5E0B}" destId="{FABD1FFF-1FF8-42D8-A470-05BC4FAD76F7}" srcOrd="8" destOrd="0" presId="urn:microsoft.com/office/officeart/2005/8/layout/cycle5"/>
    <dgm:cxn modelId="{96DA579C-083A-4D30-BA40-B301837DDD64}" type="presParOf" srcId="{2161B558-583F-4443-9D9E-E7FCB4BE5E0B}" destId="{7544FDCC-87E8-4B95-9057-0E5F44736415}" srcOrd="9" destOrd="0" presId="urn:microsoft.com/office/officeart/2005/8/layout/cycle5"/>
    <dgm:cxn modelId="{7B2B7027-54B6-47A4-B228-4886E5D334B5}" type="presParOf" srcId="{2161B558-583F-4443-9D9E-E7FCB4BE5E0B}" destId="{1B4B7860-9EDA-4B8C-B3F2-C2EBBC1EACB7}" srcOrd="10" destOrd="0" presId="urn:microsoft.com/office/officeart/2005/8/layout/cycle5"/>
    <dgm:cxn modelId="{AAAAE433-F2B7-4A99-86B8-E01BA981A796}" type="presParOf" srcId="{2161B558-583F-4443-9D9E-E7FCB4BE5E0B}" destId="{D86CD4BD-CD18-4606-86F5-D71725E223EA}" srcOrd="11" destOrd="0" presId="urn:microsoft.com/office/officeart/2005/8/layout/cycle5"/>
    <dgm:cxn modelId="{B969DB63-7030-4915-97E8-43ACA0D7BAE3}" type="presParOf" srcId="{2161B558-583F-4443-9D9E-E7FCB4BE5E0B}" destId="{3D4D3ECB-A570-4978-94B8-8E8752035216}" srcOrd="12" destOrd="0" presId="urn:microsoft.com/office/officeart/2005/8/layout/cycle5"/>
    <dgm:cxn modelId="{D422C3B3-65D3-4C5A-BF7A-DECA0A02765E}" type="presParOf" srcId="{2161B558-583F-4443-9D9E-E7FCB4BE5E0B}" destId="{0C309395-AD37-4D9A-9A47-C3018EB2326D}" srcOrd="13" destOrd="0" presId="urn:microsoft.com/office/officeart/2005/8/layout/cycle5"/>
    <dgm:cxn modelId="{C4278B2C-D2A7-43E5-AFFA-0ED77DE6B843}" type="presParOf" srcId="{2161B558-583F-4443-9D9E-E7FCB4BE5E0B}" destId="{46BB714A-01F4-41B3-9181-DE7670D5E69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CBEB1-E88C-4DD7-8CA7-3EDD3142C332}">
      <dsp:nvSpPr>
        <dsp:cNvPr id="0" name=""/>
        <dsp:cNvSpPr/>
      </dsp:nvSpPr>
      <dsp:spPr>
        <a:xfrm>
          <a:off x="2118190" y="2109"/>
          <a:ext cx="1187882" cy="7721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Идея</a:t>
          </a:r>
          <a:endParaRPr lang="ru-RU" sz="1500" kern="1200" dirty="0"/>
        </a:p>
      </dsp:txBody>
      <dsp:txXfrm>
        <a:off x="2155882" y="39801"/>
        <a:ext cx="1112498" cy="696739"/>
      </dsp:txXfrm>
    </dsp:sp>
    <dsp:sp modelId="{04D40EEB-1C83-4501-840D-D12254D6534C}">
      <dsp:nvSpPr>
        <dsp:cNvPr id="0" name=""/>
        <dsp:cNvSpPr/>
      </dsp:nvSpPr>
      <dsp:spPr>
        <a:xfrm>
          <a:off x="1170457" y="388171"/>
          <a:ext cx="3083349" cy="3083349"/>
        </a:xfrm>
        <a:custGeom>
          <a:avLst/>
          <a:gdLst/>
          <a:ahLst/>
          <a:cxnLst/>
          <a:rect l="0" t="0" r="0" b="0"/>
          <a:pathLst>
            <a:path>
              <a:moveTo>
                <a:pt x="2294521" y="196318"/>
              </a:moveTo>
              <a:arcTo wR="1541674" hR="1541674" stAng="17953853" swAng="121087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85C79-D524-4D5F-8E3B-C00C4D45FF98}">
      <dsp:nvSpPr>
        <dsp:cNvPr id="0" name=""/>
        <dsp:cNvSpPr/>
      </dsp:nvSpPr>
      <dsp:spPr>
        <a:xfrm>
          <a:off x="3584410" y="1067380"/>
          <a:ext cx="1187882" cy="7721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Эскиз</a:t>
          </a:r>
          <a:endParaRPr lang="ru-RU" sz="1500" kern="1200" dirty="0"/>
        </a:p>
      </dsp:txBody>
      <dsp:txXfrm>
        <a:off x="3622102" y="1105072"/>
        <a:ext cx="1112498" cy="696739"/>
      </dsp:txXfrm>
    </dsp:sp>
    <dsp:sp modelId="{DA83DE74-BAC4-4C98-B2BF-6D822D563F4B}">
      <dsp:nvSpPr>
        <dsp:cNvPr id="0" name=""/>
        <dsp:cNvSpPr/>
      </dsp:nvSpPr>
      <dsp:spPr>
        <a:xfrm>
          <a:off x="1170457" y="388171"/>
          <a:ext cx="3083349" cy="3083349"/>
        </a:xfrm>
        <a:custGeom>
          <a:avLst/>
          <a:gdLst/>
          <a:ahLst/>
          <a:cxnLst/>
          <a:rect l="0" t="0" r="0" b="0"/>
          <a:pathLst>
            <a:path>
              <a:moveTo>
                <a:pt x="3079644" y="1648492"/>
              </a:moveTo>
              <a:arcTo wR="1541674" hR="1541674" stAng="21838381" swAng="13592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BB431-ABE3-43EA-BD7D-17B9E6E99A26}">
      <dsp:nvSpPr>
        <dsp:cNvPr id="0" name=""/>
        <dsp:cNvSpPr/>
      </dsp:nvSpPr>
      <dsp:spPr>
        <a:xfrm>
          <a:off x="3024364" y="2791025"/>
          <a:ext cx="1187882" cy="7721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Проект</a:t>
          </a:r>
          <a:endParaRPr lang="ru-RU" sz="1500" kern="1200" dirty="0"/>
        </a:p>
      </dsp:txBody>
      <dsp:txXfrm>
        <a:off x="3062056" y="2828717"/>
        <a:ext cx="1112498" cy="696739"/>
      </dsp:txXfrm>
    </dsp:sp>
    <dsp:sp modelId="{FABD1FFF-1FF8-42D8-A470-05BC4FAD76F7}">
      <dsp:nvSpPr>
        <dsp:cNvPr id="0" name=""/>
        <dsp:cNvSpPr/>
      </dsp:nvSpPr>
      <dsp:spPr>
        <a:xfrm>
          <a:off x="1170457" y="388171"/>
          <a:ext cx="3083349" cy="3083349"/>
        </a:xfrm>
        <a:custGeom>
          <a:avLst/>
          <a:gdLst/>
          <a:ahLst/>
          <a:cxnLst/>
          <a:rect l="0" t="0" r="0" b="0"/>
          <a:pathLst>
            <a:path>
              <a:moveTo>
                <a:pt x="1730712" y="3071715"/>
              </a:moveTo>
              <a:arcTo wR="1541674" hR="1541674" stAng="4977406" swAng="84518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4FDCC-87E8-4B95-9057-0E5F44736415}">
      <dsp:nvSpPr>
        <dsp:cNvPr id="0" name=""/>
        <dsp:cNvSpPr/>
      </dsp:nvSpPr>
      <dsp:spPr>
        <a:xfrm>
          <a:off x="1212017" y="2791025"/>
          <a:ext cx="1187882" cy="7721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Реализация</a:t>
          </a:r>
          <a:endParaRPr lang="ru-RU" sz="1500" kern="1200" dirty="0"/>
        </a:p>
      </dsp:txBody>
      <dsp:txXfrm>
        <a:off x="1249709" y="2828717"/>
        <a:ext cx="1112498" cy="696739"/>
      </dsp:txXfrm>
    </dsp:sp>
    <dsp:sp modelId="{D86CD4BD-CD18-4606-86F5-D71725E223EA}">
      <dsp:nvSpPr>
        <dsp:cNvPr id="0" name=""/>
        <dsp:cNvSpPr/>
      </dsp:nvSpPr>
      <dsp:spPr>
        <a:xfrm>
          <a:off x="1170457" y="388171"/>
          <a:ext cx="3083349" cy="3083349"/>
        </a:xfrm>
        <a:custGeom>
          <a:avLst/>
          <a:gdLst/>
          <a:ahLst/>
          <a:cxnLst/>
          <a:rect l="0" t="0" r="0" b="0"/>
          <a:pathLst>
            <a:path>
              <a:moveTo>
                <a:pt x="163499" y="2232612"/>
              </a:moveTo>
              <a:arcTo wR="1541674" hR="1541674" stAng="9202406" swAng="135921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D3ECB-A570-4978-94B8-8E8752035216}">
      <dsp:nvSpPr>
        <dsp:cNvPr id="0" name=""/>
        <dsp:cNvSpPr/>
      </dsp:nvSpPr>
      <dsp:spPr>
        <a:xfrm>
          <a:off x="651971" y="1067380"/>
          <a:ext cx="1187882" cy="77212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Оценка</a:t>
          </a:r>
          <a:endParaRPr lang="ru-RU" sz="1500" kern="1200" dirty="0"/>
        </a:p>
      </dsp:txBody>
      <dsp:txXfrm>
        <a:off x="689663" y="1105072"/>
        <a:ext cx="1112498" cy="696739"/>
      </dsp:txXfrm>
    </dsp:sp>
    <dsp:sp modelId="{46BB714A-01F4-41B3-9181-DE7670D5E69E}">
      <dsp:nvSpPr>
        <dsp:cNvPr id="0" name=""/>
        <dsp:cNvSpPr/>
      </dsp:nvSpPr>
      <dsp:spPr>
        <a:xfrm>
          <a:off x="1170457" y="388171"/>
          <a:ext cx="3083349" cy="3083349"/>
        </a:xfrm>
        <a:custGeom>
          <a:avLst/>
          <a:gdLst/>
          <a:ahLst/>
          <a:cxnLst/>
          <a:rect l="0" t="0" r="0" b="0"/>
          <a:pathLst>
            <a:path>
              <a:moveTo>
                <a:pt x="370912" y="538640"/>
              </a:moveTo>
              <a:arcTo wR="1541674" hR="1541674" stAng="13235271" swAng="121087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9CE82-455B-4B61-9EB5-821C7FA0F449}" type="datetimeFigureOut">
              <a:rPr lang="ru-RU" smtClean="0"/>
              <a:t>04.04.2024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348D9-53C0-4D61-9AE0-D7009FB056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87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48D9-53C0-4D61-9AE0-D7009FB056D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1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E8E7-25A5-46D3-977E-7BBAC9BB9CA0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Расширенные функции </a:t>
            </a:r>
            <a:r>
              <a:rPr lang="en-US" dirty="0" smtClean="0"/>
              <a:t>Power Point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0370-2E36-45FF-99DC-945C480B25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19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148E-01FA-4266-994A-701A85E79C1F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Расширенные функции </a:t>
            </a:r>
            <a:r>
              <a:rPr lang="en-US" dirty="0" smtClean="0"/>
              <a:t>Power Point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0370-2E36-45FF-99DC-945C480B25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89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DD1F-556E-43C0-883D-14C2BC3F220C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Расширенные функции </a:t>
            </a:r>
            <a:r>
              <a:rPr lang="en-US" dirty="0" smtClean="0"/>
              <a:t>Power Point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0370-2E36-45FF-99DC-945C480B25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62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3D45-56A3-4FBE-B82F-104E6F692456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Расширенные функции </a:t>
            </a:r>
            <a:r>
              <a:rPr lang="en-US" dirty="0" smtClean="0"/>
              <a:t>Power Point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0370-2E36-45FF-99DC-945C480B25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64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006C-D6FA-405D-A4F1-98217DBEB842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Расширенные функции </a:t>
            </a:r>
            <a:r>
              <a:rPr lang="en-US" dirty="0" smtClean="0"/>
              <a:t>Power Point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0370-2E36-45FF-99DC-945C480B25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18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7AF5-4533-4540-9AC3-26CA333C336C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Расширенные функции </a:t>
            </a:r>
            <a:r>
              <a:rPr lang="en-US" dirty="0" smtClean="0"/>
              <a:t>Power Point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0370-2E36-45FF-99DC-945C480B25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28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46A8-27A2-4148-A060-F56125BB485D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Расширенные функции </a:t>
            </a:r>
            <a:r>
              <a:rPr lang="en-US" dirty="0" smtClean="0"/>
              <a:t>Power Point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0370-2E36-45FF-99DC-945C480B25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2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5110-04F6-4773-8264-01AE00212E3D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Расширенные функции </a:t>
            </a:r>
            <a:r>
              <a:rPr lang="en-US" dirty="0" smtClean="0"/>
              <a:t>Power Point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0370-2E36-45FF-99DC-945C480B25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55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944B-90FD-43F0-82A4-1E066EECB743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Расширенные функции </a:t>
            </a:r>
            <a:r>
              <a:rPr lang="en-US" dirty="0" smtClean="0"/>
              <a:t>Power Point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0370-2E36-45FF-99DC-945C480B25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50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ADBB-7C7A-4093-85CF-B385F468B26F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Расширенные функции </a:t>
            </a:r>
            <a:r>
              <a:rPr lang="en-US" dirty="0" smtClean="0"/>
              <a:t>Power Point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0370-2E36-45FF-99DC-945C480B25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12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407B-0A65-403A-960A-0C5A8F5EA929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Расширенные функции </a:t>
            </a:r>
            <a:r>
              <a:rPr lang="en-US" dirty="0" smtClean="0"/>
              <a:t>Power Point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0370-2E36-45FF-99DC-945C480B25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91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08BC-89D7-4CC8-8865-3E71F415B017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Расширенные функции </a:t>
            </a:r>
            <a:r>
              <a:rPr lang="en-US" dirty="0" smtClean="0"/>
              <a:t>Power Point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80370-2E36-45FF-99DC-945C480B25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29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5" Type="http://schemas.openxmlformats.org/officeDocument/2006/relationships/image" Target="../media/image6.emf"/><Relationship Id="rId4" Type="http://schemas.openxmlformats.org/officeDocument/2006/relationships/oleObject" Target="file:///C:\Users\osipov\Desktop\PowerPoint\&#1062;&#1080;&#1082;&#1083;%20&#1089;&#1077;&#1084;&#1080;&#1085;&#1072;&#1088;&#1086;&#1074;.xls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onference.uraic.ru/UploadFiles/ckfinderFiles/files/sbo-032023.pdf" TargetMode="External"/><Relationship Id="rId4" Type="http://schemas.openxmlformats.org/officeDocument/2006/relationships/hyperlink" Target="http://conference.uraic.ru/Section/2023-03-15-inf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12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5.xml"/><Relationship Id="rId10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image" Target="../media/image5.emf"/><Relationship Id="rId4" Type="http://schemas.openxmlformats.org/officeDocument/2006/relationships/oleObject" Target="file:///C:\Users\osipov\Desktop\PowerPoint\&#1062;&#1080;&#1082;&#1083;%20&#1089;&#1077;&#1084;&#1080;&#1085;&#1072;&#1088;&#1086;&#1074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H="1" flipV="1">
            <a:off x="7452320" y="3421233"/>
            <a:ext cx="1691680" cy="170765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446921" y="0"/>
            <a:ext cx="1691680" cy="170765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3435846"/>
            <a:ext cx="1691680" cy="170765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0" y="12662"/>
            <a:ext cx="1691680" cy="170765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331640" y="1563638"/>
            <a:ext cx="6480720" cy="2016224"/>
            <a:chOff x="899592" y="1203598"/>
            <a:chExt cx="6480720" cy="201622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99592" y="1203598"/>
              <a:ext cx="6480720" cy="201622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99592" y="1950100"/>
              <a:ext cx="6480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bg1"/>
                  </a:solidFill>
                  <a:latin typeface="+mj-lt"/>
                </a:rPr>
                <a:t>ПРЕЗЕНТАЦИЯ В </a:t>
              </a:r>
              <a:r>
                <a:rPr lang="en-US" sz="2800" dirty="0" smtClean="0">
                  <a:solidFill>
                    <a:schemeClr val="bg1"/>
                  </a:solidFill>
                  <a:latin typeface="+mj-lt"/>
                </a:rPr>
                <a:t>POWER POINT</a:t>
              </a:r>
              <a:endParaRPr lang="ru-RU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00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5142" y="530265"/>
            <a:ext cx="445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Объект из файла </a:t>
            </a:r>
            <a:r>
              <a:rPr lang="en-US" sz="1400" dirty="0" smtClean="0"/>
              <a:t>Excel </a:t>
            </a:r>
            <a:r>
              <a:rPr lang="ru-RU" sz="1400" dirty="0" smtClean="0"/>
              <a:t>с сохранением форматирования:</a:t>
            </a:r>
          </a:p>
          <a:p>
            <a:pPr algn="ctr"/>
            <a:r>
              <a:rPr lang="ru-RU" sz="1400" b="1" dirty="0" smtClean="0"/>
              <a:t>Вставка –</a:t>
            </a:r>
            <a:r>
              <a:rPr lang="en-US" sz="1400" b="1" dirty="0" smtClean="0"/>
              <a:t> </a:t>
            </a:r>
            <a:r>
              <a:rPr lang="ru-RU" sz="1400" b="1" dirty="0" smtClean="0"/>
              <a:t>Объект</a:t>
            </a:r>
            <a:r>
              <a:rPr lang="en-US" sz="1400" b="1" dirty="0" smtClean="0"/>
              <a:t> </a:t>
            </a:r>
            <a:r>
              <a:rPr lang="ru-RU" sz="1400" b="1" dirty="0" smtClean="0"/>
              <a:t>– Документ </a:t>
            </a:r>
            <a:r>
              <a:rPr lang="en-US" sz="1400" b="1" dirty="0" smtClean="0"/>
              <a:t>Microsoft Excel</a:t>
            </a:r>
            <a:endParaRPr lang="ru-RU" sz="1400" b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800533"/>
              </p:ext>
            </p:extLst>
          </p:nvPr>
        </p:nvGraphicFramePr>
        <p:xfrm>
          <a:off x="393615" y="1419622"/>
          <a:ext cx="8356770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Лист" r:id="rId4" imgW="11315599" imgH="3314790" progId="Excel.Sheet.12">
                  <p:link updateAutomatic="1"/>
                </p:oleObj>
              </mc:Choice>
              <mc:Fallback>
                <p:oleObj name="Лист" r:id="rId4" imgW="11315599" imgH="331479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615" y="1419622"/>
                        <a:ext cx="8356770" cy="24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hlinkClick r:id="rId6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6" action="ppaction://hlinksldjump"/>
              </a:rPr>
              <a:t>Содержание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188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9788" y="530265"/>
            <a:ext cx="4544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Добавление диаграммы </a:t>
            </a:r>
            <a:r>
              <a:rPr lang="en-US" sz="1400" dirty="0" smtClean="0"/>
              <a:t>Excel </a:t>
            </a:r>
            <a:r>
              <a:rPr lang="ru-RU" sz="1400" dirty="0" smtClean="0"/>
              <a:t>копированием и вставкой:</a:t>
            </a:r>
          </a:p>
          <a:p>
            <a:pPr algn="ctr"/>
            <a:r>
              <a:rPr lang="ru-RU" sz="1400" b="1" dirty="0" smtClean="0"/>
              <a:t>Вставка –</a:t>
            </a:r>
            <a:r>
              <a:rPr lang="en-US" sz="1400" b="1" dirty="0" smtClean="0"/>
              <a:t> </a:t>
            </a:r>
            <a:r>
              <a:rPr lang="ru-RU" sz="1400" b="1" dirty="0" smtClean="0"/>
              <a:t>Объект</a:t>
            </a:r>
            <a:r>
              <a:rPr lang="en-US" sz="1400" b="1" dirty="0" smtClean="0"/>
              <a:t> </a:t>
            </a:r>
            <a:r>
              <a:rPr lang="ru-RU" sz="1400" b="1" dirty="0" smtClean="0"/>
              <a:t>– Диаграмма </a:t>
            </a:r>
            <a:r>
              <a:rPr lang="en-US" sz="1400" b="1" dirty="0" smtClean="0"/>
              <a:t>Microsoft Excel</a:t>
            </a:r>
            <a:endParaRPr lang="ru-RU" sz="1400" b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647078"/>
              </p:ext>
            </p:extLst>
          </p:nvPr>
        </p:nvGraphicFramePr>
        <p:xfrm>
          <a:off x="1738313" y="1027113"/>
          <a:ext cx="5667375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Диаграмма" r:id="rId5" imgW="5667389" imgH="3571830" progId="Excel.Chart.8">
                  <p:embed followColorScheme="full"/>
                </p:oleObj>
              </mc:Choice>
              <mc:Fallback>
                <p:oleObj name="Диаграмма" r:id="rId5" imgW="5667389" imgH="3571830" progId="Excel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8313" y="1027113"/>
                        <a:ext cx="5667375" cy="357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7" action="ppaction://hlinksldjump"/>
              </a:rPr>
              <a:t>Содержание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838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1961" y="530265"/>
            <a:ext cx="4120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Добавление диаграммы </a:t>
            </a:r>
            <a:r>
              <a:rPr lang="en-US" sz="1400" dirty="0"/>
              <a:t>Excel </a:t>
            </a:r>
            <a:r>
              <a:rPr lang="ru-RU" sz="1400" dirty="0"/>
              <a:t>созданием из </a:t>
            </a:r>
            <a:r>
              <a:rPr lang="ru-RU" sz="1400" dirty="0" smtClean="0"/>
              <a:t>файла:</a:t>
            </a:r>
          </a:p>
          <a:p>
            <a:pPr algn="ctr"/>
            <a:r>
              <a:rPr lang="ru-RU" sz="1400" b="1" dirty="0" smtClean="0"/>
              <a:t>Вставка </a:t>
            </a:r>
            <a:r>
              <a:rPr lang="ru-RU" sz="1400" b="1" dirty="0"/>
              <a:t>–</a:t>
            </a:r>
            <a:r>
              <a:rPr lang="en-US" sz="1400" b="1" dirty="0"/>
              <a:t> </a:t>
            </a:r>
            <a:r>
              <a:rPr lang="ru-RU" sz="1400" b="1" dirty="0"/>
              <a:t>Объект</a:t>
            </a:r>
            <a:r>
              <a:rPr lang="en-US" sz="1400" b="1" dirty="0"/>
              <a:t> </a:t>
            </a:r>
            <a:r>
              <a:rPr lang="ru-RU" sz="1400" b="1" dirty="0"/>
              <a:t>– Создать из файла/Связать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43" y="1038681"/>
            <a:ext cx="6350515" cy="40932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067944" y="1347614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19672" y="2895786"/>
            <a:ext cx="720080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27784" y="3003798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4" action="ppaction://hlinksldjump"/>
              </a:rPr>
              <a:t>Содержание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675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1961" y="530265"/>
            <a:ext cx="4120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Добавление диаграммы </a:t>
            </a:r>
            <a:r>
              <a:rPr lang="en-US" sz="1400" dirty="0"/>
              <a:t>Excel </a:t>
            </a:r>
            <a:r>
              <a:rPr lang="ru-RU" sz="1400" dirty="0"/>
              <a:t>созданием из </a:t>
            </a:r>
            <a:r>
              <a:rPr lang="ru-RU" sz="1400" dirty="0" smtClean="0"/>
              <a:t>файла:</a:t>
            </a:r>
          </a:p>
          <a:p>
            <a:pPr algn="ctr"/>
            <a:r>
              <a:rPr lang="ru-RU" sz="1400" b="1" dirty="0" smtClean="0"/>
              <a:t>Вставка </a:t>
            </a:r>
            <a:r>
              <a:rPr lang="ru-RU" sz="1400" b="1" dirty="0"/>
              <a:t>–</a:t>
            </a:r>
            <a:r>
              <a:rPr lang="en-US" sz="1400" b="1" dirty="0"/>
              <a:t> </a:t>
            </a:r>
            <a:r>
              <a:rPr lang="ru-RU" sz="1400" b="1" dirty="0"/>
              <a:t>Объект</a:t>
            </a:r>
            <a:r>
              <a:rPr lang="en-US" sz="1400" b="1" dirty="0"/>
              <a:t> </a:t>
            </a:r>
            <a:r>
              <a:rPr lang="ru-RU" sz="1400" b="1" dirty="0"/>
              <a:t>– Создать из файла/Связать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676997"/>
              </p:ext>
            </p:extLst>
          </p:nvPr>
        </p:nvGraphicFramePr>
        <p:xfrm>
          <a:off x="1565604" y="987574"/>
          <a:ext cx="6012792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Лист" r:id="rId5" imgW="4886435" imgH="2867130" progId="Excel.Sheet.12">
                  <p:embed/>
                </p:oleObj>
              </mc:Choice>
              <mc:Fallback>
                <p:oleObj name="Лист" r:id="rId5" imgW="4886435" imgH="2867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5604" y="987574"/>
                        <a:ext cx="6012792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7" action="ppaction://hlinksldjump"/>
              </a:rPr>
              <a:t>Содержание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743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5355" y="530265"/>
            <a:ext cx="443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Добавление </a:t>
            </a:r>
            <a:r>
              <a:rPr lang="ru-RU" sz="1400" dirty="0" smtClean="0"/>
              <a:t>анимационных эффектов к объектам:</a:t>
            </a:r>
          </a:p>
          <a:p>
            <a:pPr algn="ctr"/>
            <a:r>
              <a:rPr lang="ru-RU" sz="1400" b="1" dirty="0" smtClean="0"/>
              <a:t>Анимация – Область анимации – Добавить анимацию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6" y="1050300"/>
            <a:ext cx="7542928" cy="4093200"/>
          </a:xfrm>
          <a:prstGeom prst="rect">
            <a:avLst/>
          </a:prstGeom>
        </p:spPr>
      </p:pic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4" action="ppaction://hlinksldjump"/>
              </a:rPr>
              <a:t>Содержание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516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9692" y="1743658"/>
            <a:ext cx="5544616" cy="16561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43708" y="2094697"/>
            <a:ext cx="5256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ПРЕЗЕНТАЦИЯ В </a:t>
            </a: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POWER POINT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ДОБАВЛЕНИЕ АНИМАЦИИ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5355" y="530265"/>
            <a:ext cx="443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Добавление </a:t>
            </a:r>
            <a:r>
              <a:rPr lang="ru-RU" sz="1400" dirty="0" smtClean="0"/>
              <a:t>анимационных эффектов к объектам:</a:t>
            </a:r>
          </a:p>
          <a:p>
            <a:pPr algn="ctr"/>
            <a:r>
              <a:rPr lang="ru-RU" sz="1400" b="1" dirty="0" smtClean="0"/>
              <a:t>Анимация – Область анимации – Добавить анимацию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3" action="ppaction://hlinksldjump"/>
              </a:rPr>
              <a:t>Содержание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485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3" action="ppaction://hlinksldjump"/>
              </a:rPr>
              <a:t>Содержание</a:t>
            </a:r>
            <a:endParaRPr lang="ru-RU" sz="1400" dirty="0"/>
          </a:p>
        </p:txBody>
      </p:sp>
      <p:sp>
        <p:nvSpPr>
          <p:cNvPr id="6" name="Название вопроса"/>
          <p:cNvSpPr txBox="1"/>
          <p:nvPr/>
        </p:nvSpPr>
        <p:spPr>
          <a:xfrm>
            <a:off x="2105726" y="1563638"/>
            <a:ext cx="493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СКОЛЬКО ЛЕТ ИСПОЛНЯЕТСЯ БИБЛИОТЕКЕ ИМ. В.Г. БЕЛИНСКОГО В 2024 ГОДУ?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46" name="Кнопка"/>
          <p:cNvGrpSpPr/>
          <p:nvPr/>
        </p:nvGrpSpPr>
        <p:grpSpPr>
          <a:xfrm>
            <a:off x="3113789" y="720889"/>
            <a:ext cx="2916423" cy="555509"/>
            <a:chOff x="2303748" y="2139702"/>
            <a:chExt cx="4536504" cy="864096"/>
          </a:xfrm>
        </p:grpSpPr>
        <p:sp>
          <p:nvSpPr>
            <p:cNvPr id="47" name="Пятиугольник 46"/>
            <p:cNvSpPr/>
            <p:nvPr/>
          </p:nvSpPr>
          <p:spPr>
            <a:xfrm>
              <a:off x="2303748" y="2139702"/>
              <a:ext cx="4536504" cy="864096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15817" y="2340919"/>
              <a:ext cx="3312368" cy="478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</a:rPr>
                <a:t>СЛЕДУЮЩИЙ ВОПРОС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Результат 1"/>
          <p:cNvGrpSpPr/>
          <p:nvPr/>
        </p:nvGrpSpPr>
        <p:grpSpPr>
          <a:xfrm>
            <a:off x="539750" y="2580539"/>
            <a:ext cx="1944216" cy="1440160"/>
            <a:chOff x="539750" y="2571453"/>
            <a:chExt cx="1944216" cy="144016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39750" y="2571453"/>
              <a:ext cx="1944216" cy="144016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73677" y="2876035"/>
              <a:ext cx="147636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ОТВЕТ НЕ ВЕРНЫЙ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Ответ 1"/>
          <p:cNvGrpSpPr/>
          <p:nvPr/>
        </p:nvGrpSpPr>
        <p:grpSpPr>
          <a:xfrm>
            <a:off x="539750" y="2580539"/>
            <a:ext cx="1944216" cy="1440160"/>
            <a:chOff x="1079612" y="2595584"/>
            <a:chExt cx="1944216" cy="144016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079612" y="2595584"/>
              <a:ext cx="1944216" cy="1440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03648" y="3084832"/>
              <a:ext cx="12961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100 ЛЕТ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Результат 2"/>
          <p:cNvGrpSpPr/>
          <p:nvPr/>
        </p:nvGrpSpPr>
        <p:grpSpPr>
          <a:xfrm>
            <a:off x="3599991" y="2580539"/>
            <a:ext cx="1944216" cy="1440160"/>
            <a:chOff x="539750" y="2571453"/>
            <a:chExt cx="1944216" cy="144016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539750" y="2571453"/>
              <a:ext cx="1944216" cy="144016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3677" y="2876035"/>
              <a:ext cx="147636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ОТВЕТ НЕ ВЕРНЫЙ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Ответ 2"/>
          <p:cNvGrpSpPr/>
          <p:nvPr/>
        </p:nvGrpSpPr>
        <p:grpSpPr>
          <a:xfrm>
            <a:off x="3599991" y="2580539"/>
            <a:ext cx="1944216" cy="1440160"/>
            <a:chOff x="3599892" y="2595584"/>
            <a:chExt cx="1944216" cy="1440160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3599892" y="2595584"/>
              <a:ext cx="1944216" cy="1440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23928" y="3084832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117 ЛЕТ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Результат 3"/>
          <p:cNvGrpSpPr/>
          <p:nvPr/>
        </p:nvGrpSpPr>
        <p:grpSpPr>
          <a:xfrm>
            <a:off x="6660232" y="2580539"/>
            <a:ext cx="1944216" cy="1440160"/>
            <a:chOff x="6561221" y="2565495"/>
            <a:chExt cx="1944216" cy="144016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6561221" y="2565495"/>
              <a:ext cx="1944216" cy="1440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77245" y="2870077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ОТВЕТ ВЕРНЫЙ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Ответ 3"/>
          <p:cNvGrpSpPr/>
          <p:nvPr/>
        </p:nvGrpSpPr>
        <p:grpSpPr>
          <a:xfrm>
            <a:off x="6660232" y="2580539"/>
            <a:ext cx="1944216" cy="1440160"/>
            <a:chOff x="6120172" y="2595584"/>
            <a:chExt cx="1944216" cy="1440160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6120172" y="2595584"/>
              <a:ext cx="1944216" cy="1440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372200" y="3084832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125 ЛЕТ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Стрелка вправо с вырезом 67"/>
          <p:cNvSpPr/>
          <p:nvPr/>
        </p:nvSpPr>
        <p:spPr>
          <a:xfrm>
            <a:off x="3923928" y="4453408"/>
            <a:ext cx="1296144" cy="360040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3" action="ppaction://hlinksldjump"/>
              </a:rPr>
              <a:t>Содержание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301078" y="530265"/>
            <a:ext cx="454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Добавление </a:t>
            </a:r>
            <a:r>
              <a:rPr lang="ru-RU" sz="1400" dirty="0" smtClean="0"/>
              <a:t>ссылок на документы в сети интернет:</a:t>
            </a:r>
          </a:p>
          <a:p>
            <a:pPr algn="ctr"/>
            <a:r>
              <a:rPr lang="ru-RU" sz="1400" b="1" dirty="0" smtClean="0"/>
              <a:t>Вставка – Гиперссылка – Связать с веб-страницей/Адрес</a:t>
            </a:r>
            <a:endParaRPr lang="ru-RU" sz="1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24" y="1057500"/>
            <a:ext cx="6173552" cy="40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1078" y="530265"/>
            <a:ext cx="454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Добавление </a:t>
            </a:r>
            <a:r>
              <a:rPr lang="ru-RU" sz="1400" dirty="0" smtClean="0"/>
              <a:t>ссылок на документы в сети интернет:</a:t>
            </a:r>
          </a:p>
          <a:p>
            <a:pPr algn="ctr"/>
            <a:r>
              <a:rPr lang="ru-RU" sz="1400" b="1" dirty="0" smtClean="0"/>
              <a:t>Вставка – Гиперссылка – Связать с веб-страницей/Адрес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3" action="ppaction://hlinksldjump"/>
              </a:rPr>
              <a:t>Содержание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1694587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4"/>
              </a:rPr>
              <a:t>Цикл семинаров «Справочно-библиографическое обслуживание в современной общедоступной библиотеке</a:t>
            </a:r>
            <a:r>
              <a:rPr lang="ru-RU" dirty="0" smtClean="0">
                <a:hlinkClick r:id="rId4"/>
              </a:rPr>
              <a:t>»</a:t>
            </a:r>
            <a:endParaRPr lang="ru-RU" dirty="0" smtClean="0"/>
          </a:p>
          <a:p>
            <a:endParaRPr lang="ru-RU" dirty="0"/>
          </a:p>
          <a:p>
            <a:r>
              <a:rPr lang="ru-RU" dirty="0">
                <a:hlinkClick r:id="rId5"/>
              </a:rPr>
              <a:t>Справочно-библиографическое обслуживание в современной муниципальной библиотеке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3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144" y="530265"/>
            <a:ext cx="4113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Добавление </a:t>
            </a:r>
            <a:r>
              <a:rPr lang="ru-RU" sz="1400" dirty="0" smtClean="0"/>
              <a:t>ссылок на документы в сети интернет:</a:t>
            </a:r>
          </a:p>
          <a:p>
            <a:pPr algn="ctr"/>
            <a:r>
              <a:rPr lang="ru-RU" sz="1400" b="1" dirty="0" smtClean="0"/>
              <a:t>Рецензирование – Орфография – Заменить на: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3" action="ppaction://hlinksldjump"/>
              </a:rPr>
              <a:t>Содержание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60" y="1050300"/>
            <a:ext cx="5789081" cy="40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34186" y="530265"/>
            <a:ext cx="1275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СОДЕРЖАНИЕ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47944" y="1140589"/>
            <a:ext cx="5048113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hlinkClick r:id="rId3" action="ppaction://hlinksldjump"/>
              </a:rPr>
              <a:t>Настройка экрана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hlinkClick r:id="rId4" action="ppaction://hlinksldjump"/>
              </a:rPr>
              <a:t>Формат фона 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hlinkClick r:id="rId5" action="ppaction://hlinksldjump"/>
              </a:rPr>
              <a:t>Подготовка инфографики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hlinkClick r:id="rId6" action="ppaction://hlinksldjump"/>
              </a:rPr>
              <a:t>Создание таблицы с помощью конструктора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hlinkClick r:id="rId7" action="ppaction://hlinksldjump"/>
              </a:rPr>
              <a:t>Вставка таблицы из файла </a:t>
            </a:r>
            <a:r>
              <a:rPr lang="en-US" b="1" dirty="0" smtClean="0">
                <a:hlinkClick r:id="rId7" action="ppaction://hlinksldjump"/>
              </a:rPr>
              <a:t>Word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hlinkClick r:id="rId8" action="ppaction://hlinksldjump"/>
              </a:rPr>
              <a:t>Вставка таблицы из файла </a:t>
            </a:r>
            <a:r>
              <a:rPr lang="en-US" b="1" dirty="0" smtClean="0">
                <a:hlinkClick r:id="rId8" action="ppaction://hlinksldjump"/>
              </a:rPr>
              <a:t>Excel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hlinkClick r:id="rId9" action="ppaction://hlinksldjump"/>
              </a:rPr>
              <a:t>Вставка диаграммы </a:t>
            </a:r>
            <a:r>
              <a:rPr lang="en-US" b="1" dirty="0" smtClean="0">
                <a:hlinkClick r:id="rId9" action="ppaction://hlinksldjump"/>
              </a:rPr>
              <a:t>Excel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hlinkClick r:id="rId10" action="ppaction://hlinksldjump"/>
              </a:rPr>
              <a:t>Добавление анимации к объекту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hlinkClick r:id="rId11" action="ppaction://hlinksldjump"/>
              </a:rPr>
              <a:t>Добавление ссылки на документ в интернете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hlinkClick r:id="rId12" action="ppaction://hlinksldjump"/>
              </a:rPr>
              <a:t>Домашнее задание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8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92519" y="689669"/>
            <a:ext cx="3159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ДОМАШНЕЕ ЗАДАНИЕ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3" action="ppaction://hlinksldjump"/>
              </a:rPr>
              <a:t>Содержание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430006" y="1203598"/>
            <a:ext cx="62839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Создать презентацию из четырех слайдов.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На первом слайде поместить название «Работа в </a:t>
            </a:r>
            <a:r>
              <a:rPr lang="en-US" sz="1600" dirty="0" smtClean="0"/>
              <a:t>Power point</a:t>
            </a:r>
            <a:r>
              <a:rPr lang="ru-RU" sz="1600" dirty="0" smtClean="0"/>
              <a:t>» и указать автора.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Создать или поместить готовую текстовую таблицу в формате </a:t>
            </a:r>
            <a:r>
              <a:rPr lang="en-US" sz="1600" dirty="0" smtClean="0"/>
              <a:t>Word</a:t>
            </a:r>
            <a:r>
              <a:rPr lang="ru-RU" sz="1600" dirty="0" smtClean="0"/>
              <a:t>, отражающую динамику посещения читателями вашей библиотеки, выдачу книг или иные мероприятия за квартал или полугодие, где должны быть данные о плане и об итоговом количестве.</a:t>
            </a:r>
          </a:p>
          <a:p>
            <a:pPr marL="342900" indent="-342900">
              <a:buAutoNum type="arabicPeriod"/>
            </a:pPr>
            <a:r>
              <a:rPr lang="ru-RU" sz="1600" dirty="0"/>
              <a:t>Создать или поместить </a:t>
            </a:r>
            <a:r>
              <a:rPr lang="ru-RU" sz="1600" dirty="0" smtClean="0"/>
              <a:t>готовую диаграмму в формате </a:t>
            </a:r>
            <a:r>
              <a:rPr lang="en-US" sz="1600" dirty="0" smtClean="0"/>
              <a:t>Excel </a:t>
            </a:r>
            <a:r>
              <a:rPr lang="ru-RU" sz="1600" dirty="0" smtClean="0"/>
              <a:t>на основе предыдущей таблицы.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Анимировать не менее трех объектов на слайде по произвольному сценарию.</a:t>
            </a:r>
          </a:p>
        </p:txBody>
      </p:sp>
    </p:spTree>
    <p:extLst>
      <p:ext uri="{BB962C8B-B14F-4D97-AF65-F5344CB8AC3E}">
        <p14:creationId xmlns:p14="http://schemas.microsoft.com/office/powerpoint/2010/main" val="24419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3" action="ppaction://hlinksldjump"/>
              </a:rPr>
              <a:t>Содержание</a:t>
            </a:r>
            <a:endParaRPr lang="ru-RU" sz="1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912689"/>
              </p:ext>
            </p:extLst>
          </p:nvPr>
        </p:nvGraphicFramePr>
        <p:xfrm>
          <a:off x="575556" y="1657350"/>
          <a:ext cx="799288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288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Главный специалист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тдела электронных ресурсов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Осипов Олег Геннадьевич</a:t>
                      </a:r>
                      <a:endParaRPr lang="ru-RU" sz="2800" b="1" i="0" kern="1200" dirty="0" smtClean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СОУНБ им. В.Г. Белинского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+7 343 304 60 15, доб. 320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z_inf@uraic.ru</a:t>
                      </a:r>
                      <a:endParaRPr lang="ru-RU" sz="2000" b="0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95" y="1052238"/>
            <a:ext cx="5816411" cy="4091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1707" y="530265"/>
            <a:ext cx="6120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Определение формата слайда: </a:t>
            </a:r>
            <a:r>
              <a:rPr lang="ru-RU" sz="1400" b="1" dirty="0" smtClean="0"/>
              <a:t>Дизайн – Параметры страницы – Экран(16:9)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2915816" y="1052238"/>
            <a:ext cx="648072" cy="43939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530344" y="1563638"/>
            <a:ext cx="648072" cy="43939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771800" y="2787774"/>
            <a:ext cx="648072" cy="43939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4" action="ppaction://hlinksldjump"/>
              </a:rPr>
              <a:t>Содержание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686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3700" y="530265"/>
            <a:ext cx="4676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Задать фон слайдов: </a:t>
            </a:r>
            <a:r>
              <a:rPr lang="ru-RU" sz="1400" b="1" dirty="0" smtClean="0"/>
              <a:t>Дизайн – Стили фона – Формат фона</a:t>
            </a:r>
            <a:endParaRPr lang="ru-RU" sz="1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02" y="1050300"/>
            <a:ext cx="5837997" cy="4093200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4" action="ppaction://hlinksldjump"/>
              </a:rPr>
              <a:t>Содержание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974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3700" y="530265"/>
            <a:ext cx="4887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Быстрая подготовка инфографики: </a:t>
            </a:r>
            <a:r>
              <a:rPr lang="ru-RU" sz="1400" b="1" dirty="0" smtClean="0"/>
              <a:t>Вставка –</a:t>
            </a:r>
            <a:r>
              <a:rPr lang="en-US" sz="1400" b="1" dirty="0" smtClean="0"/>
              <a:t> SmartArt </a:t>
            </a:r>
            <a:r>
              <a:rPr lang="ru-RU" sz="1400" b="1" dirty="0" smtClean="0"/>
              <a:t>– Цикл</a:t>
            </a:r>
            <a:endParaRPr lang="ru-RU" sz="1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61" y="1050300"/>
            <a:ext cx="6113278" cy="4093200"/>
          </a:xfrm>
          <a:prstGeom prst="rect">
            <a:avLst/>
          </a:prstGeom>
          <a:ln w="3175">
            <a:noFill/>
          </a:ln>
          <a:effectLst/>
        </p:spPr>
      </p:pic>
      <p:sp>
        <p:nvSpPr>
          <p:cNvPr id="2" name="Овал 1"/>
          <p:cNvSpPr/>
          <p:nvPr/>
        </p:nvSpPr>
        <p:spPr>
          <a:xfrm>
            <a:off x="2017676" y="1106733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15816" y="1322757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99792" y="3003798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4" action="ppaction://hlinksldjump"/>
              </a:rPr>
              <a:t>Содержание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621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3700" y="530265"/>
            <a:ext cx="4887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Быстрая подготовка инфографики: </a:t>
            </a:r>
            <a:r>
              <a:rPr lang="ru-RU" sz="1400" b="1" dirty="0" smtClean="0"/>
              <a:t>Вставка –</a:t>
            </a:r>
            <a:r>
              <a:rPr lang="en-US" sz="1400" b="1" dirty="0" smtClean="0"/>
              <a:t> SmartArt </a:t>
            </a:r>
            <a:r>
              <a:rPr lang="ru-RU" sz="1400" b="1" dirty="0" smtClean="0"/>
              <a:t>– Цикл</a:t>
            </a:r>
            <a:endParaRPr lang="ru-RU" sz="1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53" y="1050300"/>
            <a:ext cx="5737295" cy="40932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555776" y="2787774"/>
            <a:ext cx="432048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4" action="ppaction://hlinksldjump"/>
              </a:rPr>
              <a:t>Содержание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79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3700" y="530265"/>
            <a:ext cx="4887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Быстрая подготовка инфографики: </a:t>
            </a:r>
            <a:r>
              <a:rPr lang="ru-RU" sz="1400" b="1" dirty="0" smtClean="0"/>
              <a:t>Вставка –</a:t>
            </a:r>
            <a:r>
              <a:rPr lang="en-US" sz="1400" b="1" dirty="0" smtClean="0"/>
              <a:t> SmartArt </a:t>
            </a:r>
            <a:r>
              <a:rPr lang="ru-RU" sz="1400" b="1" dirty="0" smtClean="0"/>
              <a:t>– Цикл</a:t>
            </a:r>
            <a:endParaRPr lang="ru-RU" sz="14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10746095"/>
              </p:ext>
            </p:extLst>
          </p:nvPr>
        </p:nvGraphicFramePr>
        <p:xfrm>
          <a:off x="1859868" y="1131590"/>
          <a:ext cx="5424264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hlinkClick r:id="rId8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8" action="ppaction://hlinksldjump"/>
              </a:rPr>
              <a:t>Содержание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840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3700" y="530265"/>
            <a:ext cx="4668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Создание таблиц: </a:t>
            </a:r>
            <a:r>
              <a:rPr lang="ru-RU" sz="1400" b="1" dirty="0" smtClean="0"/>
              <a:t>Вставка –</a:t>
            </a:r>
            <a:r>
              <a:rPr lang="en-US" sz="1400" b="1" dirty="0" smtClean="0"/>
              <a:t> </a:t>
            </a:r>
            <a:r>
              <a:rPr lang="ru-RU" sz="1400" b="1" dirty="0" smtClean="0"/>
              <a:t>Таблица</a:t>
            </a:r>
            <a:r>
              <a:rPr lang="en-US" sz="1400" b="1" dirty="0" smtClean="0"/>
              <a:t> </a:t>
            </a:r>
            <a:r>
              <a:rPr lang="ru-RU" sz="1400" b="1" dirty="0" smtClean="0"/>
              <a:t>– Конструктор/Макет</a:t>
            </a:r>
            <a:endParaRPr lang="ru-RU" sz="14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66802"/>
              </p:ext>
            </p:extLst>
          </p:nvPr>
        </p:nvGraphicFramePr>
        <p:xfrm>
          <a:off x="700176" y="987574"/>
          <a:ext cx="7743649" cy="36068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86869"/>
                <a:gridCol w="1764195"/>
                <a:gridCol w="1764195"/>
                <a:gridCol w="1764195"/>
                <a:gridCol w="1764195"/>
              </a:tblGrid>
              <a:tr h="37084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Цикл семинаров «Справочно-библиографическое обслуживание в современной общедоступной библиотеке»</a:t>
                      </a:r>
                      <a:endParaRPr lang="ru-RU" sz="1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/>
                        <a:t>Темы</a:t>
                      </a:r>
                      <a:endParaRPr lang="ru-RU" sz="1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13 марта 2023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20 марта 2023</a:t>
                      </a:r>
                      <a:endParaRPr lang="ru-RU" sz="1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27 марта 2023</a:t>
                      </a:r>
                      <a:endParaRPr lang="ru-RU" sz="1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22 мая 2023</a:t>
                      </a:r>
                      <a:endParaRPr lang="ru-RU" sz="1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effectLst/>
                        </a:rPr>
                        <a:t>1. Справочно-библиографическое обслуживание в современной общедоступной библиотеке: организация и технологии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Методика подготовки библиографических указателей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Информационно-ресурсная база СБО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работ домашнего задания.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Типы справок. Учет основных результатов справочно-библиографического обслуживания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Аннотация и аннотирование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Универсальные источники поиска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Подведение итогов цикла онлайн-семинаров для муниципальных библиотек Свердловской области «СБО в современной общедоступной библиотеке».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effectLst/>
                        </a:rPr>
                        <a:t>3. ГОСТ Р 7.0.100—2018 Библиографическая запись. Библиографическое описание Общие требования и правила составления. Применение при составлении указателей и списков литературы.</a:t>
                      </a:r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Источники поиска по естественнонаучным, точным, медицинским, с/х наукам.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Источники поиска по гуманитарным наукам.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3" action="ppaction://hlinksldjump"/>
              </a:rPr>
              <a:t>Содержание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306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2642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080" y="5709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ПРЕЗЕНТАЦИЯ В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POWER POINT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8886" y="530265"/>
            <a:ext cx="4486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Объект из файла </a:t>
            </a:r>
            <a:r>
              <a:rPr lang="en-US" sz="1400" dirty="0" smtClean="0"/>
              <a:t>Word </a:t>
            </a:r>
            <a:r>
              <a:rPr lang="ru-RU" sz="1400" dirty="0" smtClean="0"/>
              <a:t>с сохранением форматирования:</a:t>
            </a:r>
          </a:p>
          <a:p>
            <a:pPr algn="ctr"/>
            <a:r>
              <a:rPr lang="ru-RU" sz="1400" b="1" dirty="0" smtClean="0"/>
              <a:t>Вставка –</a:t>
            </a:r>
            <a:r>
              <a:rPr lang="en-US" sz="1400" b="1" dirty="0" smtClean="0"/>
              <a:t> </a:t>
            </a:r>
            <a:r>
              <a:rPr lang="ru-RU" sz="1400" b="1" dirty="0" smtClean="0"/>
              <a:t>Объект</a:t>
            </a:r>
            <a:r>
              <a:rPr lang="en-US" sz="1400" b="1" dirty="0" smtClean="0"/>
              <a:t> </a:t>
            </a:r>
            <a:r>
              <a:rPr lang="ru-RU" sz="1400" b="1" dirty="0" smtClean="0"/>
              <a:t>– Документ </a:t>
            </a:r>
            <a:r>
              <a:rPr lang="en-US" sz="1400" b="1" dirty="0" smtClean="0"/>
              <a:t>Microsoft Word</a:t>
            </a:r>
            <a:endParaRPr lang="ru-RU" sz="1400" b="1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260922"/>
              </p:ext>
            </p:extLst>
          </p:nvPr>
        </p:nvGraphicFramePr>
        <p:xfrm>
          <a:off x="449263" y="1268413"/>
          <a:ext cx="82423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Документ" r:id="rId4" imgW="9412006" imgH="3414546" progId="Word.Document.12">
                  <p:link updateAutomatic="1"/>
                </p:oleObj>
              </mc:Choice>
              <mc:Fallback>
                <p:oleObj name="Документ" r:id="rId4" imgW="9412006" imgH="3414546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263" y="1268413"/>
                        <a:ext cx="8242300" cy="299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hlinkClick r:id="rId6" action="ppaction://hlinksldjump"/>
          </p:cNvPr>
          <p:cNvSpPr txBox="1"/>
          <p:nvPr/>
        </p:nvSpPr>
        <p:spPr>
          <a:xfrm>
            <a:off x="160220" y="53578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6" action="ppaction://hlinksldjump"/>
              </a:rPr>
              <a:t>Содержание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067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2435</TotalTime>
  <Words>661</Words>
  <Application>Microsoft Office PowerPoint</Application>
  <PresentationFormat>Экран (16:9)</PresentationFormat>
  <Paragraphs>144</Paragraphs>
  <Slides>21</Slides>
  <Notes>21</Notes>
  <HiddenSlides>0</HiddenSlides>
  <MMClips>0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Связи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Тема Office</vt:lpstr>
      <vt:lpstr>C:\Users\osipov\Desktop\PowerPoint\Цикл семинаров.docx</vt:lpstr>
      <vt:lpstr>C:\Users\osipov\Desktop\PowerPoint\Цикл семинаров.xlsx</vt:lpstr>
      <vt:lpstr>Диаграмма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Осипов Олег Геннадьевич</dc:creator>
  <cp:lastModifiedBy>Осипов Олег Геннадьевич</cp:lastModifiedBy>
  <cp:revision>169</cp:revision>
  <dcterms:created xsi:type="dcterms:W3CDTF">2023-04-11T13:21:40Z</dcterms:created>
  <dcterms:modified xsi:type="dcterms:W3CDTF">2024-04-04T13:31:57Z</dcterms:modified>
</cp:coreProperties>
</file>