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4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2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3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7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8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1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1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3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1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8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076B-6F88-45AE-8F80-D42106B0A5EA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4C23-D18D-4E17-A81E-950BB281B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2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№ 44 и комплектование библиотеки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Зав. отделом комплектования и учета фондов СОУНБ им. В.Г. Белинского Позднякова Ольга Леонидовна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519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Исполнение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Ч. 6 – 8 ст. 94 – подробно описано, каким образом заказчик должен осуществлять приемку товаров и документально ее оформлять.</a:t>
            </a:r>
          </a:p>
          <a:p>
            <a:r>
              <a:rPr lang="ru-RU" dirty="0" smtClean="0"/>
              <a:t>Ч. 3 ст. 94 – одним из элементов приемки товара является проведение заказчиком экспертизы соответствия условиям контракта результатов, представленных поставщиком. Данную экспертизу заказчик может провести самостоятельно, или с привлечением экспертов, экспертных организаций на основании контрактов, заключенных в соответствии с 44-ФЗ.</a:t>
            </a:r>
          </a:p>
          <a:p>
            <a:r>
              <a:rPr lang="ru-RU" dirty="0" smtClean="0"/>
              <a:t>При закупках на сумму до 100 тыс. и до 400 тыс. рублей привлекать экспертов не обязательно, а при закупках у единственного поставщика – обязательно.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972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Совместные конкурсы и аукционы (ст. 25)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наличии у двух и более заказчиков потребности в одних и тех же товарах, работах, услугах, такие заказчики вправе проводить совместные конкурсы или аукционы.</a:t>
            </a:r>
          </a:p>
          <a:p>
            <a:r>
              <a:rPr lang="ru-RU" dirty="0" smtClean="0"/>
              <a:t>Организатором совместных конкурса или аукциона выступает один из заказчиков, которому другие заказчики передали на основании соглашения часть своих полномочий на организацию и проведение таких конкурса или аукциона.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417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Памятка комплектатора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ближайшее время на сайте РБА будет размещена Памятка комплектатора по работе с 44 – ФЗ в переходный период. Ее должны подготовить Татьяна Викторовна Петрусенко, зав. ОК РНБ, председатель секции РБА по формированию библиотечных фондов и Ирина Всеволодовна </a:t>
            </a:r>
            <a:r>
              <a:rPr lang="ru-RU" dirty="0" err="1" smtClean="0"/>
              <a:t>Эйдемиллер</a:t>
            </a:r>
            <a:r>
              <a:rPr lang="ru-RU" dirty="0" smtClean="0"/>
              <a:t>, зав. НИОБФ РНБ, секретарь секции РБА по формированию библиотечных фондов.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04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Позднякова Ольга Леонидовна</a:t>
            </a:r>
          </a:p>
          <a:p>
            <a:pPr marL="0" indent="0">
              <a:buNone/>
            </a:pPr>
            <a:r>
              <a:rPr lang="ru-RU" dirty="0" smtClean="0"/>
              <a:t>(343)350-57-26</a:t>
            </a:r>
          </a:p>
          <a:p>
            <a:pPr marL="0" indent="0">
              <a:buNone/>
            </a:pPr>
            <a:r>
              <a:rPr lang="en-US" dirty="0" smtClean="0"/>
              <a:t>kompl@library.uraic.ru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4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Переход от ФЗ-94 к Федеральной контрактной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Федеральный закон от 05.04.2013 № 44-ФЗ «О контрактной системе в сфере закупок товаров, работ, услуг для обеспечения государственных и муниципальных нужд». Закон вступает в силу с 1 января 2014 г.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С текстом 44-ФЗ можно познакомиться на сайте Госдумы РФ, он опубликован в «Российской газете» от 12 апреля 2013 г., федеральный выпуск № 6056, а также в правовых базах данных </a:t>
            </a:r>
            <a:r>
              <a:rPr lang="en-US" dirty="0">
                <a:solidFill>
                  <a:srgbClr val="555555"/>
                </a:solidFill>
                <a:latin typeface="Verdana" panose="020B0604030504040204" pitchFamily="34" charset="0"/>
              </a:rPr>
              <a:t>http://www.consultant.ru/law/doc/fks/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Verdana" panose="020B060403050404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52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Система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Создаются 2 вида планов:</a:t>
            </a:r>
          </a:p>
          <a:p>
            <a:r>
              <a:rPr lang="ru-RU" dirty="0"/>
              <a:t>п</a:t>
            </a:r>
            <a:r>
              <a:rPr lang="ru-RU" dirty="0" smtClean="0"/>
              <a:t>лан закупок (на 3 года);</a:t>
            </a:r>
          </a:p>
          <a:p>
            <a:r>
              <a:rPr lang="ru-RU" dirty="0"/>
              <a:t>п</a:t>
            </a:r>
            <a:r>
              <a:rPr lang="ru-RU" dirty="0" smtClean="0"/>
              <a:t>лан – график на текущий год</a:t>
            </a:r>
          </a:p>
          <a:p>
            <a:pPr marL="0" indent="0">
              <a:buNone/>
            </a:pPr>
            <a:r>
              <a:rPr lang="ru-RU" dirty="0" smtClean="0"/>
              <a:t>Нормы вступают в силу 1 января 2015 г. На переходный период действуют нормы 94-ФЗ. Требование об осуществлении закупок только в соответствии с планами – графиками вступает в силу с 1 января 2016 г.</a:t>
            </a:r>
          </a:p>
          <a:p>
            <a:pPr marL="0" indent="0">
              <a:buNone/>
            </a:pPr>
            <a:r>
              <a:rPr lang="ru-RU" dirty="0"/>
              <a:t>План закупок утверждается в течение десяти рабочих дней после доведения до государственного или муниципального заказчика объёма прав в денежном выражении на принятие и (или) исполнение обязательств в соответствии с бюджетным законодательством Российской Федерации и размещается в единой информационной сети.</a:t>
            </a:r>
          </a:p>
          <a:p>
            <a:pPr marL="0" indent="0">
              <a:buNone/>
            </a:pPr>
            <a:r>
              <a:rPr lang="ru-RU" dirty="0"/>
              <a:t>Порядок ведения планов и планов-графиков закупок, согласно документам, устанавливают региональные власти, они же обязаны разместить его в единой информационной системе, а до ввода этой системы в эксплуатацию - на сайте </a:t>
            </a:r>
            <a:r>
              <a:rPr lang="ru-RU" dirty="0" err="1"/>
              <a:t>госзакупок</a:t>
            </a:r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Постановление Правительства РФ от 21 ноября 2013 г. № 1044 «О требованиях к формированию, утверждению и ведению планов – графиков закупок товаров, работ, услуг для обеспечения нужд субъекта РФ и муниципальных нужд, а также требованиях к форме планов – графиков закупок товаров, работ, услуг. </a:t>
            </a:r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://pravo.gov.ru:8080/page.aspx?68619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65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Обоснование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Законом предусмотрены необходимость обоснования не только начальной (максимальной) цены контракта, но и объекта закупки исходя из необходимости реализации конкретной цели, требований к закупаемым товару, работе, услуге; способ определения поставщика (исполнителя, подрядчика); дополнительные требования к участникам закупки. В том числе предусмотрена необходимость обоснования закупки из единственного источника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Нормы об обосновании закупок вступают в силу с 1 января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84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Начальная (максимальная) цена контракта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Должно быть принято «Положение об обосновании начальной (максимальной) цены контракта».</a:t>
            </a:r>
          </a:p>
          <a:p>
            <a:r>
              <a:rPr lang="ru-RU" dirty="0" smtClean="0"/>
              <a:t>Методы определения начальной (максимальной) цены контракта:</a:t>
            </a:r>
          </a:p>
          <a:p>
            <a:r>
              <a:rPr lang="ru-RU" dirty="0"/>
              <a:t>м</a:t>
            </a:r>
            <a:r>
              <a:rPr lang="ru-RU" dirty="0" smtClean="0"/>
              <a:t>етод сопоставимых рыночных цен (анализ рынка);</a:t>
            </a:r>
          </a:p>
          <a:p>
            <a:r>
              <a:rPr lang="ru-RU" dirty="0"/>
              <a:t>н</a:t>
            </a:r>
            <a:r>
              <a:rPr lang="ru-RU" dirty="0" smtClean="0"/>
              <a:t>ормативный метод (установлены предельные цены на ряд товаров);</a:t>
            </a:r>
          </a:p>
          <a:p>
            <a:r>
              <a:rPr lang="ru-RU" dirty="0"/>
              <a:t>т</a:t>
            </a:r>
            <a:r>
              <a:rPr lang="ru-RU" dirty="0" smtClean="0"/>
              <a:t>арифный метод;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роектно</a:t>
            </a:r>
            <a:r>
              <a:rPr lang="ru-RU" dirty="0" smtClean="0"/>
              <a:t> – сметный метод (строительство; объекты культурного наследия);</a:t>
            </a:r>
          </a:p>
          <a:p>
            <a:r>
              <a:rPr lang="ru-RU" dirty="0"/>
              <a:t>з</a:t>
            </a:r>
            <a:r>
              <a:rPr lang="ru-RU" dirty="0" smtClean="0"/>
              <a:t>атратный метод (суммирование прямых и косвенных затрат и норм прибыли).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85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Способы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– 6 – конкурсы (открытый, с ограниченным участием, двухэтапный, закрытый, закрытый с ограниченным участием, закрытый двухэтапный конкурс);</a:t>
            </a:r>
          </a:p>
          <a:p>
            <a:r>
              <a:rPr lang="ru-RU" dirty="0" smtClean="0"/>
              <a:t>7 – 8 – аукционы (электронный, закрытый);</a:t>
            </a:r>
          </a:p>
          <a:p>
            <a:r>
              <a:rPr lang="ru-RU" dirty="0" smtClean="0"/>
              <a:t>9 – запрос котировок;</a:t>
            </a:r>
          </a:p>
          <a:p>
            <a:r>
              <a:rPr lang="ru-RU" dirty="0" smtClean="0"/>
              <a:t>10 – запрос предложений;</a:t>
            </a:r>
          </a:p>
          <a:p>
            <a:r>
              <a:rPr lang="ru-RU" dirty="0" smtClean="0"/>
              <a:t>11 – закупка у единственного поставщика.</a:t>
            </a:r>
          </a:p>
          <a:p>
            <a:pPr marL="0" indent="0">
              <a:buNone/>
            </a:pPr>
            <a:r>
              <a:rPr lang="ru-RU" dirty="0" smtClean="0"/>
              <a:t>В 44-ФЗ есть противоречие: заявляется, что конкурс – основная процедура и заказчик всегда имеет право его провести, но Правительство РФ вправе установить перечень товаров, работ и услуг, которые должны закупаться через электронный аукцион. Сейчас уже есть проект постановления Правительства РФ, в который включены печатные издания и электронные издания на съемных носителях.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99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Закупки из единственного </a:t>
            </a:r>
            <a:r>
              <a:rPr lang="ru-RU" dirty="0" smtClean="0"/>
              <a:t>источника</a:t>
            </a:r>
            <a:r>
              <a:rPr lang="en-US" dirty="0" smtClean="0"/>
              <a:t>(</a:t>
            </a:r>
            <a:r>
              <a:rPr lang="ru-RU" dirty="0" smtClean="0"/>
              <a:t>ст. 93)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Особое внимание в библиотеках вызывают нормы, регулирующие </a:t>
            </a:r>
            <a:r>
              <a:rPr lang="ru-RU" b="1" dirty="0"/>
              <a:t>закупки из единственного источника </a:t>
            </a:r>
            <a:r>
              <a:rPr lang="ru-RU" dirty="0"/>
              <a:t>(ст. 93). В Законе сохранились практически все действующие нормы ст. 55 94-ФЗ, но в ряде случаев они претерпели существенные изменения. Пункт 4 ч. 1 ст. 93 позволяет осуществление закупки товара, работы или услуги на сумму, не превышающую </a:t>
            </a:r>
            <a:r>
              <a:rPr lang="ru-RU" b="1" dirty="0"/>
              <a:t>100 тыс. рублей</a:t>
            </a:r>
            <a:r>
              <a:rPr lang="ru-RU" dirty="0"/>
              <a:t>. При этом совокупный годовой объём закупок, который заказчик вправе осуществить на основании настоящего пункта, не должен превышать </a:t>
            </a:r>
            <a:r>
              <a:rPr lang="ru-RU" b="1" dirty="0"/>
              <a:t>5% размера средств</a:t>
            </a:r>
            <a:r>
              <a:rPr lang="ru-RU" dirty="0"/>
              <a:t>, предусмотренных на осуществление всех закупок заказчика в соответствии с планом-графиком, и составляет не более чем 50 млн рублей в год. </a:t>
            </a:r>
            <a:r>
              <a:rPr lang="ru-RU" b="1" dirty="0">
                <a:solidFill>
                  <a:srgbClr val="FF0000"/>
                </a:solidFill>
              </a:rPr>
              <a:t>Указанные ограничения не распространяются на закупки товаров, работ, услуг, осуществляемые заказчиками для нужд сельских поселений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Пункт 5 ч. 1 ст. 93 предусматривает возможность закупок «для нужд... библиотек, …на сумму, не превышающую </a:t>
            </a:r>
            <a:r>
              <a:rPr lang="ru-RU" b="1" dirty="0"/>
              <a:t>400 тыс. рублей</a:t>
            </a:r>
            <a:r>
              <a:rPr lang="ru-RU" dirty="0"/>
              <a:t>; при этом совокупный объём закупок, который заказчик вправе осуществить на основании данного пункта, не превышает </a:t>
            </a:r>
            <a:r>
              <a:rPr lang="ru-RU" b="1" dirty="0"/>
              <a:t>50% объёма средств,</a:t>
            </a:r>
            <a:r>
              <a:rPr lang="ru-RU" dirty="0"/>
              <a:t> предусмотренных </a:t>
            </a:r>
            <a:r>
              <a:rPr lang="ru-RU" b="1" dirty="0"/>
              <a:t>на все закупки </a:t>
            </a:r>
            <a:r>
              <a:rPr lang="ru-RU" dirty="0"/>
              <a:t>заказчика в соответствии с планом-графиком и составляет не более чем 20 млн рублей в год». </a:t>
            </a:r>
          </a:p>
          <a:p>
            <a:r>
              <a:rPr lang="ru-RU" dirty="0"/>
              <a:t>Эти виды закупок могут быть использованы </a:t>
            </a:r>
            <a:r>
              <a:rPr lang="ru-RU" b="1" dirty="0"/>
              <a:t>на любые цели </a:t>
            </a:r>
            <a:r>
              <a:rPr lang="ru-RU" dirty="0"/>
              <a:t>организации (иного пока в Законе не прописано). Библиотеки могут потерять возможность закупки изданий и ресурсов (100 и 400 тыс. рублей) по кодам «Номенклатуры», ранее «защищённых» 94-ФЗ</a:t>
            </a:r>
          </a:p>
        </p:txBody>
      </p:sp>
    </p:spTree>
    <p:extLst>
      <p:ext uri="{BB962C8B-B14F-4D97-AF65-F5344CB8AC3E}">
        <p14:creationId xmlns:p14="http://schemas.microsoft.com/office/powerpoint/2010/main" val="365298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Закупки из единственного источника</a:t>
            </a:r>
            <a:r>
              <a:rPr lang="en-US" dirty="0"/>
              <a:t>(</a:t>
            </a:r>
            <a:r>
              <a:rPr lang="ru-RU" dirty="0"/>
              <a:t>ст. 93)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П. 13 ч. 1 ст. 93 регулирует «закупки произведений литературы и искусства определенных авторов… если единственному лицу принадлежат исключительные права на такие произведения, исполнения, фонограммы».</a:t>
            </a:r>
          </a:p>
          <a:p>
            <a:r>
              <a:rPr lang="ru-RU" dirty="0" smtClean="0"/>
              <a:t>П. 14 ч.1 ст. 93 регулирует закупку печатных или электронных изданий определенных авторов у издателей, в случае если им принадлежат </a:t>
            </a:r>
            <a:r>
              <a:rPr lang="ru-RU" b="1" dirty="0" smtClean="0">
                <a:solidFill>
                  <a:srgbClr val="FF0000"/>
                </a:solidFill>
              </a:rPr>
              <a:t>исключительные права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или </a:t>
            </a:r>
            <a:r>
              <a:rPr lang="ru-RU" b="1" dirty="0" smtClean="0">
                <a:solidFill>
                  <a:srgbClr val="FF0000"/>
                </a:solidFill>
              </a:rPr>
              <a:t>исключительные лицензии</a:t>
            </a:r>
            <a:r>
              <a:rPr lang="ru-RU" dirty="0" smtClean="0"/>
              <a:t> на использование таких изданий, а также оказание услуг по предоставлению доступа к электронным изданиям для обеспечения деятельности государственных и муниципальных образовательных учреждений, государственных и муниципальных библиотек, государственных научных организаций.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5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Закупки из единственного источника</a:t>
            </a:r>
            <a:r>
              <a:rPr lang="en-US" dirty="0"/>
              <a:t>(</a:t>
            </a:r>
            <a:r>
              <a:rPr lang="ru-RU" dirty="0"/>
              <a:t>ст. 93)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44 – ФЗ появились </a:t>
            </a:r>
            <a:r>
              <a:rPr lang="ru-RU" b="1" dirty="0" smtClean="0"/>
              <a:t>новые условия </a:t>
            </a:r>
            <a:r>
              <a:rPr lang="ru-RU" dirty="0" smtClean="0"/>
              <a:t>для осуществления закупок из единственного источника:</a:t>
            </a:r>
          </a:p>
          <a:p>
            <a:pPr>
              <a:buFontTx/>
              <a:buChar char="-"/>
            </a:pPr>
            <a:r>
              <a:rPr lang="ru-RU" dirty="0" smtClean="0"/>
              <a:t>заказчик в срок не позднее 5 дней до заключения контракта размещает извещение о такой закупке в единой информационной системе;</a:t>
            </a:r>
          </a:p>
          <a:p>
            <a:pPr>
              <a:buFontTx/>
              <a:buChar char="-"/>
            </a:pPr>
            <a:r>
              <a:rPr lang="ru-RU" dirty="0"/>
              <a:t>з</a:t>
            </a:r>
            <a:r>
              <a:rPr lang="ru-RU" dirty="0" smtClean="0"/>
              <a:t>аказчик обязан обосновать в документальном отчете невозможность (нецелесообразность) использования иных способов осуществления закупок, цену контракта и иные существенные его условия;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целях эффективного расходования бюджетных средств при осуществлении закупки из единственного источника контракт должен содержать расчет цены контракта.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465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1026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Тема Office</vt:lpstr>
      <vt:lpstr>Федеральный закон № 44 и комплектование библиотеки</vt:lpstr>
      <vt:lpstr>Переход от ФЗ-94 к Федеральной контрактной системе</vt:lpstr>
      <vt:lpstr>Система планирования</vt:lpstr>
      <vt:lpstr>Обоснование закупок</vt:lpstr>
      <vt:lpstr>Начальная (максимальная) цена контракта</vt:lpstr>
      <vt:lpstr>Способы закупок</vt:lpstr>
      <vt:lpstr>Закупки из единственного источника(ст. 93)</vt:lpstr>
      <vt:lpstr>Закупки из единственного источника(ст. 93)</vt:lpstr>
      <vt:lpstr>Закупки из единственного источника(ст. 93)</vt:lpstr>
      <vt:lpstr>Исполнение контракта</vt:lpstr>
      <vt:lpstr>Совместные конкурсы и аукционы (ст. 25)</vt:lpstr>
      <vt:lpstr>Памятка комплектатора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№ 44 и комплектование библиотеки</dc:title>
  <dc:creator>kompl15a</dc:creator>
  <cp:lastModifiedBy>kompl15a</cp:lastModifiedBy>
  <cp:revision>31</cp:revision>
  <dcterms:created xsi:type="dcterms:W3CDTF">2013-11-20T08:21:54Z</dcterms:created>
  <dcterms:modified xsi:type="dcterms:W3CDTF">2013-11-28T12:22:53Z</dcterms:modified>
</cp:coreProperties>
</file>