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notesMasterIdLst>
    <p:notesMasterId r:id="rId36"/>
  </p:notesMasterIdLst>
  <p:sldIdLst>
    <p:sldId id="256" r:id="rId2"/>
    <p:sldId id="300" r:id="rId3"/>
    <p:sldId id="268" r:id="rId4"/>
    <p:sldId id="289" r:id="rId5"/>
    <p:sldId id="290" r:id="rId6"/>
    <p:sldId id="292" r:id="rId7"/>
    <p:sldId id="293" r:id="rId8"/>
    <p:sldId id="291" r:id="rId9"/>
    <p:sldId id="304" r:id="rId10"/>
    <p:sldId id="305" r:id="rId11"/>
    <p:sldId id="294" r:id="rId12"/>
    <p:sldId id="279" r:id="rId13"/>
    <p:sldId id="280" r:id="rId14"/>
    <p:sldId id="281" r:id="rId15"/>
    <p:sldId id="282" r:id="rId16"/>
    <p:sldId id="273" r:id="rId17"/>
    <p:sldId id="274" r:id="rId18"/>
    <p:sldId id="296" r:id="rId19"/>
    <p:sldId id="301" r:id="rId20"/>
    <p:sldId id="303" r:id="rId21"/>
    <p:sldId id="269" r:id="rId22"/>
    <p:sldId id="287" r:id="rId23"/>
    <p:sldId id="295" r:id="rId24"/>
    <p:sldId id="288" r:id="rId25"/>
    <p:sldId id="297" r:id="rId26"/>
    <p:sldId id="264" r:id="rId27"/>
    <p:sldId id="272" r:id="rId28"/>
    <p:sldId id="283" r:id="rId29"/>
    <p:sldId id="284" r:id="rId30"/>
    <p:sldId id="285" r:id="rId31"/>
    <p:sldId id="307" r:id="rId32"/>
    <p:sldId id="298" r:id="rId33"/>
    <p:sldId id="299" r:id="rId34"/>
    <p:sldId id="306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58" autoAdjust="0"/>
  </p:normalViewPr>
  <p:slideViewPr>
    <p:cSldViewPr>
      <p:cViewPr varScale="1">
        <p:scale>
          <a:sx n="104" d="100"/>
          <a:sy n="104" d="100"/>
        </p:scale>
        <p:origin x="18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81B66F-DC11-424A-8552-A51A6F67D309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6F7ADE5-AFC4-4A5C-879C-DE3A41A86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3935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87B9A5-091F-4428-AD71-17E659885252}" type="slidenum">
              <a:rPr lang="ru-RU" altLang="ru-RU">
                <a:latin typeface="Calibri" panose="020F0502020204030204" pitchFamily="34" charset="0"/>
              </a:rPr>
              <a:pPr eaLnBrk="1" hangingPunct="1"/>
              <a:t>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6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География пользователей, читающих наши новости в контакте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F9140C-737B-4796-8167-119FC692783E}" type="slidenum">
              <a:rPr lang="ru-RU" altLang="ru-RU">
                <a:latin typeface="Calibri" panose="020F0502020204030204" pitchFamily="34" charset="0"/>
              </a:rPr>
              <a:pPr eaLnBrk="1" hangingPunct="1"/>
              <a:t>31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7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89680-0C29-4396-9890-F778AD65019E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82C934-5B38-43CA-BD1D-35407714C26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41141"/>
      </p:ext>
    </p:extLst>
  </p:cSld>
  <p:clrMapOvr>
    <a:masterClrMapping/>
  </p:clrMapOvr>
  <p:transition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E5C39-CBB2-4C4B-BF15-C0B842C5DCAD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B42B6-86B6-4CD1-BA40-5583E05B13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5919794"/>
      </p:ext>
    </p:extLst>
  </p:cSld>
  <p:clrMapOvr>
    <a:masterClrMapping/>
  </p:clrMapOvr>
  <p:transition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EEDF-DC9A-4364-95AE-9910D49C0F13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1448-CB11-4FB5-860D-32553BE03D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4414472"/>
      </p:ext>
    </p:extLst>
  </p:cSld>
  <p:clrMapOvr>
    <a:masterClrMapping/>
  </p:clrMapOvr>
  <p:transition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08327-7071-4CDD-970B-3CA619295078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5D0C6-1994-4E7B-840C-EA0B3735C6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1272555"/>
      </p:ext>
    </p:extLst>
  </p:cSld>
  <p:clrMapOvr>
    <a:masterClrMapping/>
  </p:clrMapOvr>
  <p:transition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8AC2B-A9AD-4F7C-B784-4D38053FF604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F0D36-EC8F-451F-8437-7140D116E2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038808"/>
      </p:ext>
    </p:extLst>
  </p:cSld>
  <p:clrMapOvr>
    <a:masterClrMapping/>
  </p:clrMapOvr>
  <p:transition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EC987-2BDD-468D-A95B-AB573C0BEB7E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2272F-4C2F-45E3-89B3-8A6F05837C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2973283"/>
      </p:ext>
    </p:extLst>
  </p:cSld>
  <p:clrMapOvr>
    <a:masterClrMapping/>
  </p:clrMapOvr>
  <p:transition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F9B8B0-ED99-4FD6-9A3E-F998784A7FA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EFFA6-3929-49B8-AF1F-C7160048FF85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276978"/>
      </p:ext>
    </p:extLst>
  </p:cSld>
  <p:clrMapOvr>
    <a:masterClrMapping/>
  </p:clrMapOvr>
  <p:transition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4DF53-B370-49AE-8C8A-C64D791569B1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FBFAA-F9FC-4250-B752-175C917995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139205"/>
      </p:ext>
    </p:extLst>
  </p:cSld>
  <p:clrMapOvr>
    <a:masterClrMapping/>
  </p:clrMapOvr>
  <p:transition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C177E-D7DF-49B3-97AA-A0FD4E8B19AD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6F52-7B82-46FE-916B-1B3A87871A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6436429"/>
      </p:ext>
    </p:extLst>
  </p:cSld>
  <p:clrMapOvr>
    <a:masterClrMapping/>
  </p:clrMapOvr>
  <p:transition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6DEBE-C89B-444E-AE8D-DAE438004D2D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919BD-7575-45A8-A813-B4EEF218F4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3892860"/>
      </p:ext>
    </p:extLst>
  </p:cSld>
  <p:clrMapOvr>
    <a:masterClrMapping/>
  </p:clrMapOvr>
  <p:transition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192DC-2FEB-4B31-BDDF-53EF12EF8CE5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A5BEB-176E-4366-ABE8-6C873B6718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8025284"/>
      </p:ext>
    </p:extLst>
  </p:cSld>
  <p:clrMapOvr>
    <a:masterClrMapping/>
  </p:clrMapOvr>
  <p:transition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81E6A5-54CE-416A-B9B3-1A0DBED83741}" type="datetimeFigureOut">
              <a:rPr lang="ru-RU"/>
              <a:pPr>
                <a:defRPr/>
              </a:pPr>
              <a:t>13.11.2015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fld id="{F41E72CE-6B85-44EC-AB5B-B949BFE8152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2" r:id="rId1"/>
    <p:sldLayoutId id="2147484124" r:id="rId2"/>
    <p:sldLayoutId id="2147484133" r:id="rId3"/>
    <p:sldLayoutId id="2147484125" r:id="rId4"/>
    <p:sldLayoutId id="2147484134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ransition advClick="0" advTm="800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87900" y="6021388"/>
            <a:ext cx="3816350" cy="7080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cs typeface="+mn-cs"/>
              </a:rPr>
              <a:t>Телефон: 265-22-61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Georgia" pitchFamily="18" charset="0"/>
                <a:cs typeface="+mn-cs"/>
              </a:rPr>
              <a:t>e-mail: cpde@chelreglib.ru</a:t>
            </a:r>
            <a:endParaRPr lang="ru-RU" sz="2000" b="1" dirty="0">
              <a:solidFill>
                <a:srgbClr val="FFFF00"/>
              </a:solidFill>
              <a:latin typeface="Georgia" pitchFamily="18" charset="0"/>
              <a:cs typeface="+mn-cs"/>
            </a:endParaRP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23399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150114"/>
            <a:ext cx="445186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b="1" dirty="0">
                <a:ln/>
                <a:solidFill>
                  <a:srgbClr val="FFFF00"/>
                </a:solidFill>
                <a:latin typeface="Georgia" pitchFamily="18" charset="0"/>
                <a:cs typeface="+mn-cs"/>
              </a:rPr>
              <a:t>Докладчик</a:t>
            </a:r>
          </a:p>
          <a:p>
            <a:pPr>
              <a:defRPr/>
            </a:pPr>
            <a:r>
              <a:rPr lang="ru-RU" b="1" dirty="0">
                <a:ln/>
                <a:solidFill>
                  <a:srgbClr val="FFFF00"/>
                </a:solidFill>
                <a:latin typeface="Georgia" pitchFamily="18" charset="0"/>
                <a:cs typeface="+mn-cs"/>
              </a:rPr>
              <a:t> И. Н. Фадеева, зав. ЦПДИ ЧОУНБ</a:t>
            </a:r>
            <a:endParaRPr lang="ru-RU" b="1" dirty="0">
              <a:ln/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7820" y="0"/>
            <a:ext cx="6733895" cy="95410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Роль ЦПДИ в обеспечение доступа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к социально значимой информации </a:t>
            </a:r>
            <a:endParaRPr lang="ru-RU" sz="28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E2652599.wav">
            <a:hlinkClick r:id="" action="ppaction://media"/>
          </p:cNvPr>
          <p:cNvPicPr>
            <a:picLocks noRot="1" noChangeAspect="1"/>
          </p:cNvPicPr>
          <p:nvPr>
            <a:wavAudioFile r:embed="rId1" name="E265CA6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202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helreglib.ru/media/files/news/spetsotsenka/IMG_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http://chelreglib.ru/media/files/news/entity-legal_category/IMG_1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42672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http://chelreglib.ru/media/files/news/goszakupki17.11.14/IMG_00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060575"/>
            <a:ext cx="33845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http://chelreglib.ru/media/files/news/goszakupki_bez_problem/IMG_33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89138"/>
            <a:ext cx="35623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http://chelreglib.ru/media/files/news/goszakupki_bez_problem/IMG_11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23764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2" descr="http://chelreglib.ru/media/files/news/goszakupki_bez_problem/IMG_33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30241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4" descr="http://chelreglib.ru/media/files/publichka-rights_of_entrepreneurs/IMG_14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81525"/>
            <a:ext cx="3168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60648"/>
            <a:ext cx="8208912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Взаимодействие  с УФМС России </a:t>
            </a:r>
          </a:p>
          <a:p>
            <a:pPr algn="ctr">
              <a:defRPr/>
            </a:pP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по Челябинской области</a:t>
            </a:r>
            <a:endParaRPr lang="ru-RU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56792"/>
            <a:ext cx="8136904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dirty="0">
                <a:ln/>
                <a:solidFill>
                  <a:srgbClr val="FFFF00"/>
                </a:solidFill>
                <a:latin typeface="Georgia" pitchFamily="18" charset="0"/>
              </a:rPr>
              <a:t>Кустанайская ОУНБ им. Л.Н. Толстого</a:t>
            </a:r>
          </a:p>
          <a:p>
            <a:pPr>
              <a:defRPr/>
            </a:pPr>
            <a:r>
              <a:rPr lang="ru-RU" sz="2400" b="1" dirty="0">
                <a:ln/>
                <a:solidFill>
                  <a:srgbClr val="FFFF00"/>
                </a:solidFill>
                <a:latin typeface="Georgia" pitchFamily="18" charset="0"/>
              </a:rPr>
              <a:t> Республика Казахстан</a:t>
            </a:r>
            <a:endParaRPr lang="ru-RU" sz="2400" b="1" dirty="0">
              <a:ln/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0" t="30051" r="3932" b="50000"/>
          <a:stretch>
            <a:fillRect/>
          </a:stretch>
        </p:blipFill>
        <p:spPr bwMode="auto">
          <a:xfrm>
            <a:off x="7019925" y="1989138"/>
            <a:ext cx="12239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3568" y="2564904"/>
            <a:ext cx="7848872" cy="830997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dirty="0">
                <a:ln/>
                <a:solidFill>
                  <a:srgbClr val="FFFF00"/>
                </a:solidFill>
                <a:latin typeface="Georgia" pitchFamily="18" charset="0"/>
              </a:rPr>
              <a:t>Национальная библиотека Республика Таджикистан</a:t>
            </a:r>
          </a:p>
        </p:txBody>
      </p:sp>
      <p:pic>
        <p:nvPicPr>
          <p:cNvPr id="64514" name="Picture 2" descr="http://www.kmt.tj/sites/default/files/log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97200"/>
            <a:ext cx="3816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6" y="3861048"/>
            <a:ext cx="6676069" cy="4616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dirty="0">
                <a:ln/>
                <a:solidFill>
                  <a:srgbClr val="FFFF00"/>
                </a:solidFill>
                <a:latin typeface="Georgia" pitchFamily="18" charset="0"/>
              </a:rPr>
              <a:t>ИПС «Законодательство стран СНГ»</a:t>
            </a:r>
            <a:endParaRPr lang="ru-RU" sz="2400" b="1" dirty="0">
              <a:ln/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17450" r="71556" b="74150"/>
          <a:stretch>
            <a:fillRect/>
          </a:stretch>
        </p:blipFill>
        <p:spPr bwMode="auto">
          <a:xfrm>
            <a:off x="5292725" y="4221163"/>
            <a:ext cx="31686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95536" y="4797152"/>
            <a:ext cx="8390438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dirty="0">
                <a:ln/>
                <a:solidFill>
                  <a:srgbClr val="FFFF00"/>
                </a:solidFill>
                <a:latin typeface="Georgia" pitchFamily="18" charset="0"/>
              </a:rPr>
              <a:t>ПБ Административно-территориальное деление</a:t>
            </a:r>
          </a:p>
          <a:p>
            <a:pPr>
              <a:defRPr/>
            </a:pPr>
            <a:r>
              <a:rPr lang="ru-RU" sz="2400" b="1" dirty="0">
                <a:ln/>
                <a:solidFill>
                  <a:srgbClr val="FFFF00"/>
                </a:solidFill>
                <a:latin typeface="Georgia" pitchFamily="18" charset="0"/>
              </a:rPr>
              <a:t> стран СНГ</a:t>
            </a:r>
            <a:endParaRPr lang="ru-RU" sz="2400" b="1" dirty="0">
              <a:ln/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0" t="30051" r="29919" b="30051"/>
          <a:stretch>
            <a:fillRect/>
          </a:stretch>
        </p:blipFill>
        <p:spPr bwMode="auto">
          <a:xfrm>
            <a:off x="3059113" y="5229225"/>
            <a:ext cx="14414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30051" r="30608" b="300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3"/>
          <a:stretch>
            <a:fillRect/>
          </a:stretch>
        </p:blipFill>
        <p:spPr bwMode="auto">
          <a:xfrm>
            <a:off x="0" y="-315913"/>
            <a:ext cx="9144000" cy="7173913"/>
          </a:xfrm>
        </p:spPr>
      </p:pic>
    </p:spTree>
  </p:cSld>
  <p:clrMapOvr>
    <a:masterClrMapping/>
  </p:clrMapOvr>
  <p:transition spd="slow" advClick="0" advTm="14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29492" r="10872" b="7683"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3"/>
          <p:cNvSpPr>
            <a:spLocks noChangeShapeType="1"/>
          </p:cNvSpPr>
          <p:nvPr/>
        </p:nvSpPr>
        <p:spPr bwMode="auto">
          <a:xfrm flipV="1">
            <a:off x="3779838" y="836613"/>
            <a:ext cx="396081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27399" r="15491" b="86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684213" y="5589588"/>
            <a:ext cx="2376487" cy="1268412"/>
          </a:xfrm>
          <a:prstGeom prst="ellipse">
            <a:avLst/>
          </a:prstGeom>
          <a:solidFill>
            <a:srgbClr val="FF0000">
              <a:alpha val="0"/>
            </a:srgbClr>
          </a:solidFill>
          <a:ln w="4127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 advClick="0"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lum bright="-1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-1538" r="10565" b="4614"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rot="10800000" flipV="1">
            <a:off x="4572000" y="2428875"/>
            <a:ext cx="1214438" cy="7143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>
            <a:outerShdw blurRad="139700" dist="50800" dir="5400000" sx="118000" sy="118000" algn="ctr" rotWithShape="0">
              <a:srgbClr val="FFFF00">
                <a:alpha val="5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1152E-6 L 1.38889E-6 -4.115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858" r="37442" b="58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r="66911" b="20589"/>
          <a:stretch>
            <a:fillRect/>
          </a:stretch>
        </p:blipFill>
        <p:spPr bwMode="auto">
          <a:xfrm>
            <a:off x="3357563" y="785813"/>
            <a:ext cx="2857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140200" y="404813"/>
            <a:ext cx="3960813" cy="0"/>
          </a:xfrm>
          <a:prstGeom prst="line">
            <a:avLst/>
          </a:prstGeom>
          <a:ln w="79375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666" y="116632"/>
            <a:ext cx="9036496" cy="74020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dist="50800" dir="5400000" algn="ctr" rotWithShape="0">
                    <a:srgbClr val="FF0000">
                      <a:alpha val="93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Проектная деятельность Це</a:t>
            </a:r>
            <a:r>
              <a:rPr lang="ru-RU" sz="4000" dirty="0">
                <a:solidFill>
                  <a:srgbClr val="FFFF00"/>
                </a:solidFill>
                <a:effectLst>
                  <a:outerShdw dist="50800" dir="5400000" algn="ctr" rotWithShape="0">
                    <a:srgbClr val="FF0000">
                      <a:alpha val="93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нтров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FF00"/>
                </a:solidFill>
                <a:effectLst>
                  <a:outerShdw blurRad="342900" dist="50800" dir="5400000" algn="ctr" rotWithShape="0">
                    <a:srgbClr val="FF0000">
                      <a:alpha val="70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        </a:t>
            </a:r>
            <a:r>
              <a:rPr lang="ru-RU" sz="2800" b="1" u="sng" dirty="0">
                <a:solidFill>
                  <a:srgbClr val="FFFF00"/>
                </a:solidFill>
                <a:effectLst>
                  <a:outerShdw dist="50800" dir="5400000" algn="ctr" rotWithShape="0">
                    <a:srgbClr val="FF0000"/>
                  </a:outerShdw>
                </a:effectLst>
                <a:latin typeface="Georgia" panose="02040502050405020303" pitchFamily="18" charset="0"/>
                <a:cs typeface="+mn-cs"/>
              </a:rPr>
              <a:t>ЦПДИ участвует в 4 проектах</a:t>
            </a:r>
            <a:r>
              <a:rPr lang="ru-RU" sz="2400" b="1" u="sng" dirty="0">
                <a:solidFill>
                  <a:srgbClr val="FFFF00"/>
                </a:solidFill>
                <a:effectLst>
                  <a:outerShdw dist="50800" dir="5400000" algn="ctr" rotWithShape="0">
                    <a:srgbClr val="FF0000"/>
                  </a:outerShdw>
                </a:effectLst>
                <a:latin typeface="Georgia" panose="02040502050405020303" pitchFamily="18" charset="0"/>
                <a:cs typeface="Arial" charset="0"/>
              </a:rPr>
              <a:t> ЧОУНБ </a:t>
            </a:r>
            <a:r>
              <a:rPr lang="ru-RU" sz="2400" b="1" u="sng" dirty="0">
                <a:solidFill>
                  <a:srgbClr val="FFFF00"/>
                </a:solidFill>
                <a:effectLst>
                  <a:outerShdw dist="50800" dir="5400000" algn="ctr" rotWithShape="0">
                    <a:srgbClr val="FF0000"/>
                  </a:outerShdw>
                </a:effectLst>
                <a:latin typeface="Georgia" panose="02040502050405020303" pitchFamily="18" charset="0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FFFF00"/>
              </a:solidFill>
              <a:effectLst>
                <a:outerShdw blurRad="355600" dist="50800" dir="5400000" algn="ctr" rotWithShape="0">
                  <a:srgbClr val="FF0000">
                    <a:alpha val="69000"/>
                  </a:srgbClr>
                </a:outerShdw>
              </a:effectLst>
              <a:latin typeface="Georgia" panose="02040502050405020303" pitchFamily="18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30200" dist="50800" dir="5400000" algn="ctr" rotWithShape="0">
                    <a:srgbClr val="FF0000">
                      <a:alpha val="70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Международный проект МАРС АРБИКОН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rgbClr val="FFFF00"/>
              </a:solidFill>
              <a:effectLst>
                <a:outerShdw blurRad="330200" dist="50800" dir="5400000" algn="ctr" rotWithShape="0">
                  <a:srgbClr val="FF0000">
                    <a:alpha val="70000"/>
                  </a:srgbClr>
                </a:outerShdw>
              </a:effectLst>
              <a:latin typeface="Georgia" panose="02040502050405020303" pitchFamily="18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30200" dist="50800" dir="5400000" algn="ctr" rotWithShape="0">
                    <a:srgbClr val="FF0000">
                      <a:alpha val="70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Полнотекстовая электронная база официальных документов Челябинской области советского периода 1934–1990 (</a:t>
            </a:r>
            <a:r>
              <a:rPr lang="ru-RU" sz="2800" b="1" dirty="0">
                <a:solidFill>
                  <a:srgbClr val="FFFF00"/>
                </a:solidFill>
                <a:effectLst>
                  <a:outerShdw dist="50800" dir="5400000" algn="ctr" rotWithShape="0">
                    <a:srgbClr val="FF0000"/>
                  </a:outerShdw>
                </a:effectLst>
                <a:latin typeface="Georgia" panose="02040502050405020303" pitchFamily="18" charset="0"/>
                <a:cs typeface="+mn-cs"/>
              </a:rPr>
              <a:t>библиотеки г. Златоуст, Магнитогорск, Аша,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dist="50800" dir="5400000" algn="ctr" rotWithShape="0">
                    <a:srgbClr val="FF0000"/>
                  </a:outerShdw>
                </a:effectLst>
                <a:latin typeface="Georgia" panose="02040502050405020303" pitchFamily="18" charset="0"/>
                <a:cs typeface="+mn-cs"/>
              </a:rPr>
              <a:t>Ббрединскоий</a:t>
            </a:r>
            <a:r>
              <a:rPr lang="ru-RU" sz="2800" b="1" dirty="0">
                <a:solidFill>
                  <a:srgbClr val="FFFF00"/>
                </a:solidFill>
                <a:effectLst>
                  <a:outerShdw dist="50800" dir="5400000" algn="ctr" rotWithShape="0">
                    <a:srgbClr val="FF0000"/>
                  </a:outerShdw>
                </a:effectLst>
                <a:latin typeface="Georgia" panose="02040502050405020303" pitchFamily="18" charset="0"/>
                <a:cs typeface="+mn-cs"/>
              </a:rPr>
              <a:t> муниципальный район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30200" dist="50800" dir="5400000" algn="ctr" rotWithShape="0">
                    <a:srgbClr val="FF0000">
                      <a:alpha val="70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FFFF00"/>
              </a:solidFill>
              <a:effectLst>
                <a:outerShdw blurRad="330200" dist="50800" dir="5400000" algn="ctr" rotWithShape="0">
                  <a:srgbClr val="FF0000">
                    <a:alpha val="70000"/>
                  </a:srgbClr>
                </a:outerShdw>
              </a:effectLst>
              <a:latin typeface="Georgia" panose="02040502050405020303" pitchFamily="18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30200" dist="50800" dir="5400000" algn="ctr" rotWithShape="0">
                    <a:srgbClr val="FF0000">
                      <a:alpha val="69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«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30200" dist="50800" dir="5400000" algn="ctr" rotWithShape="0">
                    <a:srgbClr val="FF0000">
                      <a:alpha val="69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В ногу со временем» по адаптации граждан пенсионного возраста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800" b="1" i="1" dirty="0">
              <a:solidFill>
                <a:srgbClr val="FFFF00"/>
              </a:solidFill>
              <a:effectLst>
                <a:outerShdw blurRad="330200" dist="50800" dir="5400000" algn="ctr" rotWithShape="0">
                  <a:srgbClr val="FF0000">
                    <a:alpha val="70000"/>
                  </a:srgbClr>
                </a:outerShdw>
              </a:effectLst>
              <a:latin typeface="Georgia" panose="02040502050405020303" pitchFamily="18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800" b="1" i="1" dirty="0">
                <a:solidFill>
                  <a:srgbClr val="FFFF00"/>
                </a:solidFill>
                <a:effectLst>
                  <a:outerShdw blurRad="330200" dist="50800" dir="5400000" algn="ctr" rotWithShape="0">
                    <a:srgbClr val="FF0000">
                      <a:alpha val="70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Новая профессия –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30200" dist="50800" dir="5400000" algn="ctr" rotWithShape="0">
                    <a:srgbClr val="FF0000">
                      <a:alpha val="70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время овладевать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4000" b="1" spc="150" dirty="0">
              <a:ln w="11430"/>
              <a:solidFill>
                <a:srgbClr val="F8F8F8"/>
              </a:solidFill>
              <a:effectLst>
                <a:outerShdw blurRad="342900" dist="50800" dir="5400000" algn="ctr" rotWithShape="0">
                  <a:srgbClr val="FF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t="-439" r="25000" b="6950"/>
          <a:stretch>
            <a:fillRect/>
          </a:stretch>
        </p:blipFill>
        <p:spPr bwMode="auto">
          <a:xfrm>
            <a:off x="684213" y="2636838"/>
            <a:ext cx="77755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4700" r="11116" b="43301"/>
          <a:stretch>
            <a:fillRect/>
          </a:stretch>
        </p:blipFill>
        <p:spPr bwMode="auto">
          <a:xfrm>
            <a:off x="0" y="0"/>
            <a:ext cx="91440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3059113" y="1484313"/>
            <a:ext cx="1944687" cy="1368425"/>
          </a:xfrm>
          <a:prstGeom prst="ellipse">
            <a:avLst/>
          </a:prstGeom>
          <a:solidFill>
            <a:schemeClr val="accent1">
              <a:alpha val="0"/>
            </a:schemeClr>
          </a:solidFill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2751" r="11707" b="80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но 2 3"/>
          <p:cNvSpPr/>
          <p:nvPr/>
        </p:nvSpPr>
        <p:spPr>
          <a:xfrm>
            <a:off x="2555776" y="836712"/>
            <a:ext cx="3960440" cy="4248472"/>
          </a:xfrm>
          <a:prstGeom prst="irregularSeal2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78332630.wav">
            <a:hlinkClick r:id="" action="ppaction://media"/>
          </p:cNvPr>
          <p:cNvPicPr>
            <a:picLocks noRot="1" noChangeAspect="1"/>
          </p:cNvPicPr>
          <p:nvPr>
            <a:wavAudioFile r:embed="rId1" name="783343B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476672"/>
            <a:ext cx="568863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  <a:cs typeface="Arial" charset="0"/>
              </a:rPr>
              <a:t>ПРОЕКТ ЧОУНБ</a:t>
            </a:r>
            <a:endParaRPr lang="ru-RU" sz="7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6776" cy="34163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  <a:cs typeface="Arial" charset="0"/>
              </a:rPr>
              <a:t>Официальные документы </a:t>
            </a:r>
          </a:p>
          <a:p>
            <a:pPr algn="ctr">
              <a:defRPr/>
            </a:pPr>
            <a:r>
              <a:rPr lang="ru-RU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  <a:cs typeface="Arial" charset="0"/>
              </a:rPr>
              <a:t>Челябинской области </a:t>
            </a:r>
          </a:p>
          <a:p>
            <a:pPr algn="ctr">
              <a:defRPr/>
            </a:pPr>
            <a:r>
              <a:rPr lang="ru-RU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  <a:cs typeface="Arial" charset="0"/>
              </a:rPr>
              <a:t>советского периода</a:t>
            </a:r>
          </a:p>
          <a:p>
            <a:pPr algn="ctr">
              <a:defRPr/>
            </a:pPr>
            <a:r>
              <a:rPr lang="ru-RU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  <a:cs typeface="Arial" charset="0"/>
              </a:rPr>
              <a:t> 1934-1990 гг.</a:t>
            </a:r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58001"/>
          </a:xfr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r="61719" b="45834"/>
          <a:stretch>
            <a:fillRect/>
          </a:stretch>
        </p:blipFill>
        <p:spPr bwMode="auto">
          <a:xfrm>
            <a:off x="-6350" y="836613"/>
            <a:ext cx="35004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900113" y="2276475"/>
            <a:ext cx="1885950" cy="36036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3717032"/>
            <a:ext cx="4446811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1139 </a:t>
            </a:r>
            <a:r>
              <a:rPr lang="ru-RU" sz="4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документов</a:t>
            </a:r>
          </a:p>
        </p:txBody>
      </p:sp>
    </p:spTree>
  </p:cSld>
  <p:clrMapOvr>
    <a:masterClrMapping/>
  </p:clrMapOvr>
  <p:transition spd="slow" advClick="0"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14751" r="12206" b="389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36349" r="24110" b="195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-180975" y="24209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Для ввода и юридической обработки документов используется программа</a:t>
            </a:r>
            <a:r>
              <a:rPr lang="ru-RU" altLang="ru-RU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ведения баз данных </a:t>
            </a:r>
            <a:r>
              <a:rPr lang="ru-RU" altLang="ru-RU" sz="1200">
                <a:cs typeface="Times New Roman" panose="02020603050405020304" pitchFamily="18" charset="0"/>
              </a:rPr>
              <a:t>«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Юрист</a:t>
            </a:r>
            <a:r>
              <a:rPr lang="ru-RU" altLang="ru-RU" sz="1200">
                <a:cs typeface="Times New Roman" panose="02020603050405020304" pitchFamily="18" charset="0"/>
              </a:rPr>
              <a:t>»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ИПС </a:t>
            </a:r>
            <a:r>
              <a:rPr lang="ru-RU" altLang="ru-RU" sz="1200">
                <a:cs typeface="Times New Roman" panose="02020603050405020304" pitchFamily="18" charset="0"/>
              </a:rPr>
              <a:t>«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 России</a:t>
            </a:r>
            <a:r>
              <a:rPr lang="ru-RU" altLang="ru-RU" sz="1200">
                <a:cs typeface="Times New Roman" panose="02020603050405020304" pitchFamily="18" charset="0"/>
              </a:rPr>
              <a:t>»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789040"/>
            <a:ext cx="8820472" cy="138499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Для ввода и юридической обработки документов</a:t>
            </a:r>
          </a:p>
          <a:p>
            <a:pPr algn="ctr">
              <a:defRPr/>
            </a:pP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 используется программа</a:t>
            </a:r>
            <a: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 </a:t>
            </a: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ведения баз данных </a:t>
            </a:r>
          </a:p>
          <a:p>
            <a:pPr algn="ctr">
              <a:defRPr/>
            </a:pP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Arial"/>
                <a:ea typeface="Times New Roman" pitchFamily="18" charset="0"/>
              </a:rPr>
              <a:t>«</a:t>
            </a: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Юрист</a:t>
            </a: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Arial"/>
                <a:ea typeface="Times New Roman" pitchFamily="18" charset="0"/>
              </a:rPr>
              <a:t>»</a:t>
            </a: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 ИПС </a:t>
            </a: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Arial"/>
                <a:ea typeface="Times New Roman" pitchFamily="18" charset="0"/>
              </a:rPr>
              <a:t>«</a:t>
            </a: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Законодательство России</a:t>
            </a: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Arial"/>
                <a:ea typeface="Times New Roman" pitchFamily="18" charset="0"/>
              </a:rPr>
              <a:t>»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FF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" y="549275"/>
            <a:ext cx="9036050" cy="5540375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ЦПДИ</a:t>
            </a:r>
            <a:r>
              <a:rPr lang="ru-RU" sz="3200" b="1" dirty="0">
                <a:solidFill>
                  <a:srgbClr val="FFFF00"/>
                </a:solidFill>
                <a:latin typeface="Georgia" pitchFamily="18" charset="0"/>
              </a:rPr>
              <a:t> - территориальный координатор программы ПЦПИ </a:t>
            </a: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Челябинской области</a:t>
            </a:r>
          </a:p>
          <a:p>
            <a:pPr algn="ctr">
              <a:defRPr/>
            </a:pPr>
            <a:endParaRPr lang="ru-RU" sz="2800" b="1" dirty="0">
              <a:solidFill>
                <a:srgbClr val="FFFF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  Ведет свой раздел на Портале ЧОУНБ</a:t>
            </a:r>
          </a:p>
          <a:p>
            <a:pPr algn="ctr">
              <a:defRPr/>
            </a:pPr>
            <a:endParaRPr lang="ru-RU" sz="2800" b="1" dirty="0">
              <a:solidFill>
                <a:srgbClr val="FFFF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  Центр ведет методическую работу</a:t>
            </a:r>
          </a:p>
          <a:p>
            <a:pPr algn="ctr">
              <a:defRPr/>
            </a:pPr>
            <a:endParaRPr lang="ru-RU" sz="2800" b="1" dirty="0">
              <a:solidFill>
                <a:srgbClr val="FFFF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  При участии Центра работает </a:t>
            </a:r>
            <a:r>
              <a:rPr lang="ru-RU" sz="5400" b="1" dirty="0">
                <a:solidFill>
                  <a:srgbClr val="FFFF00"/>
                </a:solidFill>
                <a:latin typeface="Georgia" pitchFamily="18" charset="0"/>
              </a:rPr>
              <a:t>90</a:t>
            </a: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 ЦСЗИ</a:t>
            </a:r>
          </a:p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 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  Для каждого центра на портале ЧОУНБ создается Визитка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9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388" y="1544638"/>
            <a:ext cx="6480175" cy="1752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alt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15842" b="90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ятно 2 4"/>
          <p:cNvSpPr/>
          <p:nvPr/>
        </p:nvSpPr>
        <p:spPr>
          <a:xfrm>
            <a:off x="2555776" y="908720"/>
            <a:ext cx="3960440" cy="4248472"/>
          </a:xfrm>
          <a:prstGeom prst="irregularSeal2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813" y="0"/>
            <a:ext cx="4572000" cy="954088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Ведет свой раздел на Портале ЧОУНБ</a:t>
            </a:r>
          </a:p>
        </p:txBody>
      </p:sp>
    </p:spTree>
  </p:cSld>
  <p:clrMapOvr>
    <a:masterClrMapping/>
  </p:clrMapOvr>
  <p:transition spd="slow" advClick="0" advTm="1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714" r="9598" b="60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rot="10800000" flipV="1">
            <a:off x="5500688" y="2214563"/>
            <a:ext cx="1928812" cy="1143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>
            <a:outerShdw blurRad="139700" dist="50800" dir="5400000" sx="118000" sy="118000" algn="ctr" rotWithShape="0">
              <a:srgbClr val="FFFF00">
                <a:alpha val="5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6 -0.0007 L -0.14514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182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18174" y="4797152"/>
            <a:ext cx="4591770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90 центров </a:t>
            </a:r>
          </a:p>
          <a:p>
            <a:pPr algn="ctr"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социально значимой </a:t>
            </a:r>
          </a:p>
          <a:p>
            <a:pPr algn="ctr"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информации</a:t>
            </a:r>
          </a:p>
        </p:txBody>
      </p:sp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t="6143" r="25882" b="94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r="5583" b="62611"/>
          <a:stretch>
            <a:fillRect/>
          </a:stretch>
        </p:blipFill>
        <p:spPr bwMode="auto">
          <a:xfrm>
            <a:off x="0" y="0"/>
            <a:ext cx="72723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916238" y="0"/>
            <a:ext cx="1368425" cy="358775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Georgia" panose="02040502050405020303" pitchFamily="18" charset="0"/>
            </a:endParaRP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39055" r="22522" b="24390"/>
          <a:stretch>
            <a:fillRect/>
          </a:stretch>
        </p:blipFill>
        <p:spPr bwMode="auto">
          <a:xfrm>
            <a:off x="2051050" y="0"/>
            <a:ext cx="748823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75093" r="25438" b="2217"/>
          <a:stretch>
            <a:fillRect/>
          </a:stretch>
        </p:blipFill>
        <p:spPr bwMode="auto">
          <a:xfrm>
            <a:off x="0" y="1628775"/>
            <a:ext cx="792003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r="25438" b="68889"/>
          <a:stretch>
            <a:fillRect/>
          </a:stretch>
        </p:blipFill>
        <p:spPr bwMode="auto">
          <a:xfrm>
            <a:off x="1835150" y="1412875"/>
            <a:ext cx="73088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34888" r="24480" b="36139"/>
          <a:stretch>
            <a:fillRect/>
          </a:stretch>
        </p:blipFill>
        <p:spPr bwMode="auto">
          <a:xfrm>
            <a:off x="0" y="4076700"/>
            <a:ext cx="63722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4" b="61333"/>
          <a:stretch>
            <a:fillRect/>
          </a:stretch>
        </p:blipFill>
        <p:spPr bwMode="auto">
          <a:xfrm>
            <a:off x="1692275" y="3905250"/>
            <a:ext cx="74517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2751" r="9935" b="14301"/>
          <a:stretch>
            <a:fillRect/>
          </a:stretch>
        </p:blipFill>
        <p:spPr bwMode="auto">
          <a:xfrm>
            <a:off x="0" y="1773238"/>
            <a:ext cx="60483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r="25000"/>
          <a:stretch>
            <a:fillRect/>
          </a:stretch>
        </p:blipFill>
        <p:spPr bwMode="auto">
          <a:xfrm>
            <a:off x="0" y="0"/>
            <a:ext cx="5761038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r="26375"/>
          <a:stretch>
            <a:fillRect/>
          </a:stretch>
        </p:blipFill>
        <p:spPr bwMode="auto">
          <a:xfrm>
            <a:off x="3708400" y="1557338"/>
            <a:ext cx="5256213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r="6250" b="186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8983" y="548680"/>
            <a:ext cx="673697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Областные конкурсы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556792"/>
            <a:ext cx="8640960" cy="470898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Избирательное право. Библиотека. Читатель (2011/2012)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Правовая культура: Власть. Общество. Библиотека (2014)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Единый день голосования (2014)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Патриотическое воспитание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Сквозь призму библиотеки (2015)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Мы против коррупции (2015)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4037" t="17450" r="34741" b="66800"/>
          <a:stretch>
            <a:fillRect/>
          </a:stretch>
        </p:blipFill>
        <p:spPr bwMode="auto">
          <a:xfrm>
            <a:off x="5220072" y="4005064"/>
            <a:ext cx="3620080" cy="2655290"/>
          </a:xfrm>
          <a:prstGeom prst="rect">
            <a:avLst/>
          </a:prstGeom>
          <a:ln>
            <a:headEnd/>
            <a:tailEnd/>
          </a:ln>
          <a:effectLst>
            <a:softEdge rad="31750"/>
          </a:effectLst>
          <a:scene3d>
            <a:camera prst="isometricOffAxis2Lef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692914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Семинары и конференции</a:t>
            </a:r>
          </a:p>
        </p:txBody>
      </p:sp>
      <p:pic>
        <p:nvPicPr>
          <p:cNvPr id="37891" name="Picture 2" descr="http://chelreglib.ru/media/files/lawcenter/kursy/0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360045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http://chelreglib.ru/media/gallery/seminar2010/1341730512415781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12875"/>
            <a:ext cx="33337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Л. М. Алмаева, доцент кафедры социально-гуманитарных наук Челябинского института Российского торгово-экономического универс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573463"/>
            <a:ext cx="28813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8" descr="http://chelreglib.ru/media/gallery/initiative-wins/13539077368540918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10075"/>
            <a:ext cx="28082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0" descr="Гл. библиотекарь ЦПДИ Т. В. Князьки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25538"/>
            <a:ext cx="20510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2" descr="Вручение центрам социально значимой информации ежегодного доклада о соблюдении и защите прав и свобод человека на территории Челябинской области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38625"/>
            <a:ext cx="32766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1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Y:\ЦПДИ\Маркетинг\логотипы\Новый рисунок 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179512" y="3234462"/>
            <a:ext cx="7560840" cy="1446550"/>
          </a:xfrm>
          <a:custGeom>
            <a:avLst/>
            <a:gdLst>
              <a:gd name="connsiteX0" fmla="*/ 0 w 7627409"/>
              <a:gd name="connsiteY0" fmla="*/ 0 h 923330"/>
              <a:gd name="connsiteX1" fmla="*/ 7627409 w 7627409"/>
              <a:gd name="connsiteY1" fmla="*/ 0 h 923330"/>
              <a:gd name="connsiteX2" fmla="*/ 7627409 w 7627409"/>
              <a:gd name="connsiteY2" fmla="*/ 923330 h 923330"/>
              <a:gd name="connsiteX3" fmla="*/ 0 w 7627409"/>
              <a:gd name="connsiteY3" fmla="*/ 923330 h 923330"/>
              <a:gd name="connsiteX4" fmla="*/ 0 w 7627409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409" h="923330">
                <a:moveTo>
                  <a:pt x="0" y="0"/>
                </a:moveTo>
                <a:lnTo>
                  <a:pt x="7627409" y="0"/>
                </a:lnTo>
                <a:lnTo>
                  <a:pt x="7627409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50800" dist="50800" dir="5400000" algn="ctr" rotWithShape="0">
              <a:srgbClr val="FFFF00"/>
            </a:outerShdw>
          </a:effectLst>
          <a:scene3d>
            <a:camera prst="orthographicFront"/>
            <a:lightRig rig="soft" dir="t">
              <a:rot lat="0" lon="0" rev="10800000"/>
            </a:lightRig>
          </a:scene3d>
          <a:sp3d>
            <a:bevelT prst="relaxedInset"/>
          </a:sp3d>
        </p:spPr>
        <p:txBody>
          <a:bodyPr anchor="ctr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F0000"/>
                </a:solidFill>
                <a:effectLst>
                  <a:outerShdw dist="63500" dir="5400000" algn="tl" rotWithShape="0">
                    <a:schemeClr val="tx1"/>
                  </a:outerShdw>
                </a:effectLst>
                <a:latin typeface="Georgia" panose="02040502050405020303" pitchFamily="18" charset="0"/>
                <a:cs typeface="+mn-cs"/>
              </a:rPr>
              <a:t>Спасибо за внимание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F0000"/>
                </a:solidFill>
                <a:effectLst>
                  <a:outerShdw dist="63500" dir="5400000" algn="tl" rotWithShape="0">
                    <a:schemeClr val="tx1"/>
                  </a:outerShdw>
                </a:effectLst>
                <a:latin typeface="Georgia" panose="02040502050405020303" pitchFamily="18" charset="0"/>
                <a:cs typeface="+mn-cs"/>
              </a:rPr>
              <a:t>До </a:t>
            </a:r>
            <a:r>
              <a:rPr lang="ru-RU" sz="4400" b="1" spc="150">
                <a:ln w="11430"/>
                <a:solidFill>
                  <a:srgbClr val="FF0000"/>
                </a:solidFill>
                <a:effectLst>
                  <a:outerShdw dist="63500" dir="5400000" algn="tl" rotWithShape="0">
                    <a:schemeClr val="tx1"/>
                  </a:outerShdw>
                </a:effectLst>
                <a:latin typeface="Georgia" panose="02040502050405020303" pitchFamily="18" charset="0"/>
                <a:cs typeface="+mn-cs"/>
              </a:rPr>
              <a:t>новых встреч!</a:t>
            </a:r>
            <a:endParaRPr lang="ru-RU" sz="4400" b="1" spc="150" dirty="0">
              <a:ln w="11430"/>
              <a:solidFill>
                <a:srgbClr val="FF0000"/>
              </a:solidFill>
              <a:effectLst>
                <a:outerShdw dist="63500" dir="5400000" algn="tl" rotWithShape="0">
                  <a:schemeClr val="tx1"/>
                </a:outerShdw>
              </a:effectLst>
              <a:latin typeface="Georgia" panose="02040502050405020303" pitchFamily="18" charset="0"/>
              <a:cs typeface="+mn-cs"/>
            </a:endParaRPr>
          </a:p>
        </p:txBody>
      </p:sp>
    </p:spTree>
  </p:cSld>
  <p:clrMapOvr>
    <a:masterClrMapping/>
  </p:clrMapOvr>
  <p:transition spd="slow" advClick="0" advTm="3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76672"/>
            <a:ext cx="637105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Партнеры ЦПДИ</a:t>
            </a:r>
          </a:p>
        </p:txBody>
      </p:sp>
      <p:pic>
        <p:nvPicPr>
          <p:cNvPr id="50178" name="Picture 2" descr="Y:\ЦПДИ\Фадеева\ПАРТНЕРЫ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5350" r="23225" b="64699"/>
          <a:stretch>
            <a:fillRect/>
          </a:stretch>
        </p:blipFill>
        <p:spPr bwMode="auto">
          <a:xfrm>
            <a:off x="323850" y="0"/>
            <a:ext cx="72009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Y:\ЦПДИ\Фадеева\ПАРТНЕРЫ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55251" r="22438" b="21651"/>
          <a:stretch>
            <a:fillRect/>
          </a:stretch>
        </p:blipFill>
        <p:spPr bwMode="auto">
          <a:xfrm>
            <a:off x="1943100" y="620713"/>
            <a:ext cx="72009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34267" r="25194" b="41141"/>
          <a:stretch>
            <a:fillRect/>
          </a:stretch>
        </p:blipFill>
        <p:spPr bwMode="auto">
          <a:xfrm>
            <a:off x="250825" y="1557338"/>
            <a:ext cx="81010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t="53149" r="26472" b="21651"/>
          <a:stretch>
            <a:fillRect/>
          </a:stretch>
        </p:blipFill>
        <p:spPr bwMode="auto">
          <a:xfrm>
            <a:off x="1258888" y="2708275"/>
            <a:ext cx="78851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Y:\ЦПДИ\Фадеева\ПАРТНЕРЫ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37399" r="22438" b="44749"/>
          <a:stretch>
            <a:fillRect/>
          </a:stretch>
        </p:blipFill>
        <p:spPr bwMode="auto">
          <a:xfrm>
            <a:off x="395288" y="4005263"/>
            <a:ext cx="831691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16400" r="12888" b="61774"/>
          <a:stretch>
            <a:fillRect/>
          </a:stretch>
        </p:blipFill>
        <p:spPr bwMode="auto">
          <a:xfrm>
            <a:off x="719138" y="5489575"/>
            <a:ext cx="84248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848872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u="sng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Школа правовой грамотности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6441956" cy="95410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Часы правовой грамотности </a:t>
            </a:r>
          </a:p>
          <a:p>
            <a:pPr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для всех категорий пользователей</a:t>
            </a:r>
          </a:p>
        </p:txBody>
      </p:sp>
      <p:pic>
        <p:nvPicPr>
          <p:cNvPr id="11268" name="Picture 2" descr="https://pp.vk.me/c629502/v629502285/1d04d/Frwd13wdZ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33607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s://pp.vk.me/c629502/v629502285/1d00e/6WfrbILCu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652963"/>
            <a:ext cx="33115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ttp://chelreglib.ru/media/files/news/For_a_culture_of_peace_against_terrorism%09/IMG_1768%20%281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32956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http://chelreglib.ru/media/files/news/Learn_to_live_by_the_law/IMG_12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9138"/>
            <a:ext cx="33115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8568952" cy="138499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международные конференции</a:t>
            </a:r>
          </a:p>
          <a:p>
            <a:pPr algn="ctr"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Россия и Индия: вопросы соотношения</a:t>
            </a:r>
          </a:p>
          <a:p>
            <a:pPr algn="ctr"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правовых институтов</a:t>
            </a:r>
          </a:p>
        </p:txBody>
      </p:sp>
      <p:pic>
        <p:nvPicPr>
          <p:cNvPr id="8" name="Picture 2" descr="http://chelreglib.ru/media/files/news/law_School/IMG_48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5988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http://chelreglib.ru/media/files/news/law_School/1416547445_dsc_02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00213"/>
            <a:ext cx="3024187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http://chelreglib.ru/media/files/news/law_School/1416480625_dsc_02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6096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http://chelreglib.ru/media/files/news/law_School/IMG_0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21150"/>
            <a:ext cx="38290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 descr="12qq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557338"/>
            <a:ext cx="22590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4" descr="http://chel.ranepa.ru/Press%20centr/New%20Folder/BsqvSCiVzX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r="18605"/>
          <a:stretch>
            <a:fillRect/>
          </a:stretch>
        </p:blipFill>
        <p:spPr bwMode="auto">
          <a:xfrm>
            <a:off x="1187450" y="3284538"/>
            <a:ext cx="252095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488" y="404664"/>
            <a:ext cx="7993920" cy="5232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Курсы повышения правовой грамотности</a:t>
            </a:r>
          </a:p>
        </p:txBody>
      </p:sp>
      <p:pic>
        <p:nvPicPr>
          <p:cNvPr id="6" name="Picture 4" descr="http://chelreglib.ru/media/files/lawcenter/mass_events/7165-283x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36004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http://chelreglib.ru/media/files/news/legal_literacy_courses/IMG_0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6718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http://chelreglib.ru/media/files/lawcenter/mass_events/7133-340x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644900"/>
            <a:ext cx="44640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729167" cy="5232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Бесплатные юридические консультации</a:t>
            </a:r>
          </a:p>
        </p:txBody>
      </p:sp>
      <p:pic>
        <p:nvPicPr>
          <p:cNvPr id="50178" name="Picture 2" descr="День бесплатной юридической помощи в Публич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3598863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День бесплатной юридической помощи в Публич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374491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День бесплатной юридической помощи в ЧОУН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35290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День бесплатной юридической помощи в ЧОУН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725"/>
            <a:ext cx="38163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255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Клуб делового общения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712968" cy="538609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u="sng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Начал свою деятельность с 2014 г.</a:t>
            </a:r>
          </a:p>
          <a:p>
            <a:pPr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в содружестве с двумя  РИЦ:</a:t>
            </a:r>
          </a:p>
          <a:p>
            <a:pPr>
              <a:defRPr/>
            </a:pPr>
            <a:endParaRPr lang="ru-RU" sz="9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Консорциум </a:t>
            </a:r>
            <a:r>
              <a:rPr lang="ru-RU" sz="2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Информ</a:t>
            </a: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Проаво</a:t>
            </a:r>
            <a:endParaRPr lang="ru-RU" sz="2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endParaRPr lang="ru-RU" sz="9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Альтернатива – Челябинск  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9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2800" b="1" u="sng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Участники клуба:</a:t>
            </a:r>
          </a:p>
          <a:p>
            <a:pPr algn="ctr">
              <a:defRPr/>
            </a:pPr>
            <a:endParaRPr lang="ru-RU" sz="9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Представители малого и среднего бизнеса Челябинской области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Занятия проводили практикующие юристы, ведущие экономисты, работники надзорных органов и прокуратуры</a:t>
            </a:r>
          </a:p>
          <a:p>
            <a:pPr algn="just">
              <a:defRPr/>
            </a:pP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21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</TotalTime>
  <Words>322</Words>
  <Application>Microsoft Office PowerPoint</Application>
  <PresentationFormat>Экран (4:3)</PresentationFormat>
  <Paragraphs>85</Paragraphs>
  <Slides>34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Constantia</vt:lpstr>
      <vt:lpstr>Wingdings 2</vt:lpstr>
      <vt:lpstr>Calibri</vt:lpstr>
      <vt:lpstr>Georgia</vt:lpstr>
      <vt:lpstr>Times New Roman</vt:lpstr>
      <vt:lpstr>Wingdings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fadeeva_in</dc:creator>
  <cp:lastModifiedBy>Elena</cp:lastModifiedBy>
  <cp:revision>224</cp:revision>
  <dcterms:created xsi:type="dcterms:W3CDTF">2014-05-22T10:56:48Z</dcterms:created>
  <dcterms:modified xsi:type="dcterms:W3CDTF">2015-11-13T06:44:47Z</dcterms:modified>
</cp:coreProperties>
</file>