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28"/>
  </p:notesMasterIdLst>
  <p:handoutMasterIdLst>
    <p:handoutMasterId r:id="rId29"/>
  </p:handoutMasterIdLst>
  <p:sldIdLst>
    <p:sldId id="272" r:id="rId3"/>
    <p:sldId id="273" r:id="rId4"/>
    <p:sldId id="274" r:id="rId5"/>
    <p:sldId id="276" r:id="rId6"/>
    <p:sldId id="277" r:id="rId7"/>
    <p:sldId id="279" r:id="rId8"/>
    <p:sldId id="280" r:id="rId9"/>
    <p:sldId id="278" r:id="rId10"/>
    <p:sldId id="301" r:id="rId11"/>
    <p:sldId id="284" r:id="rId12"/>
    <p:sldId id="283" r:id="rId13"/>
    <p:sldId id="285" r:id="rId14"/>
    <p:sldId id="290" r:id="rId15"/>
    <p:sldId id="291" r:id="rId16"/>
    <p:sldId id="302" r:id="rId17"/>
    <p:sldId id="297" r:id="rId18"/>
    <p:sldId id="289" r:id="rId19"/>
    <p:sldId id="300" r:id="rId20"/>
    <p:sldId id="286" r:id="rId21"/>
    <p:sldId id="287" r:id="rId22"/>
    <p:sldId id="293" r:id="rId23"/>
    <p:sldId id="292" r:id="rId24"/>
    <p:sldId id="294" r:id="rId25"/>
    <p:sldId id="295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t2" initials="i" lastIdx="0" clrIdx="0">
    <p:extLst>
      <p:ext uri="{19B8F6BF-5375-455C-9EA6-DF929625EA0E}">
        <p15:presenceInfo xmlns:p15="http://schemas.microsoft.com/office/powerpoint/2012/main" userId="int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4" autoAdjust="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24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FE14A-16AB-4C40-A7D8-3F677DBFF089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2EAA1-4B8A-4329-A86F-FE349EDDC6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50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A5BB7-EDD2-4B8D-93DB-AF0055258AEF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6A899-0740-419B-AA5C-A78CCC995C5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1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01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44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81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7427201" y="3681414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0" name="Полилиния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1" name="Полилиния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Полилиния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3" name="Полилиния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4" name="Полилиния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5" name="Полилиния 14"/>
          <p:cNvSpPr/>
          <p:nvPr/>
        </p:nvSpPr>
        <p:spPr>
          <a:xfrm>
            <a:off x="-8468" y="-8468"/>
            <a:ext cx="863825" cy="5698067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6" name="Полилиния 15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460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460" y="4050834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A0CC-4AEB-4CD5-BE1D-2E1FE3728F3D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72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2" y="609600"/>
            <a:ext cx="8598907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7E59-63E3-42F8-B07B-39D7858161CB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84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едло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5559-04CB-446E-BBD9-9E7CBCD951E9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Надпись 19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buNone/>
            </a:pPr>
            <a:r>
              <a:rPr lang="ru-RU" sz="8000" b="0" i="0" baseline="0" dirty="0" smtClean="0"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ea typeface="+mn-ea"/>
                <a:cs typeface="+mn-cs"/>
              </a:rPr>
              <a:t>"</a:t>
            </a:r>
            <a:endParaRPr lang="ru-RU" sz="8000" b="0" i="0" baseline="0" dirty="0">
              <a:solidFill>
                <a:srgbClr val="90C22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2" name="Надпись 21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buNone/>
            </a:pPr>
            <a:r>
              <a:rPr lang="ru-RU" sz="8000" b="0" i="0" dirty="0" smtClean="0">
                <a:solidFill>
                  <a:srgbClr val="90C226">
                    <a:lumMod val="60000"/>
                    <a:lumOff val="40000"/>
                  </a:srgbClr>
                </a:solidFill>
                <a:latin typeface="Trebuchet MS"/>
                <a:ea typeface="+mn-ea"/>
                <a:cs typeface="+mn-cs"/>
              </a:rPr>
              <a:t>"</a:t>
            </a:r>
            <a:endParaRPr lang="ru-RU" sz="8000" b="0" i="0" dirty="0">
              <a:solidFill>
                <a:srgbClr val="90C226">
                  <a:lumMod val="60000"/>
                  <a:lumOff val="40000"/>
                </a:srgb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1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Именная карточ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2" y="1931988"/>
            <a:ext cx="8598907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652-8B11-4E2D-85F5-BEDD4C332875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70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енная карточка с предло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E6A0-F7A9-421C-9EBD-D179B2453E5D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Надпись 23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buNone/>
            </a:pPr>
            <a:r>
              <a:rPr lang="ru-RU" sz="8000" b="0" i="0" baseline="0" dirty="0" smtClean="0"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ea typeface="+mn-ea"/>
                <a:cs typeface="+mn-cs"/>
              </a:rPr>
              <a:t>"</a:t>
            </a:r>
            <a:endParaRPr lang="ru-RU" sz="8000" b="0" i="0" baseline="0" dirty="0">
              <a:solidFill>
                <a:srgbClr val="90C226">
                  <a:lumMod val="60000"/>
                  <a:lumOff val="4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5" name="Надпись 24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buNone/>
            </a:pPr>
            <a:r>
              <a:rPr lang="ru-RU" sz="8000" b="0" i="0" dirty="0" smtClean="0">
                <a:solidFill>
                  <a:srgbClr val="90C226">
                    <a:lumMod val="60000"/>
                    <a:lumOff val="40000"/>
                  </a:srgbClr>
                </a:solidFill>
                <a:latin typeface="Trebuchet MS"/>
                <a:ea typeface="+mn-ea"/>
                <a:cs typeface="+mn-cs"/>
              </a:rPr>
              <a:t>"</a:t>
            </a:r>
            <a:endParaRPr lang="ru-RU" sz="8000" b="0" i="0" dirty="0">
              <a:solidFill>
                <a:srgbClr val="90C226">
                  <a:lumMod val="60000"/>
                  <a:lumOff val="40000"/>
                </a:srgbClr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39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978" y="609600"/>
            <a:ext cx="859044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CCB44-263D-4BA7-9051-5C39A30600B5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4312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4555-B413-4FDE-95A0-E3177D30FDDC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80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69749" y="609600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7511" y="609600"/>
            <a:ext cx="7061989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3EB8-5960-4A11-9953-60C97DF9594E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16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AFB7-83E6-4FE1-8037-BD000FE6B173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28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E0E9-72FE-40EE-B754-00BA8FC0FA47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94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511" y="2160589"/>
            <a:ext cx="418512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1296" y="2160590"/>
            <a:ext cx="418512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ECE27-C57D-4C68-9CEE-376AA8197FCE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61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922" y="2160983"/>
            <a:ext cx="41867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922" y="2737246"/>
            <a:ext cx="41867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9709" y="2160983"/>
            <a:ext cx="418670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9710" y="2737246"/>
            <a:ext cx="418670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46E8-BB67-421D-B501-CB4A8D4698F7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33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B39C-7D62-4BEE-B5F9-78EC6623934B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16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478A-2072-46D9-BF03-9A4F2B98B46D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86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0" y="1498604"/>
            <a:ext cx="385553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1701" y="514925"/>
            <a:ext cx="451471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510" y="2777069"/>
            <a:ext cx="385553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83A0-0AB0-44EC-81A3-2481D233B3EA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62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677511" y="609600"/>
            <a:ext cx="8598907" cy="38457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511" y="5367338"/>
            <a:ext cx="8598906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DFE1-628C-4D00-83A5-6D3976B0C765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78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7427201" y="3681414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0" name="Полилиния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1" name="Полилиния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Полилиния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3" name="Полилиния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4" name="Полилиния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5" name="Полилиния 14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6" name="Полилиния 15"/>
          <p:cNvSpPr/>
          <p:nvPr/>
        </p:nvSpPr>
        <p:spPr>
          <a:xfrm>
            <a:off x="-8469" y="4013201"/>
            <a:ext cx="457319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511" y="2160590"/>
            <a:ext cx="859890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08ACC-0257-4716-8E85-380091A50A56}" type="datetime1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77511" y="6041363"/>
            <a:ext cx="6299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92901" y="6041363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1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8082" y="1295400"/>
            <a:ext cx="105029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общественного доступа к социально значимой информации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Новоуральского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детям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1100" y="533400"/>
            <a:ext cx="593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интернет: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0" y="2382907"/>
            <a:ext cx="50800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976730" y="5190773"/>
            <a:ext cx="6021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Куимова Юлия Андреевна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заведующая Центром общественного доступа к социально значимой информации филиала «Детская библиотека» МБУК «ПБ» НГО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7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7321" y="142716"/>
            <a:ext cx="8801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ru-RU" sz="2000" b="1" dirty="0">
                <a:latin typeface="Times New Roman" panose="02020603050405020304" pitchFamily="18" charset="0"/>
              </a:rPr>
              <a:t>Творческий конкурс «Волшебная сказка о стране </a:t>
            </a:r>
            <a:r>
              <a:rPr lang="ru-RU" sz="2000" b="1" dirty="0" err="1">
                <a:latin typeface="Times New Roman" panose="02020603050405020304" pitchFamily="18" charset="0"/>
              </a:rPr>
              <a:t>Интернетландии</a:t>
            </a:r>
            <a:r>
              <a:rPr lang="ru-RU" sz="2000" b="1" dirty="0">
                <a:latin typeface="Times New Roman" panose="02020603050405020304" pitchFamily="18" charset="0"/>
              </a:rPr>
              <a:t>, </a:t>
            </a:r>
            <a:endParaRPr lang="ru-RU" sz="2000" b="1" dirty="0" smtClean="0">
              <a:latin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</a:rPr>
              <a:t>ее </a:t>
            </a:r>
            <a:r>
              <a:rPr lang="ru-RU" sz="2000" b="1" dirty="0">
                <a:latin typeface="Times New Roman" panose="02020603050405020304" pitchFamily="18" charset="0"/>
              </a:rPr>
              <a:t>жителях и безопасном использовании </a:t>
            </a:r>
            <a:r>
              <a:rPr lang="ru-RU" sz="2000" b="1" dirty="0" smtClean="0">
                <a:latin typeface="Times New Roman" panose="02020603050405020304" pitchFamily="18" charset="0"/>
              </a:rPr>
              <a:t>интернета»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3" y="1527304"/>
            <a:ext cx="1718516" cy="2471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59" y="2311529"/>
            <a:ext cx="1577919" cy="2287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36" y="1527304"/>
            <a:ext cx="3873500" cy="2905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96" y="2877577"/>
            <a:ext cx="4279900" cy="3209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89" y="3602166"/>
            <a:ext cx="1413978" cy="2180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22" y="4592766"/>
            <a:ext cx="1534978" cy="220282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31502" y="6271649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6656"/>
            <a:ext cx="1197610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</a:rPr>
              <a:t>Центр </a:t>
            </a:r>
            <a:r>
              <a:rPr lang="ru-RU" sz="2400" b="1" dirty="0">
                <a:latin typeface="Times New Roman" panose="02020603050405020304" pitchFamily="18" charset="0"/>
              </a:rPr>
              <a:t>общественного </a:t>
            </a:r>
            <a:r>
              <a:rPr lang="ru-RU" sz="2400" b="1">
                <a:latin typeface="Times New Roman" panose="02020603050405020304" pitchFamily="18" charset="0"/>
              </a:rPr>
              <a:t>доступа </a:t>
            </a:r>
            <a:r>
              <a:rPr lang="ru-RU" sz="2400" b="1" smtClean="0">
                <a:latin typeface="Times New Roman" panose="02020603050405020304" pitchFamily="18" charset="0"/>
              </a:rPr>
              <a:t>филиала </a:t>
            </a:r>
            <a:r>
              <a:rPr lang="ru-RU" sz="2400" b="1" dirty="0">
                <a:latin typeface="Times New Roman" panose="02020603050405020304" pitchFamily="18" charset="0"/>
              </a:rPr>
              <a:t>«Детская библиотека» </a:t>
            </a:r>
            <a:endParaRPr lang="ru-RU" sz="2400" b="1" dirty="0" smtClean="0">
              <a:latin typeface="Times New Roman" panose="02020603050405020304" pitchFamily="18" charset="0"/>
            </a:endParaRPr>
          </a:p>
          <a:p>
            <a:pPr marL="357188" algn="just"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</a:endParaRPr>
          </a:p>
          <a:p>
            <a:pPr marL="357188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</a:rPr>
              <a:t>Дети в Интернете. </a:t>
            </a:r>
            <a:r>
              <a:rPr lang="ru-RU" sz="2000" b="1" dirty="0" smtClean="0">
                <a:latin typeface="Times New Roman" panose="02020603050405020304" pitchFamily="18" charset="0"/>
              </a:rPr>
              <a:t>Простые </a:t>
            </a:r>
            <a:r>
              <a:rPr lang="ru-RU" sz="2000" b="1" dirty="0">
                <a:latin typeface="Times New Roman" panose="02020603050405020304" pitchFamily="18" charset="0"/>
              </a:rPr>
              <a:t>правила и невредные советы от компании МТС»: </a:t>
            </a:r>
            <a:endParaRPr lang="ru-RU" sz="2000" b="1" dirty="0" smtClean="0">
              <a:latin typeface="Times New Roman" panose="02020603050405020304" pitchFamily="18" charset="0"/>
            </a:endParaRPr>
          </a:p>
          <a:p>
            <a:pPr marL="357188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</a:rPr>
              <a:t>беседа </a:t>
            </a:r>
            <a:r>
              <a:rPr lang="ru-RU" sz="2000" dirty="0">
                <a:latin typeface="Times New Roman" panose="02020603050405020304" pitchFamily="18" charset="0"/>
              </a:rPr>
              <a:t>и раздача информационных материалов.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06" y="2520503"/>
            <a:ext cx="5465330" cy="40989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91856" y="6262589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11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400" y="484391"/>
            <a:ext cx="119126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ru-RU" dirty="0" smtClean="0">
                <a:latin typeface="Times New Roman" panose="02020603050405020304" pitchFamily="18" charset="0"/>
              </a:rPr>
              <a:t>Всем </a:t>
            </a:r>
            <a:r>
              <a:rPr lang="ru-RU" dirty="0">
                <a:latin typeface="Times New Roman" panose="02020603050405020304" pitchFamily="18" charset="0"/>
              </a:rPr>
              <a:t>желающим раздавали информационные </a:t>
            </a:r>
            <a:r>
              <a:rPr lang="ru-RU" dirty="0" smtClean="0">
                <a:latin typeface="Times New Roman" panose="02020603050405020304" pitchFamily="18" charset="0"/>
              </a:rPr>
              <a:t>материалы:</a:t>
            </a:r>
            <a:endParaRPr lang="ru-RU" dirty="0"/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ru-RU" dirty="0" smtClean="0">
                <a:latin typeface="Times New Roman" panose="02020603050405020304" pitchFamily="18" charset="0"/>
              </a:rPr>
              <a:t> «</a:t>
            </a:r>
            <a:r>
              <a:rPr lang="ru-RU" b="1" dirty="0" smtClean="0">
                <a:latin typeface="Times New Roman" panose="02020603050405020304" pitchFamily="18" charset="0"/>
              </a:rPr>
              <a:t>Интересные и полезные сайты для детей и не только</a:t>
            </a:r>
            <a:r>
              <a:rPr lang="ru-RU" dirty="0" smtClean="0">
                <a:latin typeface="Times New Roman" panose="02020603050405020304" pitchFamily="18" charset="0"/>
              </a:rPr>
              <a:t>»: закладка для заботливых родителей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ru-RU" dirty="0" smtClean="0">
                <a:latin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</a:rPr>
              <a:t>Учимся </a:t>
            </a:r>
            <a:r>
              <a:rPr lang="ru-RU" b="1" dirty="0">
                <a:latin typeface="Times New Roman" panose="02020603050405020304" pitchFamily="18" charset="0"/>
              </a:rPr>
              <a:t>– играя</a:t>
            </a:r>
            <a:r>
              <a:rPr lang="ru-RU" dirty="0">
                <a:latin typeface="Times New Roman" panose="02020603050405020304" pitchFamily="18" charset="0"/>
              </a:rPr>
              <a:t>!»: закладка с информацией о сайтах для малышей.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" r="50524" b="-1"/>
          <a:stretch/>
        </p:blipFill>
        <p:spPr>
          <a:xfrm rot="21135187">
            <a:off x="2014490" y="2148877"/>
            <a:ext cx="1403428" cy="4019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2"/>
          <a:stretch/>
        </p:blipFill>
        <p:spPr>
          <a:xfrm rot="21033016">
            <a:off x="6671928" y="2174100"/>
            <a:ext cx="1591382" cy="4299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1" r="48166"/>
          <a:stretch/>
        </p:blipFill>
        <p:spPr>
          <a:xfrm rot="21019097">
            <a:off x="8198595" y="2464512"/>
            <a:ext cx="1562547" cy="4279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" r="50000"/>
          <a:stretch/>
        </p:blipFill>
        <p:spPr>
          <a:xfrm rot="21088691">
            <a:off x="3417150" y="2585837"/>
            <a:ext cx="1419198" cy="4037261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32863" y="6277337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12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1335157"/>
            <a:ext cx="4200939" cy="3150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/>
          <p:cNvSpPr/>
          <p:nvPr/>
        </p:nvSpPr>
        <p:spPr>
          <a:xfrm>
            <a:off x="212035" y="163852"/>
            <a:ext cx="9806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«Чемпионат по компьютерному многоборью среди школьников»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3574774"/>
            <a:ext cx="4253948" cy="31904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86" y="1335157"/>
            <a:ext cx="4214191" cy="3160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62360" y="6262588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13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235" y="318052"/>
            <a:ext cx="728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Часы информации, интерактивные викторины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8" y="1191674"/>
            <a:ext cx="3525078" cy="2643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18" y="1191675"/>
            <a:ext cx="3525078" cy="26438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8" y="4307078"/>
            <a:ext cx="3510302" cy="226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18" y="4307078"/>
            <a:ext cx="3432313" cy="22710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91856" y="6277338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14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7" y="556590"/>
            <a:ext cx="3887305" cy="29154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08" y="556590"/>
            <a:ext cx="3887306" cy="2915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7" y="3723861"/>
            <a:ext cx="3922642" cy="29419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47611" y="6306834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15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9"/>
          <a:stretch/>
        </p:blipFill>
        <p:spPr>
          <a:xfrm>
            <a:off x="1577009" y="1126436"/>
            <a:ext cx="5362713" cy="5493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43338" y="331304"/>
            <a:ext cx="842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творческого конкурса «Мой интернет»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247611" y="6218343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16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2351"/>
          <a:stretch/>
        </p:blipFill>
        <p:spPr>
          <a:xfrm>
            <a:off x="808383" y="488457"/>
            <a:ext cx="7848541" cy="550152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06604" y="6262589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17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5314"/>
          <a:stretch/>
        </p:blipFill>
        <p:spPr>
          <a:xfrm>
            <a:off x="281074" y="410603"/>
            <a:ext cx="9144000" cy="5910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06604" y="6277338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18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1566" y="361434"/>
            <a:ext cx="5958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«Каникулы   классные 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безопасные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0809" y="1994293"/>
            <a:ext cx="5354065" cy="4015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97" y="1325034"/>
            <a:ext cx="3200399" cy="2400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97" y="4169842"/>
            <a:ext cx="3251200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32862" y="6247841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19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1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65" y="1314449"/>
            <a:ext cx="5744817" cy="4308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94" y="1673086"/>
            <a:ext cx="5340627" cy="4005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62359" y="6292085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579" r="2319" b="58070"/>
          <a:stretch/>
        </p:blipFill>
        <p:spPr>
          <a:xfrm>
            <a:off x="95802" y="145862"/>
            <a:ext cx="7312164" cy="245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976">
            <a:off x="563524" y="3875960"/>
            <a:ext cx="1895276" cy="271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69" y="4593095"/>
            <a:ext cx="1908058" cy="2626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6078" y="2042813"/>
            <a:ext cx="2347948" cy="323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3"/>
          <a:stretch/>
        </p:blipFill>
        <p:spPr>
          <a:xfrm rot="1505048">
            <a:off x="7577680" y="1884513"/>
            <a:ext cx="2277675" cy="258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8445" y="4139825"/>
            <a:ext cx="2222334" cy="3199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8666">
            <a:off x="1974496" y="2668869"/>
            <a:ext cx="2142152" cy="294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405">
            <a:off x="9645459" y="1974907"/>
            <a:ext cx="2247250" cy="3241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528" y="145862"/>
            <a:ext cx="3051673" cy="1615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291856" y="6306835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20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1079" b="68186"/>
          <a:stretch/>
        </p:blipFill>
        <p:spPr>
          <a:xfrm>
            <a:off x="265044" y="172278"/>
            <a:ext cx="9077738" cy="19878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" y="2623929"/>
            <a:ext cx="4125844" cy="3094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38" y="2623929"/>
            <a:ext cx="4125844" cy="3094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32862" y="6247840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21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079" b="1"/>
          <a:stretch/>
        </p:blipFill>
        <p:spPr>
          <a:xfrm>
            <a:off x="265471" y="206050"/>
            <a:ext cx="9064487" cy="639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291855" y="6262589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22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1" y="205521"/>
            <a:ext cx="9144000" cy="646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21353" y="6247841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23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82" y="543991"/>
            <a:ext cx="88126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200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</a:rPr>
              <a:t>Библиотекари могут сегодня: </a:t>
            </a:r>
            <a:endParaRPr lang="ru-RU" sz="2400" b="1" dirty="0"/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</a:rPr>
              <a:t>рассказать детям и родителям об опасностях интернета; </a:t>
            </a:r>
            <a:endParaRPr lang="ru-RU" sz="2000" dirty="0"/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</a:rPr>
              <a:t>предоставить родителям информацию о способах защиты и помощи детям; </a:t>
            </a:r>
            <a:endParaRPr lang="ru-RU" sz="2000" dirty="0" smtClean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latin typeface="Times New Roman" panose="02020603050405020304" pitchFamily="18" charset="0"/>
              </a:rPr>
              <a:t>обучить </a:t>
            </a:r>
            <a:r>
              <a:rPr lang="ru-RU" sz="2000" dirty="0">
                <a:latin typeface="Times New Roman" panose="02020603050405020304" pitchFamily="18" charset="0"/>
              </a:rPr>
              <a:t>детей различным умениям в работе с информацией; </a:t>
            </a:r>
            <a:endParaRPr lang="ru-RU" sz="2000" dirty="0"/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</a:rPr>
              <a:t>помочь в «навигации» по информационным сетям;</a:t>
            </a:r>
            <a:endParaRPr lang="ru-RU" sz="2000" dirty="0"/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</a:rPr>
              <a:t>рассказать о лучших ресурсах для детей; </a:t>
            </a:r>
            <a:endParaRPr lang="ru-RU" sz="2000" dirty="0"/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latin typeface="Times New Roman" panose="02020603050405020304" pitchFamily="18" charset="0"/>
              </a:rPr>
              <a:t>самостоятельно создавать </a:t>
            </a:r>
            <a:r>
              <a:rPr lang="ru-RU" sz="2000" dirty="0">
                <a:latin typeface="Times New Roman" panose="02020603050405020304" pitchFamily="18" charset="0"/>
              </a:rPr>
              <a:t>безопасные «детские» </a:t>
            </a:r>
            <a:r>
              <a:rPr lang="ru-RU" sz="2000" dirty="0" err="1">
                <a:latin typeface="Times New Roman" panose="02020603050405020304" pitchFamily="18" charset="0"/>
              </a:rPr>
              <a:t>интернет-ресурсы</a:t>
            </a:r>
            <a:r>
              <a:rPr lang="ru-RU" sz="2000" dirty="0">
                <a:latin typeface="Times New Roman" panose="02020603050405020304" pitchFamily="18" charset="0"/>
              </a:rPr>
              <a:t>. </a:t>
            </a:r>
            <a:endParaRPr lang="ru-RU" sz="2000" dirty="0"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232862" y="6277337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24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5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4817" y="2584174"/>
            <a:ext cx="694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262359" y="6233092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25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0700" y="552906"/>
            <a:ext cx="636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риски: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1400" y="1295400"/>
            <a:ext cx="895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Контентные риски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связаны с нахождением в сети различных материалов (текстов, картинок, аудио- и видеофайлов, ссылок на сторонние ресурсы), содержащих противозаконную, неэтичную и вредоносную информацию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1400" y="2534166"/>
            <a:ext cx="89535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Электронные риски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– возможность столкнуться с хищением персональной информации или подвергнуться атаке вредоносных программ.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1400" y="3582084"/>
            <a:ext cx="8953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Коммуникационные риски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связаны с общением и межличностными отношениями интернет-пользователей. Примерами таких рисков могут быть: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кибербуллинг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незаконные контакты, знакомства в сети и встречи с интернет - знакомыми.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1400" y="4876224"/>
            <a:ext cx="89535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</a:rPr>
              <a:t>Потребительские риски</a:t>
            </a:r>
            <a:r>
              <a:rPr lang="ru-RU" dirty="0">
                <a:latin typeface="Times New Roman" panose="02020603050405020304" pitchFamily="18" charset="0"/>
              </a:rPr>
              <a:t> – злоупотребление в интернете правами потребителя. Включают в себя: риск приобретения товара низкого качества, различные подделки, контрафактную и фальсифицированную продукцию, потерю денежных средств без приобретения товара или услуги, хищение персональной информации с целью мошенничества. </a:t>
            </a: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06604" y="6292085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2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17704" r="6444" b="25407"/>
          <a:stretch/>
        </p:blipFill>
        <p:spPr>
          <a:xfrm>
            <a:off x="4485149" y="4076700"/>
            <a:ext cx="4927600" cy="243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7900" y="546100"/>
            <a:ext cx="796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10 февраля 2014 года в Новоуральске стартовала федеральная образовательная программа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МТС «Дети в интернете»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2699"/>
            <a:ext cx="5118100" cy="3273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1306" r="7601" b="12493"/>
          <a:stretch/>
        </p:blipFill>
        <p:spPr>
          <a:xfrm>
            <a:off x="7277100" y="1371599"/>
            <a:ext cx="2273300" cy="1219201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32862" y="6277337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1" y="372327"/>
            <a:ext cx="1036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безопасного интернета» для учеников начальных классов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27124"/>
            <a:ext cx="4457700" cy="3343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07" y="3349089"/>
            <a:ext cx="4305300" cy="3228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06605" y="6292086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25450"/>
            <a:ext cx="3937000" cy="2952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752850"/>
            <a:ext cx="3937000" cy="2952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425450"/>
            <a:ext cx="3937000" cy="2952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2" y="3719050"/>
            <a:ext cx="3987800" cy="2990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77108" y="6247841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6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4500"/>
            <a:ext cx="3938400" cy="2953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00" y="444500"/>
            <a:ext cx="4127499" cy="2953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1"/>
            <a:ext cx="3938400" cy="30098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48" y="3672347"/>
            <a:ext cx="4129200" cy="2993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87256" y="6306834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357" y="945062"/>
            <a:ext cx="9232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</a:rPr>
              <a:t>В программе </a:t>
            </a:r>
            <a:r>
              <a:rPr lang="ru-RU" sz="2400" dirty="0">
                <a:latin typeface="Times New Roman" panose="02020603050405020304" pitchFamily="18" charset="0"/>
              </a:rPr>
              <a:t>занятий</a:t>
            </a:r>
            <a:r>
              <a:rPr lang="ru-RU" sz="2400" dirty="0" smtClean="0">
                <a:latin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</a:rPr>
              <a:t>Безопасный и полезный интернет»: интерактивный урок.</a:t>
            </a:r>
            <a:endParaRPr lang="ru-RU" sz="24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</a:rPr>
              <a:t>«Полезный контент»: урок-практикум. Экскурсия по безопасным и интересным сайтам для детей. </a:t>
            </a:r>
            <a:endParaRPr lang="ru-RU" sz="24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</a:rPr>
              <a:t>«Мой интернет!»: представление домашнего задания. </a:t>
            </a:r>
            <a:endParaRPr lang="ru-RU" sz="2400" dirty="0" smtClean="0">
              <a:latin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</a:rPr>
              <a:t>       Подведение </a:t>
            </a:r>
            <a:r>
              <a:rPr lang="ru-RU" sz="2400" dirty="0">
                <a:latin typeface="Times New Roman" panose="02020603050405020304" pitchFamily="18" charset="0"/>
              </a:rPr>
              <a:t>итогов программы.</a:t>
            </a:r>
            <a:endParaRPr lang="ru-RU" sz="2400" dirty="0"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21352" y="6306834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 b="-1"/>
          <a:stretch/>
        </p:blipFill>
        <p:spPr>
          <a:xfrm>
            <a:off x="7509594" y="497250"/>
            <a:ext cx="4245084" cy="577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-2419" r="13821" b="39944"/>
          <a:stretch/>
        </p:blipFill>
        <p:spPr>
          <a:xfrm>
            <a:off x="419232" y="1290953"/>
            <a:ext cx="7254829" cy="345332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06604" y="6292085"/>
            <a:ext cx="683517" cy="365125"/>
          </a:xfrm>
        </p:spPr>
        <p:txBody>
          <a:bodyPr/>
          <a:lstStyle/>
          <a:p>
            <a:fld id="{DEC7A5AD-5AEC-42D0-A3BE-F46B40576360}" type="slidenum"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9</a:t>
            </a:fld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Strategy_FacetGreenTheme_16x9_TP103418064" id="{D87256E1-9872-493E-B720-92FCF51AA491}" vid="{31F67606-90CF-4D61-9B50-ABDC4CD7DD7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6836B0F-2395-43B9-BBEF-90A78CA70F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стратегии продаж, тема с фасетным оформлением (широкоэкранная)</Template>
  <TotalTime>1270</TotalTime>
  <Words>420</Words>
  <Application>Microsoft Office PowerPoint</Application>
  <PresentationFormat>Широкоэкранный</PresentationFormat>
  <Paragraphs>65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Symbol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public library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int2</dc:creator>
  <cp:keywords/>
  <cp:lastModifiedBy>Elena</cp:lastModifiedBy>
  <cp:revision>50</cp:revision>
  <dcterms:created xsi:type="dcterms:W3CDTF">2015-11-05T06:06:02Z</dcterms:created>
  <dcterms:modified xsi:type="dcterms:W3CDTF">2015-11-13T06:13:32Z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