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81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6703F-B377-4A1D-9317-3CB46AEB770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F7C94B-92D8-4F9D-BB96-77245A1A27B7}">
      <dgm:prSet phldrT="[Текст]"/>
      <dgm:spPr/>
      <dgm:t>
        <a:bodyPr/>
        <a:lstStyle/>
        <a:p>
          <a:r>
            <a:rPr lang="ru-RU" dirty="0" smtClean="0"/>
            <a:t>Коммуникации</a:t>
          </a:r>
          <a:endParaRPr lang="ru-RU" dirty="0"/>
        </a:p>
      </dgm:t>
    </dgm:pt>
    <dgm:pt modelId="{544D7A2E-EB47-4557-A98F-2F441B45CCB8}" type="parTrans" cxnId="{A48DAAF7-8665-4729-A909-EBD87D5C36CE}">
      <dgm:prSet/>
      <dgm:spPr/>
      <dgm:t>
        <a:bodyPr/>
        <a:lstStyle/>
        <a:p>
          <a:endParaRPr lang="ru-RU"/>
        </a:p>
      </dgm:t>
    </dgm:pt>
    <dgm:pt modelId="{233ED629-A82E-465B-9B74-D57B98835E0E}" type="sibTrans" cxnId="{A48DAAF7-8665-4729-A909-EBD87D5C36CE}">
      <dgm:prSet/>
      <dgm:spPr/>
      <dgm:t>
        <a:bodyPr/>
        <a:lstStyle/>
        <a:p>
          <a:endParaRPr lang="ru-RU"/>
        </a:p>
      </dgm:t>
    </dgm:pt>
    <dgm:pt modelId="{C792EF51-191B-456D-AD6E-52DFF3436ADA}">
      <dgm:prSet phldrT="[Текст]"/>
      <dgm:spPr/>
      <dgm:t>
        <a:bodyPr/>
        <a:lstStyle/>
        <a:p>
          <a:r>
            <a:rPr lang="ru-RU" b="1" dirty="0" smtClean="0"/>
            <a:t>Н е в е </a:t>
          </a:r>
          <a:r>
            <a:rPr lang="ru-RU" b="1" dirty="0" err="1" smtClean="0"/>
            <a:t>р</a:t>
          </a:r>
          <a:r>
            <a:rPr lang="ru-RU" b="1" dirty="0" smtClean="0"/>
            <a:t> б а л </a:t>
          </a:r>
          <a:r>
            <a:rPr lang="ru-RU" b="1" dirty="0" err="1" smtClean="0"/>
            <a:t>ь</a:t>
          </a:r>
          <a:r>
            <a:rPr lang="ru-RU" b="1" dirty="0" smtClean="0"/>
            <a:t> </a:t>
          </a:r>
          <a:r>
            <a:rPr lang="ru-RU" b="1" dirty="0" err="1" smtClean="0"/>
            <a:t>н</a:t>
          </a:r>
          <a:r>
            <a:rPr lang="ru-RU" b="1" dirty="0" smtClean="0"/>
            <a:t> </a:t>
          </a:r>
          <a:r>
            <a:rPr lang="ru-RU" b="1" dirty="0" err="1" smtClean="0"/>
            <a:t>ы</a:t>
          </a:r>
          <a:r>
            <a:rPr lang="ru-RU" b="1" dirty="0" smtClean="0"/>
            <a:t> е </a:t>
          </a:r>
          <a:r>
            <a:rPr lang="ru-RU" dirty="0" smtClean="0"/>
            <a:t>(неречевые добавки к вербальной коммуникации)</a:t>
          </a:r>
          <a:endParaRPr lang="ru-RU" dirty="0"/>
        </a:p>
      </dgm:t>
    </dgm:pt>
    <dgm:pt modelId="{142C6954-9874-446D-BCD8-2E0EB9C544C6}" type="parTrans" cxnId="{C81BE685-7670-4D94-B64C-2DA5CEBBEA1E}">
      <dgm:prSet/>
      <dgm:spPr/>
      <dgm:t>
        <a:bodyPr/>
        <a:lstStyle/>
        <a:p>
          <a:endParaRPr lang="ru-RU"/>
        </a:p>
      </dgm:t>
    </dgm:pt>
    <dgm:pt modelId="{3F3E3673-C0F1-47C9-A499-EA6D2BACC615}" type="sibTrans" cxnId="{C81BE685-7670-4D94-B64C-2DA5CEBBEA1E}">
      <dgm:prSet/>
      <dgm:spPr/>
      <dgm:t>
        <a:bodyPr/>
        <a:lstStyle/>
        <a:p>
          <a:endParaRPr lang="ru-RU"/>
        </a:p>
      </dgm:t>
    </dgm:pt>
    <dgm:pt modelId="{31CCDA8D-93AA-49EF-86F5-7E0BD563391A}">
      <dgm:prSet phldrT="[Текст]"/>
      <dgm:spPr/>
      <dgm:t>
        <a:bodyPr/>
        <a:lstStyle/>
        <a:p>
          <a:r>
            <a:rPr lang="ru-RU" b="1" dirty="0" smtClean="0"/>
            <a:t>В е </a:t>
          </a:r>
          <a:r>
            <a:rPr lang="ru-RU" b="1" dirty="0" err="1" smtClean="0"/>
            <a:t>р</a:t>
          </a:r>
          <a:r>
            <a:rPr lang="ru-RU" b="1" dirty="0" smtClean="0"/>
            <a:t> б а л </a:t>
          </a:r>
          <a:r>
            <a:rPr lang="ru-RU" b="1" dirty="0" err="1" smtClean="0"/>
            <a:t>ь</a:t>
          </a:r>
          <a:r>
            <a:rPr lang="ru-RU" b="1" dirty="0" smtClean="0"/>
            <a:t> </a:t>
          </a:r>
          <a:r>
            <a:rPr lang="ru-RU" b="1" dirty="0" err="1" smtClean="0"/>
            <a:t>н</a:t>
          </a:r>
          <a:r>
            <a:rPr lang="ru-RU" b="1" dirty="0" smtClean="0"/>
            <a:t> </a:t>
          </a:r>
          <a:r>
            <a:rPr lang="ru-RU" b="1" dirty="0" err="1" smtClean="0"/>
            <a:t>ы</a:t>
          </a:r>
          <a:r>
            <a:rPr lang="ru-RU" b="1" dirty="0" smtClean="0"/>
            <a:t> е  </a:t>
          </a:r>
        </a:p>
        <a:p>
          <a:r>
            <a:rPr lang="ru-RU" dirty="0" smtClean="0"/>
            <a:t>(смысл и значение фраз)</a:t>
          </a:r>
          <a:endParaRPr lang="ru-RU" dirty="0"/>
        </a:p>
      </dgm:t>
    </dgm:pt>
    <dgm:pt modelId="{81B1AFEF-E681-4CDA-A726-1D49E53CC922}" type="parTrans" cxnId="{25F5CF81-02D3-44B5-849B-E2DFF79B741B}">
      <dgm:prSet/>
      <dgm:spPr/>
      <dgm:t>
        <a:bodyPr/>
        <a:lstStyle/>
        <a:p>
          <a:endParaRPr lang="ru-RU"/>
        </a:p>
      </dgm:t>
    </dgm:pt>
    <dgm:pt modelId="{17903929-003E-4BB4-B775-9154F526BD55}" type="sibTrans" cxnId="{25F5CF81-02D3-44B5-849B-E2DFF79B741B}">
      <dgm:prSet/>
      <dgm:spPr/>
      <dgm:t>
        <a:bodyPr/>
        <a:lstStyle/>
        <a:p>
          <a:endParaRPr lang="ru-RU"/>
        </a:p>
      </dgm:t>
    </dgm:pt>
    <dgm:pt modelId="{EF434F5D-0EB1-477A-B343-990ABCD2BD7E}" type="pres">
      <dgm:prSet presAssocID="{4846703F-B377-4A1D-9317-3CB46AEB77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0D383F-FAE8-4339-B54F-4F310FC547E8}" type="pres">
      <dgm:prSet presAssocID="{A1F7C94B-92D8-4F9D-BB96-77245A1A27B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931A1-BE71-427E-B22C-8A5FD20532D0}" type="pres">
      <dgm:prSet presAssocID="{233ED629-A82E-465B-9B74-D57B98835E0E}" presName="sibTrans" presStyleLbl="sibTrans2D1" presStyleIdx="0" presStyleCnt="3" custScaleX="306584"/>
      <dgm:spPr/>
      <dgm:t>
        <a:bodyPr/>
        <a:lstStyle/>
        <a:p>
          <a:endParaRPr lang="ru-RU"/>
        </a:p>
      </dgm:t>
    </dgm:pt>
    <dgm:pt modelId="{E6F58250-23FD-49C0-B068-69685046BE3E}" type="pres">
      <dgm:prSet presAssocID="{233ED629-A82E-465B-9B74-D57B98835E0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8ECC639-7011-4FB2-AC00-6169EE328E8E}" type="pres">
      <dgm:prSet presAssocID="{C792EF51-191B-456D-AD6E-52DFF3436ADA}" presName="node" presStyleLbl="node1" presStyleIdx="1" presStyleCnt="3" custScaleX="156036" custScaleY="174368" custRadScaleRad="112987" custRadScaleInc="-5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DDB31-F275-4401-AED3-D49816DF4889}" type="pres">
      <dgm:prSet presAssocID="{3F3E3673-C0F1-47C9-A499-EA6D2BACC615}" presName="sibTrans" presStyleLbl="sibTrans2D1" presStyleIdx="1" presStyleCnt="3"/>
      <dgm:spPr>
        <a:prstGeom prst="star4">
          <a:avLst/>
        </a:prstGeom>
      </dgm:spPr>
      <dgm:t>
        <a:bodyPr/>
        <a:lstStyle/>
        <a:p>
          <a:endParaRPr lang="ru-RU"/>
        </a:p>
      </dgm:t>
    </dgm:pt>
    <dgm:pt modelId="{E98235BB-2A08-43F6-9AAC-F71276AE6B9A}" type="pres">
      <dgm:prSet presAssocID="{3F3E3673-C0F1-47C9-A499-EA6D2BACC61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518A3EC6-293B-4564-9C5A-FB7481A5EE6A}" type="pres">
      <dgm:prSet presAssocID="{31CCDA8D-93AA-49EF-86F5-7E0BD563391A}" presName="node" presStyleLbl="node1" presStyleIdx="2" presStyleCnt="3" custScaleX="173018" custScaleY="170628" custRadScaleRad="111252" custRadScaleInc="2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9E510-C457-470D-94CF-EA53CBE5EC76}" type="pres">
      <dgm:prSet presAssocID="{17903929-003E-4BB4-B775-9154F526BD55}" presName="sibTrans" presStyleLbl="sibTrans2D1" presStyleIdx="2" presStyleCnt="3" custScaleX="302471"/>
      <dgm:spPr/>
      <dgm:t>
        <a:bodyPr/>
        <a:lstStyle/>
        <a:p>
          <a:endParaRPr lang="ru-RU"/>
        </a:p>
      </dgm:t>
    </dgm:pt>
    <dgm:pt modelId="{82B2A2E5-B337-4E8A-90B0-75FE5C798516}" type="pres">
      <dgm:prSet presAssocID="{17903929-003E-4BB4-B775-9154F526BD55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81BE685-7670-4D94-B64C-2DA5CEBBEA1E}" srcId="{4846703F-B377-4A1D-9317-3CB46AEB7705}" destId="{C792EF51-191B-456D-AD6E-52DFF3436ADA}" srcOrd="1" destOrd="0" parTransId="{142C6954-9874-446D-BCD8-2E0EB9C544C6}" sibTransId="{3F3E3673-C0F1-47C9-A499-EA6D2BACC615}"/>
    <dgm:cxn modelId="{8EE6D77F-15FA-43F2-8709-2A0D4495C27B}" type="presOf" srcId="{233ED629-A82E-465B-9B74-D57B98835E0E}" destId="{720931A1-BE71-427E-B22C-8A5FD20532D0}" srcOrd="0" destOrd="0" presId="urn:microsoft.com/office/officeart/2005/8/layout/cycle7"/>
    <dgm:cxn modelId="{A2748E05-EC5C-41EA-9DC5-69F804C75313}" type="presOf" srcId="{C792EF51-191B-456D-AD6E-52DFF3436ADA}" destId="{98ECC639-7011-4FB2-AC00-6169EE328E8E}" srcOrd="0" destOrd="0" presId="urn:microsoft.com/office/officeart/2005/8/layout/cycle7"/>
    <dgm:cxn modelId="{1F0C717E-306F-4930-B495-9F02D7B202E8}" type="presOf" srcId="{233ED629-A82E-465B-9B74-D57B98835E0E}" destId="{E6F58250-23FD-49C0-B068-69685046BE3E}" srcOrd="1" destOrd="0" presId="urn:microsoft.com/office/officeart/2005/8/layout/cycle7"/>
    <dgm:cxn modelId="{8519B73C-521C-4255-9E96-4FDF5C27660B}" type="presOf" srcId="{31CCDA8D-93AA-49EF-86F5-7E0BD563391A}" destId="{518A3EC6-293B-4564-9C5A-FB7481A5EE6A}" srcOrd="0" destOrd="0" presId="urn:microsoft.com/office/officeart/2005/8/layout/cycle7"/>
    <dgm:cxn modelId="{1EB5B780-E843-4590-8C04-761AA84B12DE}" type="presOf" srcId="{17903929-003E-4BB4-B775-9154F526BD55}" destId="{5799E510-C457-470D-94CF-EA53CBE5EC76}" srcOrd="0" destOrd="0" presId="urn:microsoft.com/office/officeart/2005/8/layout/cycle7"/>
    <dgm:cxn modelId="{256512BD-453A-4520-A854-4976556E8D4E}" type="presOf" srcId="{17903929-003E-4BB4-B775-9154F526BD55}" destId="{82B2A2E5-B337-4E8A-90B0-75FE5C798516}" srcOrd="1" destOrd="0" presId="urn:microsoft.com/office/officeart/2005/8/layout/cycle7"/>
    <dgm:cxn modelId="{A48DAAF7-8665-4729-A909-EBD87D5C36CE}" srcId="{4846703F-B377-4A1D-9317-3CB46AEB7705}" destId="{A1F7C94B-92D8-4F9D-BB96-77245A1A27B7}" srcOrd="0" destOrd="0" parTransId="{544D7A2E-EB47-4557-A98F-2F441B45CCB8}" sibTransId="{233ED629-A82E-465B-9B74-D57B98835E0E}"/>
    <dgm:cxn modelId="{C8A0489F-0287-4095-92AD-D4AB314710E5}" type="presOf" srcId="{3F3E3673-C0F1-47C9-A499-EA6D2BACC615}" destId="{E98235BB-2A08-43F6-9AAC-F71276AE6B9A}" srcOrd="1" destOrd="0" presId="urn:microsoft.com/office/officeart/2005/8/layout/cycle7"/>
    <dgm:cxn modelId="{59B47862-E24E-4E8D-B9BB-388A83C279E4}" type="presOf" srcId="{A1F7C94B-92D8-4F9D-BB96-77245A1A27B7}" destId="{990D383F-FAE8-4339-B54F-4F310FC547E8}" srcOrd="0" destOrd="0" presId="urn:microsoft.com/office/officeart/2005/8/layout/cycle7"/>
    <dgm:cxn modelId="{4A371739-F764-4568-9D5B-3E05E18097E6}" type="presOf" srcId="{3F3E3673-C0F1-47C9-A499-EA6D2BACC615}" destId="{284DDB31-F275-4401-AED3-D49816DF4889}" srcOrd="0" destOrd="0" presId="urn:microsoft.com/office/officeart/2005/8/layout/cycle7"/>
    <dgm:cxn modelId="{25EE62F2-BADA-4F22-BAAF-E55A3E26FD4B}" type="presOf" srcId="{4846703F-B377-4A1D-9317-3CB46AEB7705}" destId="{EF434F5D-0EB1-477A-B343-990ABCD2BD7E}" srcOrd="0" destOrd="0" presId="urn:microsoft.com/office/officeart/2005/8/layout/cycle7"/>
    <dgm:cxn modelId="{25F5CF81-02D3-44B5-849B-E2DFF79B741B}" srcId="{4846703F-B377-4A1D-9317-3CB46AEB7705}" destId="{31CCDA8D-93AA-49EF-86F5-7E0BD563391A}" srcOrd="2" destOrd="0" parTransId="{81B1AFEF-E681-4CDA-A726-1D49E53CC922}" sibTransId="{17903929-003E-4BB4-B775-9154F526BD55}"/>
    <dgm:cxn modelId="{D133AA08-849C-4944-A453-A1D1329CA8B1}" type="presParOf" srcId="{EF434F5D-0EB1-477A-B343-990ABCD2BD7E}" destId="{990D383F-FAE8-4339-B54F-4F310FC547E8}" srcOrd="0" destOrd="0" presId="urn:microsoft.com/office/officeart/2005/8/layout/cycle7"/>
    <dgm:cxn modelId="{1A7427C0-1050-41B2-9241-C13CB4F35EB0}" type="presParOf" srcId="{EF434F5D-0EB1-477A-B343-990ABCD2BD7E}" destId="{720931A1-BE71-427E-B22C-8A5FD20532D0}" srcOrd="1" destOrd="0" presId="urn:microsoft.com/office/officeart/2005/8/layout/cycle7"/>
    <dgm:cxn modelId="{40DEBA20-074C-43A4-9B3F-65C9DEF09E5D}" type="presParOf" srcId="{720931A1-BE71-427E-B22C-8A5FD20532D0}" destId="{E6F58250-23FD-49C0-B068-69685046BE3E}" srcOrd="0" destOrd="0" presId="urn:microsoft.com/office/officeart/2005/8/layout/cycle7"/>
    <dgm:cxn modelId="{8BA570FB-BB96-4B32-AFD8-26C1676D8448}" type="presParOf" srcId="{EF434F5D-0EB1-477A-B343-990ABCD2BD7E}" destId="{98ECC639-7011-4FB2-AC00-6169EE328E8E}" srcOrd="2" destOrd="0" presId="urn:microsoft.com/office/officeart/2005/8/layout/cycle7"/>
    <dgm:cxn modelId="{9463C2FD-410C-48A3-B44F-064BDF5B8319}" type="presParOf" srcId="{EF434F5D-0EB1-477A-B343-990ABCD2BD7E}" destId="{284DDB31-F275-4401-AED3-D49816DF4889}" srcOrd="3" destOrd="0" presId="urn:microsoft.com/office/officeart/2005/8/layout/cycle7"/>
    <dgm:cxn modelId="{BBCD2135-321D-4A7E-AE36-62DBB62BDAC7}" type="presParOf" srcId="{284DDB31-F275-4401-AED3-D49816DF4889}" destId="{E98235BB-2A08-43F6-9AAC-F71276AE6B9A}" srcOrd="0" destOrd="0" presId="urn:microsoft.com/office/officeart/2005/8/layout/cycle7"/>
    <dgm:cxn modelId="{01F9970D-7A16-49F2-AC2E-9F14B3BEFF60}" type="presParOf" srcId="{EF434F5D-0EB1-477A-B343-990ABCD2BD7E}" destId="{518A3EC6-293B-4564-9C5A-FB7481A5EE6A}" srcOrd="4" destOrd="0" presId="urn:microsoft.com/office/officeart/2005/8/layout/cycle7"/>
    <dgm:cxn modelId="{070B6DF4-D59A-4E35-A284-D1F4A4755799}" type="presParOf" srcId="{EF434F5D-0EB1-477A-B343-990ABCD2BD7E}" destId="{5799E510-C457-470D-94CF-EA53CBE5EC76}" srcOrd="5" destOrd="0" presId="urn:microsoft.com/office/officeart/2005/8/layout/cycle7"/>
    <dgm:cxn modelId="{E6D49D08-3177-4B7C-BF6E-B5A4DDB309F8}" type="presParOf" srcId="{5799E510-C457-470D-94CF-EA53CBE5EC76}" destId="{82B2A2E5-B337-4E8A-90B0-75FE5C79851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0D383F-FAE8-4339-B54F-4F310FC547E8}">
      <dsp:nvSpPr>
        <dsp:cNvPr id="0" name=""/>
        <dsp:cNvSpPr/>
      </dsp:nvSpPr>
      <dsp:spPr>
        <a:xfrm>
          <a:off x="3272120" y="-217425"/>
          <a:ext cx="2341364" cy="1170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Коммуникации</a:t>
          </a:r>
          <a:endParaRPr lang="ru-RU" sz="2400" kern="1200" dirty="0"/>
        </a:p>
      </dsp:txBody>
      <dsp:txXfrm>
        <a:off x="3272120" y="-217425"/>
        <a:ext cx="2341364" cy="1170682"/>
      </dsp:txXfrm>
    </dsp:sp>
    <dsp:sp modelId="{720931A1-BE71-427E-B22C-8A5FD20532D0}">
      <dsp:nvSpPr>
        <dsp:cNvPr id="0" name=""/>
        <dsp:cNvSpPr/>
      </dsp:nvSpPr>
      <dsp:spPr>
        <a:xfrm rot="3361536">
          <a:off x="4694101" y="1622805"/>
          <a:ext cx="1464745" cy="4097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3361536">
        <a:off x="4694101" y="1622805"/>
        <a:ext cx="1464745" cy="409738"/>
      </dsp:txXfrm>
    </dsp:sp>
    <dsp:sp modelId="{98ECC639-7011-4FB2-AC00-6169EE328E8E}">
      <dsp:nvSpPr>
        <dsp:cNvPr id="0" name=""/>
        <dsp:cNvSpPr/>
      </dsp:nvSpPr>
      <dsp:spPr>
        <a:xfrm>
          <a:off x="4876794" y="2702092"/>
          <a:ext cx="3653370" cy="2041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 е в е </a:t>
          </a:r>
          <a:r>
            <a:rPr lang="ru-RU" sz="2400" b="1" kern="1200" dirty="0" err="1" smtClean="0"/>
            <a:t>р</a:t>
          </a:r>
          <a:r>
            <a:rPr lang="ru-RU" sz="2400" b="1" kern="1200" dirty="0" smtClean="0"/>
            <a:t> б а л </a:t>
          </a:r>
          <a:r>
            <a:rPr lang="ru-RU" sz="2400" b="1" kern="1200" dirty="0" err="1" smtClean="0"/>
            <a:t>ь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н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ы</a:t>
          </a:r>
          <a:r>
            <a:rPr lang="ru-RU" sz="2400" b="1" kern="1200" dirty="0" smtClean="0"/>
            <a:t> е </a:t>
          </a:r>
          <a:r>
            <a:rPr lang="ru-RU" sz="2400" kern="1200" dirty="0" smtClean="0"/>
            <a:t>(неречевые добавки к вербальной коммуникации)</a:t>
          </a:r>
          <a:endParaRPr lang="ru-RU" sz="2400" kern="1200" dirty="0"/>
        </a:p>
      </dsp:txBody>
      <dsp:txXfrm>
        <a:off x="4876794" y="2702092"/>
        <a:ext cx="3653370" cy="2041294"/>
      </dsp:txXfrm>
    </dsp:sp>
    <dsp:sp modelId="{284DDB31-F275-4401-AED3-D49816DF4889}">
      <dsp:nvSpPr>
        <dsp:cNvPr id="0" name=""/>
        <dsp:cNvSpPr/>
      </dsp:nvSpPr>
      <dsp:spPr>
        <a:xfrm rot="10800000">
          <a:off x="4339311" y="3517871"/>
          <a:ext cx="477763" cy="409738"/>
        </a:xfrm>
        <a:prstGeom prst="star4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4339311" y="3517871"/>
        <a:ext cx="477763" cy="409738"/>
      </dsp:txXfrm>
    </dsp:sp>
    <dsp:sp modelId="{518A3EC6-293B-4564-9C5A-FB7481A5EE6A}">
      <dsp:nvSpPr>
        <dsp:cNvPr id="0" name=""/>
        <dsp:cNvSpPr/>
      </dsp:nvSpPr>
      <dsp:spPr>
        <a:xfrm>
          <a:off x="228609" y="2723984"/>
          <a:ext cx="4050981" cy="1997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е </a:t>
          </a:r>
          <a:r>
            <a:rPr lang="ru-RU" sz="2400" b="1" kern="1200" dirty="0" err="1" smtClean="0"/>
            <a:t>р</a:t>
          </a:r>
          <a:r>
            <a:rPr lang="ru-RU" sz="2400" b="1" kern="1200" dirty="0" smtClean="0"/>
            <a:t> б а л </a:t>
          </a:r>
          <a:r>
            <a:rPr lang="ru-RU" sz="2400" b="1" kern="1200" dirty="0" err="1" smtClean="0"/>
            <a:t>ь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н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ы</a:t>
          </a:r>
          <a:r>
            <a:rPr lang="ru-RU" sz="2400" b="1" kern="1200" dirty="0" smtClean="0"/>
            <a:t> е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(смысл и значение фраз)</a:t>
          </a:r>
          <a:endParaRPr lang="ru-RU" sz="2400" kern="1200" dirty="0"/>
        </a:p>
      </dsp:txBody>
      <dsp:txXfrm>
        <a:off x="228609" y="2723984"/>
        <a:ext cx="4050981" cy="1997511"/>
      </dsp:txXfrm>
    </dsp:sp>
    <dsp:sp modelId="{5799E510-C457-470D-94CF-EA53CBE5EC76}">
      <dsp:nvSpPr>
        <dsp:cNvPr id="0" name=""/>
        <dsp:cNvSpPr/>
      </dsp:nvSpPr>
      <dsp:spPr>
        <a:xfrm rot="18187236">
          <a:off x="2760761" y="1633751"/>
          <a:ext cx="1445094" cy="4097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8187236">
        <a:off x="2760761" y="1633751"/>
        <a:ext cx="1445094" cy="409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F3B07-AB5A-4986-B884-598D1375A58D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D8E58-6C8D-4701-87AD-1AD3B4676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BAAB3-2C43-42DB-942D-5886EB0C433D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CF86-933F-4AA1-8B83-51A40FBB8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1B8DD-FB3D-45B9-A3FE-BD95E15CFBF7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D2023-FF10-4801-A912-CEA83232C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8103-B0E4-48A4-8E85-814533AF42B9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8A68E-927E-4FAB-A61D-CC850E3F5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9CCD-D8BC-4819-BF08-A0C6E5D591A9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CAC33-5226-401E-B6B2-6999342A7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CC09-B03C-4BFB-884E-684D8CD4F12D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349F-B11E-4B8B-9E38-C52B676A7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A5FD8-DA69-443F-A357-C00B8C7B3F3F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87759-52E8-4162-A592-9C2416B53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7319-7942-4485-9E7F-F7A341B7B463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6D60F-AFEB-4240-9437-461ED6F98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04210-3082-40AB-94BA-8B6E48F23794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99FED-E86A-4480-A5A2-0E0AC655C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96F80-F314-4EA9-9C1D-4F32AA7C49D3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FA6DB-2346-41D0-8CA6-5BED8BAD3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1BDCF-32F1-4F98-8BEF-7ABE04D2129E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9D96C-0FA7-4655-B575-01B278898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67B7EB-C324-4AB1-9502-08D5EAC413CE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69BDAA-C8D2-436A-9281-ABD268597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mir2106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648201"/>
            <a:ext cx="8458200" cy="142758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/>
              <a:t>Социальные коммуникации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презентация к курсу для </a:t>
            </a:r>
            <a:r>
              <a:rPr lang="ru-RU" sz="2700" dirty="0" smtClean="0"/>
              <a:t>студентов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533400"/>
            <a:ext cx="6400800" cy="1600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Ирина Юрьевна Матвеева</a:t>
            </a:r>
            <a:r>
              <a:rPr lang="ru-RU" dirty="0" smtClean="0"/>
              <a:t>, кандидат педагогических наук, </a:t>
            </a:r>
            <a:r>
              <a:rPr lang="ru-RU" dirty="0" smtClean="0"/>
              <a:t>доцент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Формы коммуникационной </a:t>
            </a:r>
            <a:r>
              <a:rPr lang="ru-RU" dirty="0" err="1" smtClean="0"/>
              <a:t>деятельност</a:t>
            </a:r>
            <a:r>
              <a:rPr lang="ru-RU" dirty="0" err="1"/>
              <a:t>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303837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И </a:t>
            </a:r>
            <a:r>
              <a:rPr lang="ru-RU" dirty="0" err="1" smtClean="0"/>
              <a:t>п</a:t>
            </a:r>
            <a:r>
              <a:rPr lang="ru-RU" dirty="0" smtClean="0"/>
              <a:t> И – копирование образца,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И </a:t>
            </a:r>
            <a:r>
              <a:rPr lang="ru-RU" dirty="0" err="1" smtClean="0"/>
              <a:t>д</a:t>
            </a:r>
            <a:r>
              <a:rPr lang="ru-RU" dirty="0" smtClean="0"/>
              <a:t> И – беседа,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И у И – команда,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И </a:t>
            </a:r>
            <a:r>
              <a:rPr lang="ru-RU" dirty="0" err="1" smtClean="0"/>
              <a:t>п</a:t>
            </a:r>
            <a:r>
              <a:rPr lang="ru-RU" dirty="0" smtClean="0"/>
              <a:t> Г – </a:t>
            </a:r>
            <a:r>
              <a:rPr lang="ru-RU" dirty="0" err="1" smtClean="0"/>
              <a:t>референтная</a:t>
            </a:r>
            <a:r>
              <a:rPr lang="ru-RU" dirty="0" smtClean="0"/>
              <a:t> группа,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И у Г – руководство коллективом,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И </a:t>
            </a:r>
            <a:r>
              <a:rPr lang="ru-RU" dirty="0" err="1" smtClean="0"/>
              <a:t>п</a:t>
            </a:r>
            <a:r>
              <a:rPr lang="ru-RU" dirty="0" smtClean="0"/>
              <a:t> М – социализация,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И у М – авторитаризм,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Г п Г – мода,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Г </a:t>
            </a:r>
            <a:r>
              <a:rPr lang="ru-RU" dirty="0" err="1" smtClean="0"/>
              <a:t>д</a:t>
            </a:r>
            <a:r>
              <a:rPr lang="ru-RU" dirty="0" smtClean="0"/>
              <a:t> Г – переговоры,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Г у Г – групповая иерархия,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Г </a:t>
            </a:r>
            <a:r>
              <a:rPr lang="ru-RU" dirty="0" err="1" smtClean="0"/>
              <a:t>п</a:t>
            </a:r>
            <a:r>
              <a:rPr lang="ru-RU" dirty="0" smtClean="0"/>
              <a:t> М – адаптация,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Г у М – руководство обществом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М </a:t>
            </a:r>
            <a:r>
              <a:rPr lang="ru-RU" dirty="0" err="1" smtClean="0"/>
              <a:t>п</a:t>
            </a:r>
            <a:r>
              <a:rPr lang="ru-RU" dirty="0" smtClean="0"/>
              <a:t> М – заимствование достижений,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М у М – информационная агрессия (война),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М </a:t>
            </a:r>
            <a:r>
              <a:rPr lang="ru-RU" dirty="0" err="1" smtClean="0"/>
              <a:t>д</a:t>
            </a:r>
            <a:r>
              <a:rPr lang="ru-RU" dirty="0" smtClean="0"/>
              <a:t> М – взаимодействие культур.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Общение как коммуникационная категория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99037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Структура общения: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Общение = коммуникация + </a:t>
            </a:r>
            <a:r>
              <a:rPr lang="ru-RU" sz="2800" b="1" dirty="0" err="1" smtClean="0">
                <a:solidFill>
                  <a:srgbClr val="FF0000"/>
                </a:solidFill>
              </a:rPr>
              <a:t>перцепция+</a:t>
            </a:r>
            <a:r>
              <a:rPr lang="ru-RU" sz="2800" b="1" dirty="0" smtClean="0">
                <a:solidFill>
                  <a:srgbClr val="FF0000"/>
                </a:solidFill>
              </a:rPr>
              <a:t> интеракция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Коммуникация </a:t>
            </a:r>
            <a:r>
              <a:rPr lang="ru-RU" sz="2800" dirty="0" smtClean="0">
                <a:solidFill>
                  <a:schemeClr val="tx1"/>
                </a:solidFill>
              </a:rPr>
              <a:t>– передача информации,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Перцепция</a:t>
            </a:r>
            <a:r>
              <a:rPr lang="ru-RU" sz="2800" dirty="0" smtClean="0">
                <a:solidFill>
                  <a:schemeClr val="tx1"/>
                </a:solidFill>
              </a:rPr>
              <a:t> – взаимное восприятие, стремление к пониманию мотивов поведения партнера,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Интеракция </a:t>
            </a:r>
            <a:r>
              <a:rPr lang="ru-RU" sz="2800" dirty="0" smtClean="0">
                <a:solidFill>
                  <a:schemeClr val="tx1"/>
                </a:solidFill>
              </a:rPr>
              <a:t>– обмен действиями согласно принятой программе совместной практической деятельности.  </a:t>
            </a:r>
          </a:p>
          <a:p>
            <a:pPr marL="457200" indent="-45720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Варианты общения: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О = П+К+И - материальный труд, сопровождаемый вербальной коммуникацией,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О= П+К – (К=И)  - духовный труд,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О= П+И – материальный труд, не сопровождаемый вербальной коммуникацией.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Стратегии общения:</a:t>
            </a: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7"/>
          </a:xfrm>
        </p:spPr>
        <p:txBody>
          <a:bodyPr/>
          <a:lstStyle/>
          <a:p>
            <a:r>
              <a:rPr lang="ru-RU" dirty="0" smtClean="0"/>
              <a:t>Открытое – Закрытое,</a:t>
            </a:r>
          </a:p>
          <a:p>
            <a:r>
              <a:rPr lang="ru-RU" dirty="0" smtClean="0"/>
              <a:t>Монологическое – Диалогическое,</a:t>
            </a:r>
          </a:p>
          <a:p>
            <a:r>
              <a:rPr lang="ru-RU" dirty="0" smtClean="0"/>
              <a:t>Ролевое – Личностное.</a:t>
            </a:r>
          </a:p>
          <a:p>
            <a:pPr>
              <a:buNone/>
            </a:pPr>
            <a:r>
              <a:rPr lang="ru-RU" sz="1800" dirty="0" smtClean="0"/>
              <a:t>Виды общения: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«Контакт масок»,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Примитивное,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Формально-ролевое,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Духовное,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Деловое,</a:t>
            </a:r>
          </a:p>
          <a:p>
            <a:pPr marL="514350" indent="-514350">
              <a:buAutoNum type="arabicPeriod"/>
            </a:pPr>
            <a:r>
              <a:rPr lang="ru-RU" sz="1800" dirty="0" err="1" smtClean="0"/>
              <a:t>Манипулятивное</a:t>
            </a:r>
            <a:r>
              <a:rPr lang="ru-RU" sz="1800" dirty="0" smtClean="0"/>
              <a:t>,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Светское.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коммуникации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Невербальные средства коммуникации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99037"/>
          </a:xfrm>
        </p:spPr>
        <p:txBody>
          <a:bodyPr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Кинестика</a:t>
            </a:r>
            <a:r>
              <a:rPr lang="ru-RU" dirty="0" smtClean="0"/>
              <a:t> – наука, изучающая движение мышц человека (мимика, </a:t>
            </a:r>
            <a:r>
              <a:rPr lang="ru-RU" dirty="0" err="1" smtClean="0"/>
              <a:t>жестика</a:t>
            </a:r>
            <a:r>
              <a:rPr lang="ru-RU" dirty="0" smtClean="0"/>
              <a:t>, </a:t>
            </a:r>
            <a:r>
              <a:rPr lang="ru-RU" dirty="0" err="1" smtClean="0"/>
              <a:t>пантомиммика</a:t>
            </a:r>
            <a:r>
              <a:rPr lang="ru-RU" dirty="0" smtClean="0"/>
              <a:t>…),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Пара- и экстралингвистика </a:t>
            </a:r>
            <a:r>
              <a:rPr lang="ru-RU" dirty="0" smtClean="0"/>
              <a:t>– звуковые «добавки» к вербальной коммуникации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Организация пространства </a:t>
            </a:r>
            <a:r>
              <a:rPr lang="ru-RU" dirty="0" smtClean="0"/>
              <a:t>– выбор организации пространства вокруг процесса коммуникации.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Контакт глаз </a:t>
            </a:r>
            <a:r>
              <a:rPr lang="ru-RU" dirty="0" smtClean="0"/>
              <a:t>– движение глаз во время коммуникационного акта.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Проксемика</a:t>
            </a:r>
            <a:r>
              <a:rPr lang="ru-RU" b="1" dirty="0" smtClean="0"/>
              <a:t> </a:t>
            </a:r>
            <a:r>
              <a:rPr lang="ru-RU" dirty="0" smtClean="0"/>
              <a:t>- расположение людей в пространстве.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ru-RU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Гендерные</a:t>
            </a:r>
            <a:r>
              <a:rPr lang="ru-RU" dirty="0" smtClean="0"/>
              <a:t> особенности общения</a:t>
            </a: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Мужчина и женщина имеют разную норму на количество «слов» в течение суток.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У мужчин – проблемно-ориентированное мышление, у женщин – эмоционально-ориентированное мышление.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Разное количество видов деятельности, выполняемых в процессе общения.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Сотрудничество и конфликты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99037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Конфликт</a:t>
            </a:r>
            <a:r>
              <a:rPr lang="ru-RU" dirty="0" smtClean="0"/>
              <a:t> (лат.) – столкновение противоположных взглядов, позиций, мнений; спор, приводящие к борьбе.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Виды конфликтов: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Экономические</a:t>
            </a:r>
            <a:r>
              <a:rPr lang="ru-RU" dirty="0" smtClean="0"/>
              <a:t> – предмет конфликта: деньги, имущество или материальные блага,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Социально-политические</a:t>
            </a:r>
            <a:r>
              <a:rPr lang="ru-RU" dirty="0" smtClean="0"/>
              <a:t> – предмет конфликта: власть в обществе,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Идеологические</a:t>
            </a:r>
            <a:r>
              <a:rPr lang="ru-RU" dirty="0" smtClean="0"/>
              <a:t> – предмет конфликта: взгляды людей на устройство общества, мировоззрение,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Социально-психологические</a:t>
            </a:r>
            <a:r>
              <a:rPr lang="ru-RU" dirty="0" smtClean="0"/>
              <a:t> – предмет конфликта: отношения между людьми, взаимное восприятие,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Социально-бытовые</a:t>
            </a:r>
            <a:r>
              <a:rPr lang="ru-RU" dirty="0" smtClean="0"/>
              <a:t> – предмет конфликта: взгляды людей на бытовое устройство.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Этапы развития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303837"/>
          </a:xfrm>
        </p:spPr>
        <p:txBody>
          <a:bodyPr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err="1" smtClean="0"/>
              <a:t>Предконфликтная</a:t>
            </a:r>
            <a:r>
              <a:rPr lang="ru-RU" b="1" dirty="0" smtClean="0"/>
              <a:t> ситуация </a:t>
            </a:r>
            <a:r>
              <a:rPr lang="ru-RU" dirty="0" smtClean="0"/>
              <a:t>– состояние дел на кануне конфликта. Характеризуется ростом напряженности отношений и постепенным их разрушением.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Инцидент</a:t>
            </a:r>
            <a:r>
              <a:rPr lang="ru-RU" dirty="0" smtClean="0"/>
              <a:t> – формальный повод для начала столкновения.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Развития конфликта </a:t>
            </a:r>
            <a:r>
              <a:rPr lang="ru-RU" dirty="0" smtClean="0"/>
              <a:t>– динамично развивающиеся отношения, интенсивность которых зависит от конфликтности поведения (компромиссное, активно-конфликтное, пассивно-конфликтное…).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Кульминация </a:t>
            </a:r>
            <a:r>
              <a:rPr lang="ru-RU" dirty="0" smtClean="0"/>
              <a:t>– высшая точка развития конфликта. Здесь  становится очевидным </a:t>
            </a:r>
            <a:r>
              <a:rPr lang="ru-RU" dirty="0" err="1" smtClean="0"/>
              <a:t>нецелесобразность</a:t>
            </a:r>
            <a:r>
              <a:rPr lang="ru-RU" dirty="0" smtClean="0"/>
              <a:t> продолжения конфликта.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Разрешение конфликта </a:t>
            </a:r>
            <a:r>
              <a:rPr lang="ru-RU" dirty="0" smtClean="0"/>
              <a:t>– поиск путей выхода из конфликта.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Переговоры</a:t>
            </a:r>
            <a:r>
              <a:rPr lang="ru-RU" dirty="0" smtClean="0"/>
              <a:t> – совместный поиск и выработка условий выхода из конфликта.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err="1" smtClean="0"/>
              <a:t>Постконфликтная</a:t>
            </a:r>
            <a:r>
              <a:rPr lang="ru-RU" b="1" dirty="0" smtClean="0"/>
              <a:t> ситуация </a:t>
            </a:r>
            <a:r>
              <a:rPr lang="ru-RU" dirty="0" smtClean="0"/>
              <a:t>– состояние дел после разрешения конфликта. При несоблюдении условий выхода из конфликта становится </a:t>
            </a:r>
            <a:r>
              <a:rPr lang="ru-RU" dirty="0" err="1" smtClean="0"/>
              <a:t>предконфликтной</a:t>
            </a:r>
            <a:r>
              <a:rPr lang="ru-RU" dirty="0" smtClean="0"/>
              <a:t> ситуацией.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ru-RU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ru-RU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Рекомендации:</a:t>
            </a:r>
            <a:endParaRPr lang="ru-RU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Как можно быстрее выходить на стадию переговоров,</a:t>
            </a:r>
          </a:p>
          <a:p>
            <a:r>
              <a:rPr lang="ru-RU" smtClean="0"/>
              <a:t>Управлять конфликтом,</a:t>
            </a:r>
          </a:p>
          <a:p>
            <a:r>
              <a:rPr lang="ru-RU" smtClean="0"/>
              <a:t>Применять компромиссное поведение.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Функции конфликта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ПОЛОЖИТЕЛЬНЫЕ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ОТРИЦАТЕЛЬНЫЕ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Выясняет позиции конфликтующих сторон и окружающих</a:t>
                      </a:r>
                      <a:r>
                        <a:rPr lang="ru-RU" baseline="0" dirty="0" smtClean="0"/>
                        <a:t> людей,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Вскрывает и частично разрешает имеющиеся противоречия и проблемы,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Усиливает коммуникационные связи,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Способствует социальному прогрессу,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Выявляет  лидера</a:t>
                      </a:r>
                    </a:p>
                    <a:p>
                      <a:pPr marL="342900" indent="-342900">
                        <a:buNone/>
                      </a:pPr>
                      <a:endParaRPr lang="ru-RU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Ведет к нестабильности,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Разрушает социальные отношения,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Ведет</a:t>
                      </a:r>
                      <a:r>
                        <a:rPr lang="ru-RU" baseline="0" dirty="0" smtClean="0"/>
                        <a:t> к утрате ресурсов (материальных, физических, здоровья, ….)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Виды коммуникации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09800" y="1524000"/>
            <a:ext cx="4495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Коммуникация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81600" y="2895600"/>
            <a:ext cx="3352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смысловая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2895600"/>
            <a:ext cx="350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материальная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24600" y="47244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социальная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4724400"/>
            <a:ext cx="2590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психическая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1000" y="4724400"/>
            <a:ext cx="2590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генетическая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3124200" y="25146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5867400" y="2514600"/>
            <a:ext cx="3048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2800"/>
          </a:p>
        </p:txBody>
      </p:sp>
      <p:cxnSp>
        <p:nvCxnSpPr>
          <p:cNvPr id="18" name="Прямая со стрелкой 17"/>
          <p:cNvCxnSpPr>
            <a:stCxn id="5" idx="1"/>
          </p:cNvCxnSpPr>
          <p:nvPr/>
        </p:nvCxnSpPr>
        <p:spPr>
          <a:xfrm rot="10800000" flipV="1">
            <a:off x="2362200" y="3352800"/>
            <a:ext cx="2819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5219700" y="41529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7391400" y="40386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Правда и ложь в коммуникационной деятельности</a:t>
            </a:r>
            <a:endParaRPr lang="ru-RU" dirty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Разновидности правдивого знания: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1. </a:t>
            </a:r>
            <a:r>
              <a:rPr lang="ru-RU" b="1" smtClean="0"/>
              <a:t>Истина</a:t>
            </a:r>
            <a:r>
              <a:rPr lang="ru-RU" smtClean="0"/>
              <a:t> – бесстрастное отражение действительности, выражающее знание о мире самому миру.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2. </a:t>
            </a:r>
            <a:r>
              <a:rPr lang="ru-RU" b="1" smtClean="0"/>
              <a:t>Правда</a:t>
            </a:r>
            <a:r>
              <a:rPr lang="ru-RU" smtClean="0"/>
              <a:t> – эмоционально-окрашенная истина, содержащая субъективную оценку или моральную санкцию общества.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Виды неправды: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Заблуждение.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Полуправда – сообщение, сочетающее истинные и ложные сведения.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Ложь – умышленное искажение сведений.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Источники лжи: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Перцепция – имидж.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Коммуникация – речь.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Интеракция – недобросовестная деятельность.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Принцип правдивости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Истина ради истины </a:t>
            </a:r>
            <a:r>
              <a:rPr lang="ru-RU" dirty="0" smtClean="0"/>
              <a:t>– жизненное кредо правдолюбцев.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Правда и ложь во благо </a:t>
            </a:r>
            <a:r>
              <a:rPr lang="ru-RU" dirty="0" smtClean="0"/>
              <a:t>– </a:t>
            </a:r>
            <a:r>
              <a:rPr lang="ru-RU" dirty="0" err="1" smtClean="0"/>
              <a:t>коммуникант</a:t>
            </a:r>
            <a:r>
              <a:rPr lang="ru-RU" dirty="0" smtClean="0"/>
              <a:t> руководствуется выгодой реципиента при принятии решения о передачи правдивой информации.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Правда и ложь по расчету </a:t>
            </a:r>
            <a:r>
              <a:rPr lang="ru-RU" dirty="0" smtClean="0"/>
              <a:t>- </a:t>
            </a:r>
            <a:r>
              <a:rPr lang="ru-RU" dirty="0" err="1" smtClean="0"/>
              <a:t>коммуникант</a:t>
            </a:r>
            <a:r>
              <a:rPr lang="ru-RU" dirty="0" smtClean="0"/>
              <a:t> руководствуется собственной выгодой при принятии решения о передачи правдивой информации.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Игры и </a:t>
            </a:r>
            <a:r>
              <a:rPr lang="ru-RU" dirty="0" err="1" smtClean="0"/>
              <a:t>псевдоигры</a:t>
            </a:r>
            <a:endParaRPr lang="ru-RU" dirty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3999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dirty="0" smtClean="0"/>
              <a:t>1.  </a:t>
            </a:r>
            <a:r>
              <a:rPr lang="ru-RU" sz="2400" dirty="0" err="1" smtClean="0"/>
              <a:t>Археокультура</a:t>
            </a:r>
            <a:r>
              <a:rPr lang="ru-RU" sz="2400" dirty="0" smtClean="0"/>
              <a:t>  - игра использовалась для социализации подрастающего поколения, являлась средством хранения, распространения и создания </a:t>
            </a:r>
            <a:r>
              <a:rPr lang="ru-RU" sz="2400" smtClean="0"/>
              <a:t>социальных смыслов.</a:t>
            </a:r>
            <a:endParaRPr lang="ru-RU" sz="2400" dirty="0" smtClean="0"/>
          </a:p>
          <a:p>
            <a:pPr>
              <a:buFont typeface="Wingdings 2" pitchFamily="18" charset="2"/>
              <a:buNone/>
            </a:pPr>
            <a:r>
              <a:rPr lang="ru-RU" sz="2400" dirty="0" smtClean="0"/>
              <a:t>2. Палеокультура – с формирование </a:t>
            </a:r>
            <a:r>
              <a:rPr lang="ru-RU" sz="2400" dirty="0" err="1" smtClean="0"/>
              <a:t>социокультурных</a:t>
            </a:r>
            <a:r>
              <a:rPr lang="ru-RU" sz="2400" dirty="0" smtClean="0"/>
              <a:t> институтов (религия, искусство, образование , …) игра выделяется в </a:t>
            </a:r>
            <a:r>
              <a:rPr lang="ru-RU" sz="2400" dirty="0" err="1" smtClean="0"/>
              <a:t>досуговую</a:t>
            </a:r>
            <a:r>
              <a:rPr lang="ru-RU" sz="2400" dirty="0" smtClean="0"/>
              <a:t> сферу и культура разделяется на народную и элитно-профессиональную.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/>
              <a:t>3. </a:t>
            </a:r>
            <a:r>
              <a:rPr lang="ru-RU" sz="2400" dirty="0" err="1" smtClean="0"/>
              <a:t>Неокультура</a:t>
            </a:r>
            <a:r>
              <a:rPr lang="ru-RU" sz="2400" dirty="0" smtClean="0"/>
              <a:t> – раскрепощение народных масс приводит к повышению </a:t>
            </a:r>
            <a:r>
              <a:rPr lang="ru-RU" sz="2400" dirty="0" err="1" smtClean="0"/>
              <a:t>востребованности</a:t>
            </a:r>
            <a:r>
              <a:rPr lang="ru-RU" sz="2400" dirty="0" smtClean="0"/>
              <a:t> на игру, благодаря чему игра становится объектом коммерции (цирк Шапито, Театр Глобус, …).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/>
              <a:t>4. </a:t>
            </a:r>
            <a:r>
              <a:rPr lang="ru-RU" sz="2400" dirty="0" err="1" smtClean="0"/>
              <a:t>Постнеокультура</a:t>
            </a:r>
            <a:r>
              <a:rPr lang="ru-RU" sz="2400" dirty="0" smtClean="0"/>
              <a:t> – широкое разнообразие игровых средств, обогащенных за счет </a:t>
            </a:r>
            <a:r>
              <a:rPr lang="ru-RU" sz="2400" dirty="0" err="1" smtClean="0"/>
              <a:t>ИТ-технологий</a:t>
            </a:r>
            <a:r>
              <a:rPr lang="ru-RU" sz="2400" dirty="0" smtClean="0"/>
              <a:t>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Признаки игры</a:t>
            </a:r>
            <a:endParaRPr lang="ru-RU" dirty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990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ru-RU" dirty="0" smtClean="0"/>
              <a:t>Наличие условных или принятых правил.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dirty="0" smtClean="0"/>
              <a:t>Главная цель – выигрыш.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dirty="0" smtClean="0"/>
              <a:t>Удовлетворяет этические и эстетические потребности играющего субъекта.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dirty="0" smtClean="0"/>
              <a:t>Творческая деятельность.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dirty="0" smtClean="0"/>
              <a:t>Создает непредсказуемые, но справедливые испытания силы, упорства, отваги.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dirty="0" smtClean="0"/>
              <a:t>Существует в виртуальных мирах.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dirty="0" smtClean="0"/>
              <a:t>СВОБОДНАЯ ДЕЯТЕЛЬНОСТЬ</a:t>
            </a:r>
          </a:p>
          <a:p>
            <a:pPr marL="514350" indent="-514350">
              <a:buFont typeface="Wingdings 2" pitchFamily="18" charset="2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Игра – это творческое духовное общение независимых субъектов, направленное на удовлетворение этических и эстетических потребностей.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Типы игр: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Игра-маскарад – цель: скрыть действительное состояние играющего субъекта (театрализованные представления, маскарады, психотехники…)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Игра-иллюзия – цель: уход в виртуальные миры в поисках физической или психической разгрузки.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Игра-разгадка – цель: познать действительное, но скрытое.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Игра-состязание – </a:t>
            </a:r>
            <a:r>
              <a:rPr lang="ru-RU" dirty="0" err="1" smtClean="0"/>
              <a:t>субъект-субъектная</a:t>
            </a:r>
            <a:r>
              <a:rPr lang="ru-RU" dirty="0" smtClean="0"/>
              <a:t> борьба, главная цель которой – победа (спортивные игры, конкурсы… ).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Коммуникационные потребности</a:t>
            </a:r>
            <a:endParaRPr lang="ru-RU" dirty="0"/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381000" y="1371600"/>
            <a:ext cx="4191000" cy="4525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/>
              <a:t>Проблема </a:t>
            </a:r>
          </a:p>
          <a:p>
            <a:pPr algn="ctr">
              <a:buFont typeface="Wingdings 2" pitchFamily="18" charset="2"/>
              <a:buNone/>
            </a:pPr>
            <a:endParaRPr lang="ru-RU" b="1" smtClean="0"/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Потребность </a:t>
            </a:r>
          </a:p>
          <a:p>
            <a:pPr algn="ctr">
              <a:buFont typeface="Wingdings 2" pitchFamily="18" charset="2"/>
              <a:buNone/>
            </a:pPr>
            <a:endParaRPr lang="ru-RU" b="1" smtClean="0"/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Мотив </a:t>
            </a:r>
          </a:p>
          <a:p>
            <a:pPr algn="ctr">
              <a:buFont typeface="Wingdings 2" pitchFamily="18" charset="2"/>
              <a:buNone/>
            </a:pPr>
            <a:endParaRPr lang="ru-RU" b="1" smtClean="0"/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Деятельность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286000" y="19812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286000" y="31242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362200" y="43434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48200" y="1524000"/>
            <a:ext cx="41910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ru-RU" sz="3200" b="1" dirty="0">
                <a:solidFill>
                  <a:schemeClr val="tx2"/>
                </a:solidFill>
                <a:latin typeface="+mn-lt"/>
              </a:rPr>
              <a:t>Функции потребностей: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ru-RU" sz="3200" b="1" dirty="0">
                <a:solidFill>
                  <a:schemeClr val="tx2"/>
                </a:solidFill>
                <a:latin typeface="+mn-lt"/>
              </a:rPr>
              <a:t>1. Сигнальная – </a:t>
            </a:r>
            <a:r>
              <a:rPr lang="ru-RU" sz="3200" dirty="0">
                <a:solidFill>
                  <a:schemeClr val="tx2"/>
                </a:solidFill>
                <a:latin typeface="+mn-lt"/>
              </a:rPr>
              <a:t>сигнализирует о наличии рассогласования между наличным и нормальным состоянием сознания.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ru-RU" sz="3200" b="1" dirty="0">
                <a:solidFill>
                  <a:schemeClr val="tx2"/>
                </a:solidFill>
                <a:latin typeface="+mn-lt"/>
              </a:rPr>
              <a:t>2. Побуждающая </a:t>
            </a:r>
            <a:r>
              <a:rPr lang="ru-RU" sz="3200" dirty="0">
                <a:solidFill>
                  <a:schemeClr val="tx2"/>
                </a:solidFill>
                <a:latin typeface="+mn-lt"/>
              </a:rPr>
              <a:t>– побуждает человека к деятельности для компенсации рассогласования.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Классификация информационных потребностей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362200" y="1752600"/>
            <a:ext cx="4953000" cy="411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Спонтанные потребности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Вторичные потребности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Абсолютные потребности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86200" y="33528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124200" y="4267200"/>
            <a:ext cx="3352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Минус 8"/>
          <p:cNvSpPr/>
          <p:nvPr/>
        </p:nvSpPr>
        <p:spPr>
          <a:xfrm>
            <a:off x="3962400" y="3352800"/>
            <a:ext cx="1752600" cy="460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3276600" y="4419600"/>
            <a:ext cx="33528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задание: эссе «Мое социальное время и пространство» </a:t>
            </a:r>
          </a:p>
          <a:p>
            <a:r>
              <a:rPr lang="en-US" smtClean="0">
                <a:hlinkClick r:id="rId2"/>
              </a:rPr>
              <a:t>mir2106@mail.ru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Социальная коммуникация – передача социальной информации во времени и пространстве.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СОЦИАЛЬНЫЕ СМЫСЛЫ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КОММУНИКАЦИОННЫЙ КАНАЛ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810000"/>
            <a:ext cx="2514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КОММУНИКАНТ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72200" y="3886200"/>
            <a:ext cx="2514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РЕЦИПИЕНТ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200400" y="4343400"/>
            <a:ext cx="2667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Субъект социальной коммуникации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951037"/>
          </a:xfrm>
        </p:spPr>
        <p:txBody>
          <a:bodyPr/>
          <a:lstStyle/>
          <a:p>
            <a:r>
              <a:rPr lang="ru-RU" smtClean="0"/>
              <a:t>Личность,</a:t>
            </a:r>
          </a:p>
          <a:p>
            <a:r>
              <a:rPr lang="ru-RU" smtClean="0"/>
              <a:t>Группа,</a:t>
            </a:r>
          </a:p>
          <a:p>
            <a:r>
              <a:rPr lang="ru-RU" smtClean="0"/>
              <a:t>Масса.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Социальные смыслы: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0084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Исходя из цели  коммуникации различают: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Познавательная</a:t>
            </a:r>
            <a:r>
              <a:rPr lang="ru-RU" dirty="0" smtClean="0"/>
              <a:t> цель – в ее результате передаются </a:t>
            </a:r>
            <a:r>
              <a:rPr lang="ru-RU" dirty="0" smtClean="0">
                <a:solidFill>
                  <a:srgbClr val="FF0000"/>
                </a:solidFill>
              </a:rPr>
              <a:t>ЗНАНИЯ И УМЕНИЯ.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Экспрессивная</a:t>
            </a:r>
            <a:r>
              <a:rPr lang="ru-RU" dirty="0" smtClean="0"/>
              <a:t> цель – в ее результате передаются </a:t>
            </a:r>
            <a:r>
              <a:rPr lang="ru-RU" dirty="0" smtClean="0">
                <a:solidFill>
                  <a:srgbClr val="FF0000"/>
                </a:solidFill>
              </a:rPr>
              <a:t>ЭМОЦИИ.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Побудительная</a:t>
            </a:r>
            <a:r>
              <a:rPr lang="ru-RU" dirty="0" smtClean="0"/>
              <a:t> цель – в ее результате передаются </a:t>
            </a:r>
            <a:r>
              <a:rPr lang="ru-RU" dirty="0" smtClean="0">
                <a:solidFill>
                  <a:srgbClr val="FF0000"/>
                </a:solidFill>
              </a:rPr>
              <a:t>СТИМУЛЫ, МОТИВЫ.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Формы коммуникационного понимания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990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ru-RU" b="1" smtClean="0"/>
              <a:t>Коммуникационное познание </a:t>
            </a:r>
            <a:r>
              <a:rPr lang="ru-RU" smtClean="0"/>
              <a:t>– воспринимается не только смысл сообщения, но и причинно-следственные связи (контекст) события.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b="1" smtClean="0"/>
              <a:t>Коммуникационное восприятие </a:t>
            </a:r>
            <a:r>
              <a:rPr lang="ru-RU" smtClean="0"/>
              <a:t>– фрагментарное восприятие информации.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b="1" smtClean="0"/>
              <a:t>Псевдокоммуникция</a:t>
            </a:r>
            <a:r>
              <a:rPr lang="ru-RU" smtClean="0"/>
              <a:t> – обеспечивает движение материальной оболочки, а не смысла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05400"/>
          </a:xfrm>
        </p:spPr>
        <p:txBody>
          <a:bodyPr/>
          <a:lstStyle/>
          <a:p>
            <a:r>
              <a:rPr lang="ru-RU" b="1" smtClean="0"/>
              <a:t>Социальное время </a:t>
            </a:r>
            <a:r>
              <a:rPr lang="ru-RU" smtClean="0"/>
              <a:t>– интуитивное ощущение течения социальной жизни, переживаемое современникам.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r>
              <a:rPr lang="ru-RU" b="1" smtClean="0"/>
              <a:t>Социальное пространство </a:t>
            </a:r>
            <a:r>
              <a:rPr lang="ru-RU" smtClean="0"/>
              <a:t>– интуитивное ощущение социальных отношений между людьми.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Формы Коммуникационных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99037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Подражание</a:t>
            </a:r>
            <a:r>
              <a:rPr lang="ru-RU" dirty="0" smtClean="0"/>
              <a:t> – досталась в наследство от </a:t>
            </a:r>
            <a:r>
              <a:rPr lang="ru-RU" dirty="0" err="1" smtClean="0"/>
              <a:t>зоокоммуникации</a:t>
            </a:r>
            <a:r>
              <a:rPr lang="ru-RU" dirty="0" smtClean="0"/>
              <a:t>. Заимствование реципиентом повадок и действий </a:t>
            </a:r>
            <a:r>
              <a:rPr lang="ru-RU" dirty="0" err="1" smtClean="0"/>
              <a:t>коммуниканта</a:t>
            </a:r>
            <a:r>
              <a:rPr lang="ru-RU" dirty="0" smtClean="0"/>
              <a:t>. </a:t>
            </a:r>
            <a:r>
              <a:rPr lang="ru-RU" dirty="0" err="1" smtClean="0"/>
              <a:t>Объект-субъектное</a:t>
            </a:r>
            <a:r>
              <a:rPr lang="ru-RU" dirty="0" smtClean="0"/>
              <a:t> взаимодействие (мода, </a:t>
            </a:r>
            <a:r>
              <a:rPr lang="ru-RU" dirty="0" err="1" smtClean="0"/>
              <a:t>кумиротворчество</a:t>
            </a:r>
            <a:r>
              <a:rPr lang="ru-RU" dirty="0" smtClean="0"/>
              <a:t>, профессионализация, социализация и т.д.)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Диалог </a:t>
            </a:r>
            <a:r>
              <a:rPr lang="ru-RU" dirty="0" smtClean="0"/>
              <a:t>– возник в процессе формирования речи. Предполагает последовательность высказывания </a:t>
            </a:r>
            <a:r>
              <a:rPr lang="ru-RU" dirty="0" err="1" smtClean="0"/>
              <a:t>коммуниканта</a:t>
            </a:r>
            <a:r>
              <a:rPr lang="ru-RU" dirty="0" smtClean="0"/>
              <a:t> и реципиента. </a:t>
            </a:r>
            <a:r>
              <a:rPr lang="ru-RU" dirty="0" err="1" smtClean="0"/>
              <a:t>Субъект-субъектное</a:t>
            </a:r>
            <a:r>
              <a:rPr lang="ru-RU" dirty="0" smtClean="0"/>
              <a:t> взаимодействие.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Управление</a:t>
            </a:r>
            <a:r>
              <a:rPr lang="ru-RU" dirty="0" smtClean="0"/>
              <a:t> – возникла с расслоением общества. Предполагает неравноправие в высказываниях. </a:t>
            </a:r>
            <a:r>
              <a:rPr lang="ru-RU" dirty="0" err="1" smtClean="0"/>
              <a:t>Субъект-объектное</a:t>
            </a:r>
            <a:r>
              <a:rPr lang="ru-RU" dirty="0" smtClean="0"/>
              <a:t> взаимодействие.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Виды и уровни коммуникационной деятельности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3820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133600"/>
                <a:gridCol w="1981200"/>
                <a:gridCol w="2362200"/>
              </a:tblGrid>
              <a:tr h="152400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Микро-коммуникация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Миди-</a:t>
                      </a:r>
                    </a:p>
                    <a:p>
                      <a:r>
                        <a:rPr lang="ru-RU" b="1" dirty="0" smtClean="0"/>
                        <a:t>коммуникация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Макро-</a:t>
                      </a:r>
                    </a:p>
                    <a:p>
                      <a:r>
                        <a:rPr lang="ru-RU" b="1" dirty="0" smtClean="0"/>
                        <a:t>коммуникация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Виды КД</a:t>
                      </a:r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Уровни КД</a:t>
                      </a:r>
                      <a:endParaRPr lang="ru-RU" b="1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 - 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Межличностная коммуникация</a:t>
                      </a:r>
                      <a:endParaRPr lang="ru-RU" b="1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</a:t>
                      </a:r>
                      <a:r>
                        <a:rPr lang="ru-RU" b="1" baseline="0" dirty="0" smtClean="0"/>
                        <a:t> - 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 - 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Групповая коммуникация</a:t>
                      </a:r>
                      <a:endParaRPr lang="ru-RU" b="1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 - 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 - 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 – М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Массовая коммуникация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1596</TotalTime>
  <Words>1249</Words>
  <Application>Microsoft Office PowerPoint</Application>
  <PresentationFormat>Экран (4:3)</PresentationFormat>
  <Paragraphs>202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Социальные коммуникации презентация к курсу для студентов</vt:lpstr>
      <vt:lpstr>Виды коммуникации</vt:lpstr>
      <vt:lpstr>Слайд 3</vt:lpstr>
      <vt:lpstr>Субъект социальной коммуникации</vt:lpstr>
      <vt:lpstr>Социальные смыслы:</vt:lpstr>
      <vt:lpstr>Формы коммуникационного понимания</vt:lpstr>
      <vt:lpstr>Слайд 7</vt:lpstr>
      <vt:lpstr>Формы Коммуникационных действий</vt:lpstr>
      <vt:lpstr>Виды и уровни коммуникационной деятельности</vt:lpstr>
      <vt:lpstr>Формы коммуникационной деятельностИ</vt:lpstr>
      <vt:lpstr>Общение как коммуникационная категория</vt:lpstr>
      <vt:lpstr>Стратегии общения:</vt:lpstr>
      <vt:lpstr>Виды коммуникации</vt:lpstr>
      <vt:lpstr>Невербальные средства коммуникации</vt:lpstr>
      <vt:lpstr>Гендерные особенности общения</vt:lpstr>
      <vt:lpstr>Сотрудничество и конфликты</vt:lpstr>
      <vt:lpstr>Этапы развития конфликта</vt:lpstr>
      <vt:lpstr>Рекомендации:</vt:lpstr>
      <vt:lpstr>Функции конфликта</vt:lpstr>
      <vt:lpstr>Правда и ложь в коммуникационной деятельности</vt:lpstr>
      <vt:lpstr>Слайд 21</vt:lpstr>
      <vt:lpstr>Принцип правдивости</vt:lpstr>
      <vt:lpstr>Игры и псевдоигры</vt:lpstr>
      <vt:lpstr>Признаки игры</vt:lpstr>
      <vt:lpstr>Слайд 25</vt:lpstr>
      <vt:lpstr>Коммуникационные потребности</vt:lpstr>
      <vt:lpstr>Классификация информационных потребностей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коммуникации презентация к курсу для студентов ИЗО</dc:title>
  <dc:creator>Admin</dc:creator>
  <cp:lastModifiedBy>Admin</cp:lastModifiedBy>
  <cp:revision>88</cp:revision>
  <dcterms:created xsi:type="dcterms:W3CDTF">2012-02-01T03:06:55Z</dcterms:created>
  <dcterms:modified xsi:type="dcterms:W3CDTF">2016-09-23T16:23:18Z</dcterms:modified>
</cp:coreProperties>
</file>