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20"/>
  </p:notesMasterIdLst>
  <p:sldIdLst>
    <p:sldId id="256" r:id="rId2"/>
    <p:sldId id="300" r:id="rId3"/>
    <p:sldId id="281" r:id="rId4"/>
    <p:sldId id="314" r:id="rId5"/>
    <p:sldId id="280" r:id="rId6"/>
    <p:sldId id="296" r:id="rId7"/>
    <p:sldId id="307" r:id="rId8"/>
    <p:sldId id="310" r:id="rId9"/>
    <p:sldId id="285" r:id="rId10"/>
    <p:sldId id="315" r:id="rId11"/>
    <p:sldId id="303" r:id="rId12"/>
    <p:sldId id="308" r:id="rId13"/>
    <p:sldId id="302" r:id="rId14"/>
    <p:sldId id="316" r:id="rId15"/>
    <p:sldId id="313" r:id="rId16"/>
    <p:sldId id="317" r:id="rId17"/>
    <p:sldId id="305" r:id="rId18"/>
    <p:sldId id="311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E0000"/>
    <a:srgbClr val="B92D14"/>
    <a:srgbClr val="003300"/>
    <a:srgbClr val="4D4D4D"/>
    <a:srgbClr val="35759D"/>
    <a:srgbClr val="35B19D"/>
    <a:srgbClr val="0066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86401" autoAdjust="0"/>
  </p:normalViewPr>
  <p:slideViewPr>
    <p:cSldViewPr>
      <p:cViewPr varScale="1">
        <p:scale>
          <a:sx n="75" d="100"/>
          <a:sy n="75" d="100"/>
        </p:scale>
        <p:origin x="-16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22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05703-F6CA-453B-ACD4-08D84E517B0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ACD7CC5-56E7-4E88-967F-F235DD54BB8E}">
      <dgm:prSet phldrT="[Текст]" custT="1"/>
      <dgm:spPr/>
      <dgm:t>
        <a:bodyPr/>
        <a:lstStyle/>
        <a:p>
          <a:pPr algn="l"/>
          <a:r>
            <a:rPr lang="ru-RU" sz="1500" b="1" dirty="0" smtClean="0">
              <a:solidFill>
                <a:srgbClr val="002060"/>
              </a:solidFill>
            </a:rPr>
            <a:t>ОРГАНИЗАТОРЫ:</a:t>
          </a:r>
        </a:p>
        <a:p>
          <a:pPr algn="l"/>
          <a:r>
            <a:rPr lang="ru-RU" sz="1500" dirty="0" smtClean="0">
              <a:solidFill>
                <a:srgbClr val="002060"/>
              </a:solidFill>
            </a:rPr>
            <a:t>- Государственные библиотеки СО</a:t>
          </a:r>
        </a:p>
        <a:p>
          <a:pPr algn="l"/>
          <a:r>
            <a:rPr lang="ru-RU" sz="1500" dirty="0" smtClean="0">
              <a:solidFill>
                <a:srgbClr val="002060"/>
              </a:solidFill>
            </a:rPr>
            <a:t>- Дворец молодёжи. ИРРО</a:t>
          </a:r>
        </a:p>
        <a:p>
          <a:pPr algn="l"/>
          <a:r>
            <a:rPr lang="ru-RU" sz="1500" dirty="0" smtClean="0">
              <a:solidFill>
                <a:srgbClr val="002060"/>
              </a:solidFill>
            </a:rPr>
            <a:t>- Творческие союзы</a:t>
          </a:r>
          <a:endParaRPr lang="ru-RU" sz="1500" dirty="0">
            <a:solidFill>
              <a:srgbClr val="002060"/>
            </a:solidFill>
          </a:endParaRPr>
        </a:p>
      </dgm:t>
    </dgm:pt>
    <dgm:pt modelId="{B4F8E31A-FCFC-4E66-AC08-3E4A468A188C}" type="parTrans" cxnId="{6BEB3C85-4464-4E45-828E-5EA5A81CDABA}">
      <dgm:prSet/>
      <dgm:spPr/>
      <dgm:t>
        <a:bodyPr/>
        <a:lstStyle/>
        <a:p>
          <a:endParaRPr lang="ru-RU"/>
        </a:p>
      </dgm:t>
    </dgm:pt>
    <dgm:pt modelId="{4388BCC6-5BE0-4FE7-836C-41407E326BAA}" type="sibTrans" cxnId="{6BEB3C85-4464-4E45-828E-5EA5A81CDABA}">
      <dgm:prSet/>
      <dgm:spPr/>
      <dgm:t>
        <a:bodyPr/>
        <a:lstStyle/>
        <a:p>
          <a:endParaRPr lang="ru-RU"/>
        </a:p>
      </dgm:t>
    </dgm:pt>
    <dgm:pt modelId="{CDF460BE-BEF4-45C6-B0D6-76A2DE7765E3}">
      <dgm:prSet phldrT="[Текст]" custT="1"/>
      <dgm:spPr/>
      <dgm:t>
        <a:bodyPr/>
        <a:lstStyle/>
        <a:p>
          <a:pPr algn="l"/>
          <a:r>
            <a:rPr lang="ru-RU" sz="1500" b="1" dirty="0" smtClean="0">
              <a:solidFill>
                <a:srgbClr val="002060"/>
              </a:solidFill>
            </a:rPr>
            <a:t>УЧАСТНИКИ:</a:t>
          </a:r>
        </a:p>
        <a:p>
          <a:pPr algn="l"/>
          <a:r>
            <a:rPr lang="ru-RU" sz="1500" dirty="0" smtClean="0">
              <a:solidFill>
                <a:srgbClr val="002060"/>
              </a:solidFill>
            </a:rPr>
            <a:t>- Муниципальные образовательные организации.</a:t>
          </a:r>
        </a:p>
        <a:p>
          <a:pPr algn="l"/>
          <a:r>
            <a:rPr lang="ru-RU" sz="1500" dirty="0" smtClean="0">
              <a:solidFill>
                <a:srgbClr val="002060"/>
              </a:solidFill>
            </a:rPr>
            <a:t>- Муниципальные библиотеки</a:t>
          </a:r>
          <a:endParaRPr lang="ru-RU" sz="1500" dirty="0">
            <a:solidFill>
              <a:srgbClr val="002060"/>
            </a:solidFill>
          </a:endParaRPr>
        </a:p>
      </dgm:t>
    </dgm:pt>
    <dgm:pt modelId="{7B40A8F7-7B77-4446-82AE-183883866593}" type="parTrans" cxnId="{8ED71413-B2E0-49C8-B559-0C6C2B63BD53}">
      <dgm:prSet/>
      <dgm:spPr/>
      <dgm:t>
        <a:bodyPr/>
        <a:lstStyle/>
        <a:p>
          <a:endParaRPr lang="ru-RU"/>
        </a:p>
      </dgm:t>
    </dgm:pt>
    <dgm:pt modelId="{27FA4F0E-6A7B-46BA-87B6-4BC441BACCA7}" type="sibTrans" cxnId="{8ED71413-B2E0-49C8-B559-0C6C2B63BD53}">
      <dgm:prSet/>
      <dgm:spPr/>
      <dgm:t>
        <a:bodyPr/>
        <a:lstStyle/>
        <a:p>
          <a:endParaRPr lang="ru-RU"/>
        </a:p>
      </dgm:t>
    </dgm:pt>
    <dgm:pt modelId="{2EA2CAD8-BED7-48D4-B307-C04D5D960B74}">
      <dgm:prSet custT="1"/>
      <dgm:spPr/>
      <dgm:t>
        <a:bodyPr/>
        <a:lstStyle/>
        <a:p>
          <a:pPr algn="l">
            <a:lnSpc>
              <a:spcPct val="150000"/>
            </a:lnSpc>
            <a:spcAft>
              <a:spcPct val="35000"/>
            </a:spcAft>
          </a:pPr>
          <a:r>
            <a:rPr lang="ru-RU" sz="1500" b="1" dirty="0" smtClean="0">
              <a:solidFill>
                <a:srgbClr val="002060"/>
              </a:solidFill>
            </a:rPr>
            <a:t>УЧРЕДИТЕЛИ:</a:t>
          </a:r>
        </a:p>
        <a:p>
          <a:pPr algn="l">
            <a:lnSpc>
              <a:spcPct val="100000"/>
            </a:lnSpc>
            <a:spcAft>
              <a:spcPct val="35000"/>
            </a:spcAft>
          </a:pPr>
          <a:r>
            <a:rPr lang="ru-RU" sz="1500" b="0" dirty="0" smtClean="0">
              <a:solidFill>
                <a:srgbClr val="002060"/>
              </a:solidFill>
            </a:rPr>
            <a:t>- </a:t>
          </a:r>
          <a:r>
            <a:rPr lang="ru-RU" sz="1500" dirty="0" smtClean="0">
              <a:solidFill>
                <a:srgbClr val="002060"/>
              </a:solidFill>
            </a:rPr>
            <a:t>Министерство культуры СО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500" dirty="0" smtClean="0">
              <a:solidFill>
                <a:srgbClr val="002060"/>
              </a:solidFill>
            </a:rPr>
            <a:t>- Министерство общего и профессионального образования СО</a:t>
          </a:r>
          <a:endParaRPr lang="ru-RU" sz="1500" dirty="0">
            <a:solidFill>
              <a:srgbClr val="002060"/>
            </a:solidFill>
          </a:endParaRPr>
        </a:p>
      </dgm:t>
    </dgm:pt>
    <dgm:pt modelId="{615768A8-7D48-4B7D-A079-30E6FBB7D1DC}" type="parTrans" cxnId="{C82ABFDA-6BE1-4C02-B30F-8C99AD4842C0}">
      <dgm:prSet/>
      <dgm:spPr/>
      <dgm:t>
        <a:bodyPr/>
        <a:lstStyle/>
        <a:p>
          <a:endParaRPr lang="ru-RU"/>
        </a:p>
      </dgm:t>
    </dgm:pt>
    <dgm:pt modelId="{5BD647FF-0244-45DB-93B2-A9B8408D6594}" type="sibTrans" cxnId="{C82ABFDA-6BE1-4C02-B30F-8C99AD4842C0}">
      <dgm:prSet/>
      <dgm:spPr/>
      <dgm:t>
        <a:bodyPr/>
        <a:lstStyle/>
        <a:p>
          <a:endParaRPr lang="ru-RU"/>
        </a:p>
      </dgm:t>
    </dgm:pt>
    <dgm:pt modelId="{BA399591-FA05-4082-B428-A405910B2DC6}" type="pres">
      <dgm:prSet presAssocID="{FF205703-F6CA-453B-ACD4-08D84E517B0B}" presName="compositeShape" presStyleCnt="0">
        <dgm:presLayoutVars>
          <dgm:dir/>
          <dgm:resizeHandles/>
        </dgm:presLayoutVars>
      </dgm:prSet>
      <dgm:spPr/>
    </dgm:pt>
    <dgm:pt modelId="{FCFFE253-63CD-4D23-BCB8-92B0DCCCD5D4}" type="pres">
      <dgm:prSet presAssocID="{FF205703-F6CA-453B-ACD4-08D84E517B0B}" presName="pyramid" presStyleLbl="node1" presStyleIdx="0" presStyleCnt="1"/>
      <dgm:spPr/>
    </dgm:pt>
    <dgm:pt modelId="{3554DC00-5B19-45B4-BD82-34AC6508C6A3}" type="pres">
      <dgm:prSet presAssocID="{FF205703-F6CA-453B-ACD4-08D84E517B0B}" presName="theList" presStyleCnt="0"/>
      <dgm:spPr/>
    </dgm:pt>
    <dgm:pt modelId="{727FA450-E6C7-4ACA-A7CD-C004BDCCF3CD}" type="pres">
      <dgm:prSet presAssocID="{2EA2CAD8-BED7-48D4-B307-C04D5D960B74}" presName="aNode" presStyleLbl="fgAcc1" presStyleIdx="0" presStyleCnt="3" custScaleX="165982" custScaleY="180265" custLinFactNeighborX="350" custLinFactNeighborY="39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6D887-F488-4C2B-A4ED-6AEEB4D7242E}" type="pres">
      <dgm:prSet presAssocID="{2EA2CAD8-BED7-48D4-B307-C04D5D960B74}" presName="aSpace" presStyleCnt="0"/>
      <dgm:spPr/>
    </dgm:pt>
    <dgm:pt modelId="{9EF8ACBC-3162-4607-90ED-F14A923823C8}" type="pres">
      <dgm:prSet presAssocID="{FACD7CC5-56E7-4E88-967F-F235DD54BB8E}" presName="aNode" presStyleLbl="fgAcc1" presStyleIdx="1" presStyleCnt="3" custScaleX="166434" custScaleY="200524" custLinFactY="9423" custLinFactNeighborX="-226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20B5D-ADA3-420A-B36C-6987D47C8D9F}" type="pres">
      <dgm:prSet presAssocID="{FACD7CC5-56E7-4E88-967F-F235DD54BB8E}" presName="aSpace" presStyleCnt="0"/>
      <dgm:spPr/>
    </dgm:pt>
    <dgm:pt modelId="{8FAE8C2D-A9BC-44BE-BE20-AB49F5173BA3}" type="pres">
      <dgm:prSet presAssocID="{CDF460BE-BEF4-45C6-B0D6-76A2DE7765E3}" presName="aNode" presStyleLbl="fgAcc1" presStyleIdx="2" presStyleCnt="3" custScaleX="167416" custScaleY="160520" custLinFactY="26306" custLinFactNeighborX="-139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61C4A-6124-4130-B8F3-F813A8FE5B74}" type="pres">
      <dgm:prSet presAssocID="{CDF460BE-BEF4-45C6-B0D6-76A2DE7765E3}" presName="aSpace" presStyleCnt="0"/>
      <dgm:spPr/>
    </dgm:pt>
  </dgm:ptLst>
  <dgm:cxnLst>
    <dgm:cxn modelId="{6BEB3C85-4464-4E45-828E-5EA5A81CDABA}" srcId="{FF205703-F6CA-453B-ACD4-08D84E517B0B}" destId="{FACD7CC5-56E7-4E88-967F-F235DD54BB8E}" srcOrd="1" destOrd="0" parTransId="{B4F8E31A-FCFC-4E66-AC08-3E4A468A188C}" sibTransId="{4388BCC6-5BE0-4FE7-836C-41407E326BAA}"/>
    <dgm:cxn modelId="{8ED71413-B2E0-49C8-B559-0C6C2B63BD53}" srcId="{FF205703-F6CA-453B-ACD4-08D84E517B0B}" destId="{CDF460BE-BEF4-45C6-B0D6-76A2DE7765E3}" srcOrd="2" destOrd="0" parTransId="{7B40A8F7-7B77-4446-82AE-183883866593}" sibTransId="{27FA4F0E-6A7B-46BA-87B6-4BC441BACCA7}"/>
    <dgm:cxn modelId="{E7BA3485-15EB-4CFA-92BC-45177AB74B44}" type="presOf" srcId="{2EA2CAD8-BED7-48D4-B307-C04D5D960B74}" destId="{727FA450-E6C7-4ACA-A7CD-C004BDCCF3CD}" srcOrd="0" destOrd="0" presId="urn:microsoft.com/office/officeart/2005/8/layout/pyramid2"/>
    <dgm:cxn modelId="{177A5374-DFA8-4247-8499-AF52B90DE223}" type="presOf" srcId="{FF205703-F6CA-453B-ACD4-08D84E517B0B}" destId="{BA399591-FA05-4082-B428-A405910B2DC6}" srcOrd="0" destOrd="0" presId="urn:microsoft.com/office/officeart/2005/8/layout/pyramid2"/>
    <dgm:cxn modelId="{C82ABFDA-6BE1-4C02-B30F-8C99AD4842C0}" srcId="{FF205703-F6CA-453B-ACD4-08D84E517B0B}" destId="{2EA2CAD8-BED7-48D4-B307-C04D5D960B74}" srcOrd="0" destOrd="0" parTransId="{615768A8-7D48-4B7D-A079-30E6FBB7D1DC}" sibTransId="{5BD647FF-0244-45DB-93B2-A9B8408D6594}"/>
    <dgm:cxn modelId="{CEC1DE7B-3643-4BB0-A4F1-78A68DE87355}" type="presOf" srcId="{CDF460BE-BEF4-45C6-B0D6-76A2DE7765E3}" destId="{8FAE8C2D-A9BC-44BE-BE20-AB49F5173BA3}" srcOrd="0" destOrd="0" presId="urn:microsoft.com/office/officeart/2005/8/layout/pyramid2"/>
    <dgm:cxn modelId="{577570BE-24AC-4104-8B71-1D6B7305DEAC}" type="presOf" srcId="{FACD7CC5-56E7-4E88-967F-F235DD54BB8E}" destId="{9EF8ACBC-3162-4607-90ED-F14A923823C8}" srcOrd="0" destOrd="0" presId="urn:microsoft.com/office/officeart/2005/8/layout/pyramid2"/>
    <dgm:cxn modelId="{307F9BEB-3815-4948-A7EE-C7851D3BF262}" type="presParOf" srcId="{BA399591-FA05-4082-B428-A405910B2DC6}" destId="{FCFFE253-63CD-4D23-BCB8-92B0DCCCD5D4}" srcOrd="0" destOrd="0" presId="urn:microsoft.com/office/officeart/2005/8/layout/pyramid2"/>
    <dgm:cxn modelId="{48215074-7BF7-4B8E-B57B-3D4AC06EC9BE}" type="presParOf" srcId="{BA399591-FA05-4082-B428-A405910B2DC6}" destId="{3554DC00-5B19-45B4-BD82-34AC6508C6A3}" srcOrd="1" destOrd="0" presId="urn:microsoft.com/office/officeart/2005/8/layout/pyramid2"/>
    <dgm:cxn modelId="{DFC41F2B-D014-48D1-8A4C-2A84C15478B9}" type="presParOf" srcId="{3554DC00-5B19-45B4-BD82-34AC6508C6A3}" destId="{727FA450-E6C7-4ACA-A7CD-C004BDCCF3CD}" srcOrd="0" destOrd="0" presId="urn:microsoft.com/office/officeart/2005/8/layout/pyramid2"/>
    <dgm:cxn modelId="{BE75E326-D993-42E7-8D33-4627EAA27991}" type="presParOf" srcId="{3554DC00-5B19-45B4-BD82-34AC6508C6A3}" destId="{6536D887-F488-4C2B-A4ED-6AEEB4D7242E}" srcOrd="1" destOrd="0" presId="urn:microsoft.com/office/officeart/2005/8/layout/pyramid2"/>
    <dgm:cxn modelId="{90967D4F-B78B-42AE-9DC5-5BC285130EFF}" type="presParOf" srcId="{3554DC00-5B19-45B4-BD82-34AC6508C6A3}" destId="{9EF8ACBC-3162-4607-90ED-F14A923823C8}" srcOrd="2" destOrd="0" presId="urn:microsoft.com/office/officeart/2005/8/layout/pyramid2"/>
    <dgm:cxn modelId="{C2CA0FA8-DF64-4A9C-9007-E4D0C4251593}" type="presParOf" srcId="{3554DC00-5B19-45B4-BD82-34AC6508C6A3}" destId="{29D20B5D-ADA3-420A-B36C-6987D47C8D9F}" srcOrd="3" destOrd="0" presId="urn:microsoft.com/office/officeart/2005/8/layout/pyramid2"/>
    <dgm:cxn modelId="{F6E13C78-679B-458B-96C9-588B19CD2054}" type="presParOf" srcId="{3554DC00-5B19-45B4-BD82-34AC6508C6A3}" destId="{8FAE8C2D-A9BC-44BE-BE20-AB49F5173BA3}" srcOrd="4" destOrd="0" presId="urn:microsoft.com/office/officeart/2005/8/layout/pyramid2"/>
    <dgm:cxn modelId="{066BB858-583F-44C5-B1E5-C922C7CCD58D}" type="presParOf" srcId="{3554DC00-5B19-45B4-BD82-34AC6508C6A3}" destId="{28D61C4A-6124-4130-B8F3-F813A8FE5B74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FDD5A-7FA9-4431-A2D3-7F8BC1A8F4A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AEABC9-878E-4589-B99F-209815B47A3B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Организационно-нормативная деятельность</a:t>
          </a:r>
          <a:endParaRPr lang="ru-RU" b="1" dirty="0">
            <a:solidFill>
              <a:srgbClr val="C00000"/>
            </a:solidFill>
          </a:endParaRPr>
        </a:p>
      </dgm:t>
    </dgm:pt>
    <dgm:pt modelId="{79683AD6-869A-41FC-A6C6-E9C5A74079D9}" type="parTrans" cxnId="{B3E29AFC-3758-47A2-A564-E9FB5E8DB36D}">
      <dgm:prSet/>
      <dgm:spPr/>
      <dgm:t>
        <a:bodyPr/>
        <a:lstStyle/>
        <a:p>
          <a:endParaRPr lang="ru-RU"/>
        </a:p>
      </dgm:t>
    </dgm:pt>
    <dgm:pt modelId="{52B0DA15-6936-4789-8544-4B2A5B4C2E19}" type="sibTrans" cxnId="{B3E29AFC-3758-47A2-A564-E9FB5E8DB36D}">
      <dgm:prSet/>
      <dgm:spPr/>
      <dgm:t>
        <a:bodyPr/>
        <a:lstStyle/>
        <a:p>
          <a:endParaRPr lang="ru-RU"/>
        </a:p>
      </dgm:t>
    </dgm:pt>
    <dgm:pt modelId="{A0256324-B1EE-4D04-9A0D-57A79438724D}">
      <dgm:prSet phldrT="[Текст]" custT="1"/>
      <dgm:spPr/>
      <dgm:t>
        <a:bodyPr/>
        <a:lstStyle/>
        <a:p>
          <a:r>
            <a:rPr lang="ru-RU" sz="2000" b="0" i="1" dirty="0" smtClean="0">
              <a:solidFill>
                <a:srgbClr val="002060"/>
              </a:solidFill>
            </a:rPr>
            <a:t>Создание оргкомитета проекта</a:t>
          </a:r>
          <a:endParaRPr lang="ru-RU" sz="2000" b="0" i="1" dirty="0">
            <a:solidFill>
              <a:srgbClr val="002060"/>
            </a:solidFill>
          </a:endParaRPr>
        </a:p>
      </dgm:t>
    </dgm:pt>
    <dgm:pt modelId="{7D538083-877B-423B-8007-47C5F82703B7}" type="parTrans" cxnId="{5B478D2E-895F-42EB-BB59-1A5C9613C1D3}">
      <dgm:prSet/>
      <dgm:spPr/>
      <dgm:t>
        <a:bodyPr/>
        <a:lstStyle/>
        <a:p>
          <a:endParaRPr lang="ru-RU"/>
        </a:p>
      </dgm:t>
    </dgm:pt>
    <dgm:pt modelId="{194925D6-8D2E-405B-B039-858518AD4D01}" type="sibTrans" cxnId="{5B478D2E-895F-42EB-BB59-1A5C9613C1D3}">
      <dgm:prSet/>
      <dgm:spPr/>
      <dgm:t>
        <a:bodyPr/>
        <a:lstStyle/>
        <a:p>
          <a:endParaRPr lang="ru-RU"/>
        </a:p>
      </dgm:t>
    </dgm:pt>
    <dgm:pt modelId="{DB28440B-5C61-4C0F-9D62-3555DA0879F6}">
      <dgm:prSet phldrT="[Текст]" custT="1"/>
      <dgm:spPr/>
      <dgm:t>
        <a:bodyPr/>
        <a:lstStyle/>
        <a:p>
          <a:r>
            <a:rPr lang="ru-RU" sz="1400" b="0" i="1" dirty="0" smtClean="0">
              <a:solidFill>
                <a:srgbClr val="002060"/>
              </a:solidFill>
            </a:rPr>
            <a:t>Разработка пакета документов: Положения о конкурсах, методические рекомендации и т.д. </a:t>
          </a:r>
          <a:endParaRPr lang="ru-RU" sz="1400" b="0" i="1" dirty="0">
            <a:solidFill>
              <a:srgbClr val="002060"/>
            </a:solidFill>
          </a:endParaRPr>
        </a:p>
      </dgm:t>
    </dgm:pt>
    <dgm:pt modelId="{EDB44FC5-119E-439E-AD60-30C54AF374ED}" type="parTrans" cxnId="{E2CEA432-AFAB-4B0A-A437-538E22760B87}">
      <dgm:prSet/>
      <dgm:spPr/>
      <dgm:t>
        <a:bodyPr/>
        <a:lstStyle/>
        <a:p>
          <a:endParaRPr lang="ru-RU"/>
        </a:p>
      </dgm:t>
    </dgm:pt>
    <dgm:pt modelId="{290DB8D9-7BFD-43DC-A5EF-D88CB60FF586}" type="sibTrans" cxnId="{E2CEA432-AFAB-4B0A-A437-538E22760B87}">
      <dgm:prSet/>
      <dgm:spPr/>
      <dgm:t>
        <a:bodyPr/>
        <a:lstStyle/>
        <a:p>
          <a:endParaRPr lang="ru-RU"/>
        </a:p>
      </dgm:t>
    </dgm:pt>
    <dgm:pt modelId="{5D878EC4-0B0F-4C79-9091-79C3F65ED51A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Реклама, </a:t>
          </a:r>
          <a:r>
            <a:rPr lang="ru-RU" b="1" dirty="0" err="1" smtClean="0">
              <a:solidFill>
                <a:srgbClr val="C00000"/>
              </a:solidFill>
            </a:rPr>
            <a:t>масс-медиа</a:t>
          </a:r>
          <a:r>
            <a:rPr lang="ru-RU" b="1" dirty="0" smtClean="0">
              <a:solidFill>
                <a:srgbClr val="C00000"/>
              </a:solidFill>
            </a:rPr>
            <a:t> мероприятия</a:t>
          </a:r>
          <a:endParaRPr lang="ru-RU" b="1" dirty="0">
            <a:solidFill>
              <a:srgbClr val="C00000"/>
            </a:solidFill>
          </a:endParaRPr>
        </a:p>
      </dgm:t>
    </dgm:pt>
    <dgm:pt modelId="{200FD889-D160-4929-B87F-D51384A92348}" type="parTrans" cxnId="{7CA10076-4BF8-44B5-8F5A-B7E43548D7A7}">
      <dgm:prSet/>
      <dgm:spPr/>
      <dgm:t>
        <a:bodyPr/>
        <a:lstStyle/>
        <a:p>
          <a:endParaRPr lang="ru-RU"/>
        </a:p>
      </dgm:t>
    </dgm:pt>
    <dgm:pt modelId="{C3346488-2EDA-456B-B37E-F06E201DD7A7}" type="sibTrans" cxnId="{7CA10076-4BF8-44B5-8F5A-B7E43548D7A7}">
      <dgm:prSet/>
      <dgm:spPr/>
      <dgm:t>
        <a:bodyPr/>
        <a:lstStyle/>
        <a:p>
          <a:endParaRPr lang="ru-RU"/>
        </a:p>
      </dgm:t>
    </dgm:pt>
    <dgm:pt modelId="{81CB41BD-E413-4359-9EDC-9DC1D5CCC2CF}">
      <dgm:prSet phldrT="[Текст]" custT="1"/>
      <dgm:spPr/>
      <dgm:t>
        <a:bodyPr/>
        <a:lstStyle/>
        <a:p>
          <a:endParaRPr lang="ru-RU" sz="1800" b="0" i="1" dirty="0" smtClean="0">
            <a:solidFill>
              <a:srgbClr val="C00000"/>
            </a:solidFill>
          </a:endParaRPr>
        </a:p>
        <a:p>
          <a:r>
            <a:rPr lang="ru-RU" sz="1800" b="0" i="1" dirty="0" smtClean="0">
              <a:solidFill>
                <a:srgbClr val="C00000"/>
              </a:solidFill>
            </a:rPr>
            <a:t> </a:t>
          </a:r>
          <a:r>
            <a:rPr lang="ru-RU" sz="1800" b="0" i="1" dirty="0" smtClean="0">
              <a:solidFill>
                <a:srgbClr val="002060"/>
              </a:solidFill>
            </a:rPr>
            <a:t>Региональные и российские </a:t>
          </a:r>
          <a:r>
            <a:rPr lang="ru-RU" sz="1800" b="0" i="1" dirty="0" smtClean="0">
              <a:solidFill>
                <a:srgbClr val="002060"/>
              </a:solidFill>
            </a:rPr>
            <a:t>СМИ , Презентации </a:t>
          </a:r>
          <a:endParaRPr lang="ru-RU" sz="1800" b="0" i="1" dirty="0" smtClean="0">
            <a:solidFill>
              <a:srgbClr val="002060"/>
            </a:solidFill>
          </a:endParaRPr>
        </a:p>
        <a:p>
          <a:endParaRPr lang="ru-RU" sz="1000" dirty="0"/>
        </a:p>
      </dgm:t>
    </dgm:pt>
    <dgm:pt modelId="{27704B2F-529D-4C69-8872-287EE11F43DB}" type="parTrans" cxnId="{74322DDB-9245-4362-9049-A002193D9519}">
      <dgm:prSet/>
      <dgm:spPr/>
      <dgm:t>
        <a:bodyPr/>
        <a:lstStyle/>
        <a:p>
          <a:endParaRPr lang="ru-RU"/>
        </a:p>
      </dgm:t>
    </dgm:pt>
    <dgm:pt modelId="{6B33A263-8948-4DB8-A4AF-8D1EB07A7C52}" type="sibTrans" cxnId="{74322DDB-9245-4362-9049-A002193D9519}">
      <dgm:prSet/>
      <dgm:spPr/>
      <dgm:t>
        <a:bodyPr/>
        <a:lstStyle/>
        <a:p>
          <a:endParaRPr lang="ru-RU"/>
        </a:p>
      </dgm:t>
    </dgm:pt>
    <dgm:pt modelId="{6D907EF8-2E1E-41E2-8A50-6FD87421E3E1}">
      <dgm:prSet phldrT="[Текст]"/>
      <dgm:spPr/>
      <dgm:t>
        <a:bodyPr/>
        <a:lstStyle/>
        <a:p>
          <a:r>
            <a:rPr lang="ru-RU" b="0" i="1" dirty="0" smtClean="0">
              <a:solidFill>
                <a:srgbClr val="002060"/>
              </a:solidFill>
            </a:rPr>
            <a:t>Рекламные акции «Библиотека вне стен»</a:t>
          </a:r>
          <a:endParaRPr lang="ru-RU" b="0" i="1" dirty="0">
            <a:solidFill>
              <a:srgbClr val="002060"/>
            </a:solidFill>
          </a:endParaRPr>
        </a:p>
      </dgm:t>
    </dgm:pt>
    <dgm:pt modelId="{E0D4022F-6ECA-4764-9A4D-5ABD1B024FFF}" type="parTrans" cxnId="{3C3B5BED-313E-44D0-94DC-A21C79E2E7AC}">
      <dgm:prSet/>
      <dgm:spPr/>
      <dgm:t>
        <a:bodyPr/>
        <a:lstStyle/>
        <a:p>
          <a:endParaRPr lang="ru-RU"/>
        </a:p>
      </dgm:t>
    </dgm:pt>
    <dgm:pt modelId="{5287BA9B-A8DC-4773-B301-0225DF18AF4F}" type="sibTrans" cxnId="{3C3B5BED-313E-44D0-94DC-A21C79E2E7AC}">
      <dgm:prSet/>
      <dgm:spPr/>
      <dgm:t>
        <a:bodyPr/>
        <a:lstStyle/>
        <a:p>
          <a:endParaRPr lang="ru-RU"/>
        </a:p>
      </dgm:t>
    </dgm:pt>
    <dgm:pt modelId="{8A5B4981-ECA8-472E-A054-6581C2331381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Основные мероприятия</a:t>
          </a:r>
          <a:endParaRPr lang="ru-RU" b="1" dirty="0">
            <a:solidFill>
              <a:srgbClr val="C00000"/>
            </a:solidFill>
          </a:endParaRPr>
        </a:p>
      </dgm:t>
    </dgm:pt>
    <dgm:pt modelId="{46201E42-0EF2-4DDB-95A5-BA7401DFD1CE}" type="parTrans" cxnId="{AE2D65AA-8C06-4F6F-8343-3F2D39A22416}">
      <dgm:prSet/>
      <dgm:spPr/>
      <dgm:t>
        <a:bodyPr/>
        <a:lstStyle/>
        <a:p>
          <a:endParaRPr lang="ru-RU"/>
        </a:p>
      </dgm:t>
    </dgm:pt>
    <dgm:pt modelId="{D1F2C50E-D394-4A29-95FC-C19C332A99BC}" type="sibTrans" cxnId="{AE2D65AA-8C06-4F6F-8343-3F2D39A22416}">
      <dgm:prSet/>
      <dgm:spPr/>
      <dgm:t>
        <a:bodyPr/>
        <a:lstStyle/>
        <a:p>
          <a:endParaRPr lang="ru-RU"/>
        </a:p>
      </dgm:t>
    </dgm:pt>
    <dgm:pt modelId="{C3923392-F8C7-42F8-BF23-F05843F4A848}">
      <dgm:prSet phldrT="[Текст]" custT="1"/>
      <dgm:spPr/>
      <dgm:t>
        <a:bodyPr/>
        <a:lstStyle/>
        <a:p>
          <a:r>
            <a:rPr lang="ru-RU" sz="2000" b="0" i="1" dirty="0" smtClean="0">
              <a:solidFill>
                <a:srgbClr val="002060"/>
              </a:solidFill>
            </a:rPr>
            <a:t>Областные конкурсы</a:t>
          </a:r>
          <a:endParaRPr lang="ru-RU" sz="2000" b="0" i="1" dirty="0">
            <a:solidFill>
              <a:srgbClr val="002060"/>
            </a:solidFill>
          </a:endParaRPr>
        </a:p>
      </dgm:t>
    </dgm:pt>
    <dgm:pt modelId="{4E7DACE7-149D-4746-868E-5E4771EC2EEA}" type="parTrans" cxnId="{47BFF594-9844-4919-BB81-84D2321B8EED}">
      <dgm:prSet/>
      <dgm:spPr/>
      <dgm:t>
        <a:bodyPr/>
        <a:lstStyle/>
        <a:p>
          <a:endParaRPr lang="ru-RU"/>
        </a:p>
      </dgm:t>
    </dgm:pt>
    <dgm:pt modelId="{B7E8D0D4-4AA9-4FFB-9868-B907FB379EC4}" type="sibTrans" cxnId="{47BFF594-9844-4919-BB81-84D2321B8EED}">
      <dgm:prSet/>
      <dgm:spPr/>
      <dgm:t>
        <a:bodyPr/>
        <a:lstStyle/>
        <a:p>
          <a:endParaRPr lang="ru-RU"/>
        </a:p>
      </dgm:t>
    </dgm:pt>
    <dgm:pt modelId="{C75F4740-7B4F-445F-AB21-3CAAD47EC42B}">
      <dgm:prSet phldrT="[Текст]"/>
      <dgm:spPr/>
      <dgm:t>
        <a:bodyPr/>
        <a:lstStyle/>
        <a:p>
          <a:r>
            <a:rPr lang="ru-RU" b="0" i="1" dirty="0" smtClean="0">
              <a:solidFill>
                <a:srgbClr val="002060"/>
              </a:solidFill>
            </a:rPr>
            <a:t>Культурные проекты.  Фестивали. Презентации. Выставки </a:t>
          </a:r>
          <a:endParaRPr lang="ru-RU" b="0" i="1" dirty="0">
            <a:solidFill>
              <a:srgbClr val="002060"/>
            </a:solidFill>
          </a:endParaRPr>
        </a:p>
      </dgm:t>
    </dgm:pt>
    <dgm:pt modelId="{163645A3-1E22-45B9-8362-CD92F739A014}" type="parTrans" cxnId="{CAE40973-EA92-4F88-ACAA-E301CE0769A6}">
      <dgm:prSet/>
      <dgm:spPr/>
      <dgm:t>
        <a:bodyPr/>
        <a:lstStyle/>
        <a:p>
          <a:endParaRPr lang="ru-RU"/>
        </a:p>
      </dgm:t>
    </dgm:pt>
    <dgm:pt modelId="{231CA070-0778-4E18-A17A-9E29BADAD028}" type="sibTrans" cxnId="{CAE40973-EA92-4F88-ACAA-E301CE0769A6}">
      <dgm:prSet/>
      <dgm:spPr/>
      <dgm:t>
        <a:bodyPr/>
        <a:lstStyle/>
        <a:p>
          <a:endParaRPr lang="ru-RU"/>
        </a:p>
      </dgm:t>
    </dgm:pt>
    <dgm:pt modelId="{3D59D2AA-0957-445A-B500-7D29CDF62A6C}" type="pres">
      <dgm:prSet presAssocID="{954FDD5A-7FA9-4431-A2D3-7F8BC1A8F4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A24517-675B-4F8F-95F1-8BE383D6C412}" type="pres">
      <dgm:prSet presAssocID="{8A5B4981-ECA8-472E-A054-6581C2331381}" presName="boxAndChildren" presStyleCnt="0"/>
      <dgm:spPr/>
    </dgm:pt>
    <dgm:pt modelId="{14EC37A4-E02E-4975-B9EA-8A4C31CC1B45}" type="pres">
      <dgm:prSet presAssocID="{8A5B4981-ECA8-472E-A054-6581C2331381}" presName="parentTextBox" presStyleLbl="node1" presStyleIdx="0" presStyleCnt="3"/>
      <dgm:spPr/>
      <dgm:t>
        <a:bodyPr/>
        <a:lstStyle/>
        <a:p>
          <a:endParaRPr lang="ru-RU"/>
        </a:p>
      </dgm:t>
    </dgm:pt>
    <dgm:pt modelId="{E442DD6C-7D59-417B-B037-2332572F7CF3}" type="pres">
      <dgm:prSet presAssocID="{8A5B4981-ECA8-472E-A054-6581C2331381}" presName="entireBox" presStyleLbl="node1" presStyleIdx="0" presStyleCnt="3"/>
      <dgm:spPr/>
      <dgm:t>
        <a:bodyPr/>
        <a:lstStyle/>
        <a:p>
          <a:endParaRPr lang="ru-RU"/>
        </a:p>
      </dgm:t>
    </dgm:pt>
    <dgm:pt modelId="{11770F8F-A109-4797-9A17-C3DF3F3ACAC8}" type="pres">
      <dgm:prSet presAssocID="{8A5B4981-ECA8-472E-A054-6581C2331381}" presName="descendantBox" presStyleCnt="0"/>
      <dgm:spPr/>
    </dgm:pt>
    <dgm:pt modelId="{2A4BC667-FA4D-480C-8020-5B7036400B68}" type="pres">
      <dgm:prSet presAssocID="{C3923392-F8C7-42F8-BF23-F05843F4A8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C9390-0EFF-4417-B46F-3A8DB350F6DF}" type="pres">
      <dgm:prSet presAssocID="{C75F4740-7B4F-445F-AB21-3CAAD47EC42B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14577-7B34-4367-9A50-23B81EB044D9}" type="pres">
      <dgm:prSet presAssocID="{C3346488-2EDA-456B-B37E-F06E201DD7A7}" presName="sp" presStyleCnt="0"/>
      <dgm:spPr/>
    </dgm:pt>
    <dgm:pt modelId="{D53ED967-22A8-4D71-B1B3-990D59A7EF38}" type="pres">
      <dgm:prSet presAssocID="{5D878EC4-0B0F-4C79-9091-79C3F65ED51A}" presName="arrowAndChildren" presStyleCnt="0"/>
      <dgm:spPr/>
    </dgm:pt>
    <dgm:pt modelId="{B8E5FB01-D867-44D3-A323-364D0F96C5E5}" type="pres">
      <dgm:prSet presAssocID="{5D878EC4-0B0F-4C79-9091-79C3F65ED51A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4901350-EE66-44A4-9A17-D714528E713C}" type="pres">
      <dgm:prSet presAssocID="{5D878EC4-0B0F-4C79-9091-79C3F65ED51A}" presName="arrow" presStyleLbl="node1" presStyleIdx="1" presStyleCnt="3"/>
      <dgm:spPr/>
      <dgm:t>
        <a:bodyPr/>
        <a:lstStyle/>
        <a:p>
          <a:endParaRPr lang="ru-RU"/>
        </a:p>
      </dgm:t>
    </dgm:pt>
    <dgm:pt modelId="{7FEAF5C5-5A33-4667-8E7F-DEF1397A0763}" type="pres">
      <dgm:prSet presAssocID="{5D878EC4-0B0F-4C79-9091-79C3F65ED51A}" presName="descendantArrow" presStyleCnt="0"/>
      <dgm:spPr/>
    </dgm:pt>
    <dgm:pt modelId="{3F96C2AD-40AE-4822-BC1E-ACCB25097BC0}" type="pres">
      <dgm:prSet presAssocID="{81CB41BD-E413-4359-9EDC-9DC1D5CCC2CF}" presName="childTextArrow" presStyleLbl="fgAccFollowNode1" presStyleIdx="2" presStyleCnt="6" custScaleY="106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62DC4-0FB5-444D-BE99-2CA1690F0DAE}" type="pres">
      <dgm:prSet presAssocID="{6D907EF8-2E1E-41E2-8A50-6FD87421E3E1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C7EB6-7D2D-4375-BFD5-716CD2A0CE52}" type="pres">
      <dgm:prSet presAssocID="{52B0DA15-6936-4789-8544-4B2A5B4C2E19}" presName="sp" presStyleCnt="0"/>
      <dgm:spPr/>
    </dgm:pt>
    <dgm:pt modelId="{840C3D8C-BE34-4F01-A13F-86056D9782F4}" type="pres">
      <dgm:prSet presAssocID="{AAAEABC9-878E-4589-B99F-209815B47A3B}" presName="arrowAndChildren" presStyleCnt="0"/>
      <dgm:spPr/>
    </dgm:pt>
    <dgm:pt modelId="{6E565651-8B3A-454D-A465-CA1F70AB287F}" type="pres">
      <dgm:prSet presAssocID="{AAAEABC9-878E-4589-B99F-209815B47A3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DB2D882-475D-497F-A354-225FBF06F55E}" type="pres">
      <dgm:prSet presAssocID="{AAAEABC9-878E-4589-B99F-209815B47A3B}" presName="arrow" presStyleLbl="node1" presStyleIdx="2" presStyleCnt="3" custLinFactNeighborX="-1040" custLinFactNeighborY="-19183"/>
      <dgm:spPr/>
      <dgm:t>
        <a:bodyPr/>
        <a:lstStyle/>
        <a:p>
          <a:endParaRPr lang="ru-RU"/>
        </a:p>
      </dgm:t>
    </dgm:pt>
    <dgm:pt modelId="{08569597-8083-4CB3-A89A-19A205F10119}" type="pres">
      <dgm:prSet presAssocID="{AAAEABC9-878E-4589-B99F-209815B47A3B}" presName="descendantArrow" presStyleCnt="0"/>
      <dgm:spPr/>
    </dgm:pt>
    <dgm:pt modelId="{09BA2F22-F94E-4D2A-A35A-63A3B905B9EB}" type="pres">
      <dgm:prSet presAssocID="{A0256324-B1EE-4D04-9A0D-57A79438724D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5C4C-C7BA-4A15-8968-50C7EC2CB171}" type="pres">
      <dgm:prSet presAssocID="{DB28440B-5C61-4C0F-9D62-3555DA0879F6}" presName="childTextArrow" presStyleLbl="fgAccFollowNode1" presStyleIdx="5" presStyleCnt="6" custScaleX="91760" custScaleY="98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B519C5-66E4-4EFF-9125-93B9DC585CB6}" type="presOf" srcId="{DB28440B-5C61-4C0F-9D62-3555DA0879F6}" destId="{9F2D5C4C-C7BA-4A15-8968-50C7EC2CB171}" srcOrd="0" destOrd="0" presId="urn:microsoft.com/office/officeart/2005/8/layout/process4"/>
    <dgm:cxn modelId="{5B478D2E-895F-42EB-BB59-1A5C9613C1D3}" srcId="{AAAEABC9-878E-4589-B99F-209815B47A3B}" destId="{A0256324-B1EE-4D04-9A0D-57A79438724D}" srcOrd="0" destOrd="0" parTransId="{7D538083-877B-423B-8007-47C5F82703B7}" sibTransId="{194925D6-8D2E-405B-B039-858518AD4D01}"/>
    <dgm:cxn modelId="{BCBFB4FA-D9E8-42F0-9929-AE5B6E1D5FA9}" type="presOf" srcId="{5D878EC4-0B0F-4C79-9091-79C3F65ED51A}" destId="{B8E5FB01-D867-44D3-A323-364D0F96C5E5}" srcOrd="0" destOrd="0" presId="urn:microsoft.com/office/officeart/2005/8/layout/process4"/>
    <dgm:cxn modelId="{3C3B5BED-313E-44D0-94DC-A21C79E2E7AC}" srcId="{5D878EC4-0B0F-4C79-9091-79C3F65ED51A}" destId="{6D907EF8-2E1E-41E2-8A50-6FD87421E3E1}" srcOrd="1" destOrd="0" parTransId="{E0D4022F-6ECA-4764-9A4D-5ABD1B024FFF}" sibTransId="{5287BA9B-A8DC-4773-B301-0225DF18AF4F}"/>
    <dgm:cxn modelId="{94B89046-771E-43E6-B406-3D6CA1ADC24E}" type="presOf" srcId="{AAAEABC9-878E-4589-B99F-209815B47A3B}" destId="{9DB2D882-475D-497F-A354-225FBF06F55E}" srcOrd="1" destOrd="0" presId="urn:microsoft.com/office/officeart/2005/8/layout/process4"/>
    <dgm:cxn modelId="{AE2D65AA-8C06-4F6F-8343-3F2D39A22416}" srcId="{954FDD5A-7FA9-4431-A2D3-7F8BC1A8F4A2}" destId="{8A5B4981-ECA8-472E-A054-6581C2331381}" srcOrd="2" destOrd="0" parTransId="{46201E42-0EF2-4DDB-95A5-BA7401DFD1CE}" sibTransId="{D1F2C50E-D394-4A29-95FC-C19C332A99BC}"/>
    <dgm:cxn modelId="{94EDA161-A8A5-494B-807C-C5041F70F127}" type="presOf" srcId="{8A5B4981-ECA8-472E-A054-6581C2331381}" destId="{14EC37A4-E02E-4975-B9EA-8A4C31CC1B45}" srcOrd="0" destOrd="0" presId="urn:microsoft.com/office/officeart/2005/8/layout/process4"/>
    <dgm:cxn modelId="{3022C19A-5AAC-423B-B52D-BF9B6EF34A2E}" type="presOf" srcId="{5D878EC4-0B0F-4C79-9091-79C3F65ED51A}" destId="{F4901350-EE66-44A4-9A17-D714528E713C}" srcOrd="1" destOrd="0" presId="urn:microsoft.com/office/officeart/2005/8/layout/process4"/>
    <dgm:cxn modelId="{292D624B-F611-404F-AB07-372483803F47}" type="presOf" srcId="{954FDD5A-7FA9-4431-A2D3-7F8BC1A8F4A2}" destId="{3D59D2AA-0957-445A-B500-7D29CDF62A6C}" srcOrd="0" destOrd="0" presId="urn:microsoft.com/office/officeart/2005/8/layout/process4"/>
    <dgm:cxn modelId="{74322DDB-9245-4362-9049-A002193D9519}" srcId="{5D878EC4-0B0F-4C79-9091-79C3F65ED51A}" destId="{81CB41BD-E413-4359-9EDC-9DC1D5CCC2CF}" srcOrd="0" destOrd="0" parTransId="{27704B2F-529D-4C69-8872-287EE11F43DB}" sibTransId="{6B33A263-8948-4DB8-A4AF-8D1EB07A7C52}"/>
    <dgm:cxn modelId="{42B494C0-9AD5-4F03-9101-8FD7870DFC9A}" type="presOf" srcId="{C3923392-F8C7-42F8-BF23-F05843F4A848}" destId="{2A4BC667-FA4D-480C-8020-5B7036400B68}" srcOrd="0" destOrd="0" presId="urn:microsoft.com/office/officeart/2005/8/layout/process4"/>
    <dgm:cxn modelId="{A72AAC53-AA32-4285-A0C9-9E11B1521E10}" type="presOf" srcId="{8A5B4981-ECA8-472E-A054-6581C2331381}" destId="{E442DD6C-7D59-417B-B037-2332572F7CF3}" srcOrd="1" destOrd="0" presId="urn:microsoft.com/office/officeart/2005/8/layout/process4"/>
    <dgm:cxn modelId="{7FF87F87-4B1C-4E10-889F-DFA5F4E36B0E}" type="presOf" srcId="{C75F4740-7B4F-445F-AB21-3CAAD47EC42B}" destId="{113C9390-0EFF-4417-B46F-3A8DB350F6DF}" srcOrd="0" destOrd="0" presId="urn:microsoft.com/office/officeart/2005/8/layout/process4"/>
    <dgm:cxn modelId="{C2E140BE-9B1E-4721-B2E2-AFC0A8DD8338}" type="presOf" srcId="{81CB41BD-E413-4359-9EDC-9DC1D5CCC2CF}" destId="{3F96C2AD-40AE-4822-BC1E-ACCB25097BC0}" srcOrd="0" destOrd="0" presId="urn:microsoft.com/office/officeart/2005/8/layout/process4"/>
    <dgm:cxn modelId="{CFBBA32D-66C8-4EC9-A1D7-CBB7335B6B53}" type="presOf" srcId="{6D907EF8-2E1E-41E2-8A50-6FD87421E3E1}" destId="{7DA62DC4-0FB5-444D-BE99-2CA1690F0DAE}" srcOrd="0" destOrd="0" presId="urn:microsoft.com/office/officeart/2005/8/layout/process4"/>
    <dgm:cxn modelId="{B3E29AFC-3758-47A2-A564-E9FB5E8DB36D}" srcId="{954FDD5A-7FA9-4431-A2D3-7F8BC1A8F4A2}" destId="{AAAEABC9-878E-4589-B99F-209815B47A3B}" srcOrd="0" destOrd="0" parTransId="{79683AD6-869A-41FC-A6C6-E9C5A74079D9}" sibTransId="{52B0DA15-6936-4789-8544-4B2A5B4C2E19}"/>
    <dgm:cxn modelId="{57FA21A7-2191-4910-90CC-D5BAB51343E1}" type="presOf" srcId="{A0256324-B1EE-4D04-9A0D-57A79438724D}" destId="{09BA2F22-F94E-4D2A-A35A-63A3B905B9EB}" srcOrd="0" destOrd="0" presId="urn:microsoft.com/office/officeart/2005/8/layout/process4"/>
    <dgm:cxn modelId="{E2CEA432-AFAB-4B0A-A437-538E22760B87}" srcId="{AAAEABC9-878E-4589-B99F-209815B47A3B}" destId="{DB28440B-5C61-4C0F-9D62-3555DA0879F6}" srcOrd="1" destOrd="0" parTransId="{EDB44FC5-119E-439E-AD60-30C54AF374ED}" sibTransId="{290DB8D9-7BFD-43DC-A5EF-D88CB60FF586}"/>
    <dgm:cxn modelId="{47BFF594-9844-4919-BB81-84D2321B8EED}" srcId="{8A5B4981-ECA8-472E-A054-6581C2331381}" destId="{C3923392-F8C7-42F8-BF23-F05843F4A848}" srcOrd="0" destOrd="0" parTransId="{4E7DACE7-149D-4746-868E-5E4771EC2EEA}" sibTransId="{B7E8D0D4-4AA9-4FFB-9868-B907FB379EC4}"/>
    <dgm:cxn modelId="{CAE40973-EA92-4F88-ACAA-E301CE0769A6}" srcId="{8A5B4981-ECA8-472E-A054-6581C2331381}" destId="{C75F4740-7B4F-445F-AB21-3CAAD47EC42B}" srcOrd="1" destOrd="0" parTransId="{163645A3-1E22-45B9-8362-CD92F739A014}" sibTransId="{231CA070-0778-4E18-A17A-9E29BADAD028}"/>
    <dgm:cxn modelId="{7CA10076-4BF8-44B5-8F5A-B7E43548D7A7}" srcId="{954FDD5A-7FA9-4431-A2D3-7F8BC1A8F4A2}" destId="{5D878EC4-0B0F-4C79-9091-79C3F65ED51A}" srcOrd="1" destOrd="0" parTransId="{200FD889-D160-4929-B87F-D51384A92348}" sibTransId="{C3346488-2EDA-456B-B37E-F06E201DD7A7}"/>
    <dgm:cxn modelId="{2D59C3C4-B576-492D-9EF7-E4C6ED2636FE}" type="presOf" srcId="{AAAEABC9-878E-4589-B99F-209815B47A3B}" destId="{6E565651-8B3A-454D-A465-CA1F70AB287F}" srcOrd="0" destOrd="0" presId="urn:microsoft.com/office/officeart/2005/8/layout/process4"/>
    <dgm:cxn modelId="{7A13DD5C-A8F1-4BC0-AECD-A617EFB99856}" type="presParOf" srcId="{3D59D2AA-0957-445A-B500-7D29CDF62A6C}" destId="{93A24517-675B-4F8F-95F1-8BE383D6C412}" srcOrd="0" destOrd="0" presId="urn:microsoft.com/office/officeart/2005/8/layout/process4"/>
    <dgm:cxn modelId="{743EF5D9-CD29-49CC-B5EC-65A10282D05D}" type="presParOf" srcId="{93A24517-675B-4F8F-95F1-8BE383D6C412}" destId="{14EC37A4-E02E-4975-B9EA-8A4C31CC1B45}" srcOrd="0" destOrd="0" presId="urn:microsoft.com/office/officeart/2005/8/layout/process4"/>
    <dgm:cxn modelId="{B9D2A7E1-D7F1-47D7-ABCF-636A0D71B166}" type="presParOf" srcId="{93A24517-675B-4F8F-95F1-8BE383D6C412}" destId="{E442DD6C-7D59-417B-B037-2332572F7CF3}" srcOrd="1" destOrd="0" presId="urn:microsoft.com/office/officeart/2005/8/layout/process4"/>
    <dgm:cxn modelId="{E72A1D10-7254-4EE4-8483-5F3352A789C2}" type="presParOf" srcId="{93A24517-675B-4F8F-95F1-8BE383D6C412}" destId="{11770F8F-A109-4797-9A17-C3DF3F3ACAC8}" srcOrd="2" destOrd="0" presId="urn:microsoft.com/office/officeart/2005/8/layout/process4"/>
    <dgm:cxn modelId="{6A64DFDD-1C9E-426E-8EA2-18132DD9A6A7}" type="presParOf" srcId="{11770F8F-A109-4797-9A17-C3DF3F3ACAC8}" destId="{2A4BC667-FA4D-480C-8020-5B7036400B68}" srcOrd="0" destOrd="0" presId="urn:microsoft.com/office/officeart/2005/8/layout/process4"/>
    <dgm:cxn modelId="{A132173E-8EC8-4D76-9CD0-CD13812D93E8}" type="presParOf" srcId="{11770F8F-A109-4797-9A17-C3DF3F3ACAC8}" destId="{113C9390-0EFF-4417-B46F-3A8DB350F6DF}" srcOrd="1" destOrd="0" presId="urn:microsoft.com/office/officeart/2005/8/layout/process4"/>
    <dgm:cxn modelId="{9778D49B-78C4-41FD-AFF8-B83114C634E9}" type="presParOf" srcId="{3D59D2AA-0957-445A-B500-7D29CDF62A6C}" destId="{0F314577-7B34-4367-9A50-23B81EB044D9}" srcOrd="1" destOrd="0" presId="urn:microsoft.com/office/officeart/2005/8/layout/process4"/>
    <dgm:cxn modelId="{308CB8D4-6D0F-491E-B829-562DDA43C0AB}" type="presParOf" srcId="{3D59D2AA-0957-445A-B500-7D29CDF62A6C}" destId="{D53ED967-22A8-4D71-B1B3-990D59A7EF38}" srcOrd="2" destOrd="0" presId="urn:microsoft.com/office/officeart/2005/8/layout/process4"/>
    <dgm:cxn modelId="{EE760777-E006-4151-8CBA-6164A7B4A3B0}" type="presParOf" srcId="{D53ED967-22A8-4D71-B1B3-990D59A7EF38}" destId="{B8E5FB01-D867-44D3-A323-364D0F96C5E5}" srcOrd="0" destOrd="0" presId="urn:microsoft.com/office/officeart/2005/8/layout/process4"/>
    <dgm:cxn modelId="{7B5A097F-2F22-4D2E-BEB1-1AA49E6259C4}" type="presParOf" srcId="{D53ED967-22A8-4D71-B1B3-990D59A7EF38}" destId="{F4901350-EE66-44A4-9A17-D714528E713C}" srcOrd="1" destOrd="0" presId="urn:microsoft.com/office/officeart/2005/8/layout/process4"/>
    <dgm:cxn modelId="{233933D4-4A69-4284-A2C0-7A692680AFB5}" type="presParOf" srcId="{D53ED967-22A8-4D71-B1B3-990D59A7EF38}" destId="{7FEAF5C5-5A33-4667-8E7F-DEF1397A0763}" srcOrd="2" destOrd="0" presId="urn:microsoft.com/office/officeart/2005/8/layout/process4"/>
    <dgm:cxn modelId="{B50A4A1F-6A59-4DB0-9CCA-02B13FF8D12C}" type="presParOf" srcId="{7FEAF5C5-5A33-4667-8E7F-DEF1397A0763}" destId="{3F96C2AD-40AE-4822-BC1E-ACCB25097BC0}" srcOrd="0" destOrd="0" presId="urn:microsoft.com/office/officeart/2005/8/layout/process4"/>
    <dgm:cxn modelId="{6E2621FD-5590-4D46-B696-C45AFFFA1DDB}" type="presParOf" srcId="{7FEAF5C5-5A33-4667-8E7F-DEF1397A0763}" destId="{7DA62DC4-0FB5-444D-BE99-2CA1690F0DAE}" srcOrd="1" destOrd="0" presId="urn:microsoft.com/office/officeart/2005/8/layout/process4"/>
    <dgm:cxn modelId="{8F26840B-FE74-499A-B171-F8C287A1132D}" type="presParOf" srcId="{3D59D2AA-0957-445A-B500-7D29CDF62A6C}" destId="{85DC7EB6-7D2D-4375-BFD5-716CD2A0CE52}" srcOrd="3" destOrd="0" presId="urn:microsoft.com/office/officeart/2005/8/layout/process4"/>
    <dgm:cxn modelId="{95936921-E656-474A-AAD6-6DD9A80A2034}" type="presParOf" srcId="{3D59D2AA-0957-445A-B500-7D29CDF62A6C}" destId="{840C3D8C-BE34-4F01-A13F-86056D9782F4}" srcOrd="4" destOrd="0" presId="urn:microsoft.com/office/officeart/2005/8/layout/process4"/>
    <dgm:cxn modelId="{06D49BA2-E29F-406B-ABD3-1A15ED8E3E60}" type="presParOf" srcId="{840C3D8C-BE34-4F01-A13F-86056D9782F4}" destId="{6E565651-8B3A-454D-A465-CA1F70AB287F}" srcOrd="0" destOrd="0" presId="urn:microsoft.com/office/officeart/2005/8/layout/process4"/>
    <dgm:cxn modelId="{55169AC1-7EAC-498A-9397-18D130715232}" type="presParOf" srcId="{840C3D8C-BE34-4F01-A13F-86056D9782F4}" destId="{9DB2D882-475D-497F-A354-225FBF06F55E}" srcOrd="1" destOrd="0" presId="urn:microsoft.com/office/officeart/2005/8/layout/process4"/>
    <dgm:cxn modelId="{84F6233C-8954-439B-ADAB-993BF5E92127}" type="presParOf" srcId="{840C3D8C-BE34-4F01-A13F-86056D9782F4}" destId="{08569597-8083-4CB3-A89A-19A205F10119}" srcOrd="2" destOrd="0" presId="urn:microsoft.com/office/officeart/2005/8/layout/process4"/>
    <dgm:cxn modelId="{AC2C9C1F-1493-44D8-A9C2-97438A47EF2A}" type="presParOf" srcId="{08569597-8083-4CB3-A89A-19A205F10119}" destId="{09BA2F22-F94E-4D2A-A35A-63A3B905B9EB}" srcOrd="0" destOrd="0" presId="urn:microsoft.com/office/officeart/2005/8/layout/process4"/>
    <dgm:cxn modelId="{2C5298E2-B2F0-4CBB-8C27-17270BBFDC4A}" type="presParOf" srcId="{08569597-8083-4CB3-A89A-19A205F10119}" destId="{9F2D5C4C-C7BA-4A15-8968-50C7EC2CB171}" srcOrd="1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FFE253-63CD-4D23-BCB8-92B0DCCCD5D4}">
      <dsp:nvSpPr>
        <dsp:cNvPr id="0" name=""/>
        <dsp:cNvSpPr/>
      </dsp:nvSpPr>
      <dsp:spPr>
        <a:xfrm>
          <a:off x="712503" y="0"/>
          <a:ext cx="4800474" cy="480047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FA450-E6C7-4ACA-A7CD-C004BDCCF3CD}">
      <dsp:nvSpPr>
        <dsp:cNvPr id="0" name=""/>
        <dsp:cNvSpPr/>
      </dsp:nvSpPr>
      <dsp:spPr>
        <a:xfrm>
          <a:off x="2754014" y="514681"/>
          <a:ext cx="3859602" cy="11949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УЧРЕДИТЕЛИ: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rgbClr val="002060"/>
              </a:solidFill>
            </a:rPr>
            <a:t>- </a:t>
          </a:r>
          <a:r>
            <a:rPr lang="ru-RU" sz="1400" kern="1200" dirty="0" smtClean="0">
              <a:solidFill>
                <a:srgbClr val="002060"/>
              </a:solidFill>
            </a:rPr>
            <a:t>Министерство культуры СО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002060"/>
              </a:solidFill>
            </a:rPr>
            <a:t>- Министерство общего и профессионального образования СО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2754014" y="514681"/>
        <a:ext cx="3859602" cy="1194936"/>
      </dsp:txXfrm>
    </dsp:sp>
    <dsp:sp modelId="{9EF8ACBC-3162-4607-90ED-F14A923823C8}">
      <dsp:nvSpPr>
        <dsp:cNvPr id="0" name=""/>
        <dsp:cNvSpPr/>
      </dsp:nvSpPr>
      <dsp:spPr>
        <a:xfrm>
          <a:off x="2784812" y="1745611"/>
          <a:ext cx="3567417" cy="13292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ОРГАНИЗАТОРЫ: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- Государственные библиотеки СО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- Дворец молодёжи. ИРРО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- Творческие союзы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2784812" y="1745611"/>
        <a:ext cx="3567417" cy="1329229"/>
      </dsp:txXfrm>
    </dsp:sp>
    <dsp:sp modelId="{8FAE8C2D-A9BC-44BE-BE20-AB49F5173BA3}">
      <dsp:nvSpPr>
        <dsp:cNvPr id="0" name=""/>
        <dsp:cNvSpPr/>
      </dsp:nvSpPr>
      <dsp:spPr>
        <a:xfrm>
          <a:off x="2807980" y="3171724"/>
          <a:ext cx="3729829" cy="10640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УЧАСТНИКИ: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- Муниципальные образовательные организации.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- Муниципальные библиотеки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2807980" y="3171724"/>
        <a:ext cx="3729829" cy="10640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2DD6C-7D59-417B-B037-2332572F7CF3}">
      <dsp:nvSpPr>
        <dsp:cNvPr id="0" name=""/>
        <dsp:cNvSpPr/>
      </dsp:nvSpPr>
      <dsp:spPr>
        <a:xfrm>
          <a:off x="0" y="3384201"/>
          <a:ext cx="7315200" cy="1110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</a:rPr>
            <a:t>Основные мероприятия</a:t>
          </a:r>
          <a:endParaRPr lang="ru-RU" sz="2200" b="1" kern="1200" dirty="0">
            <a:solidFill>
              <a:srgbClr val="C00000"/>
            </a:solidFill>
          </a:endParaRPr>
        </a:p>
      </dsp:txBody>
      <dsp:txXfrm>
        <a:off x="0" y="3384201"/>
        <a:ext cx="7315200" cy="599815"/>
      </dsp:txXfrm>
    </dsp:sp>
    <dsp:sp modelId="{2A4BC667-FA4D-480C-8020-5B7036400B68}">
      <dsp:nvSpPr>
        <dsp:cNvPr id="0" name=""/>
        <dsp:cNvSpPr/>
      </dsp:nvSpPr>
      <dsp:spPr>
        <a:xfrm>
          <a:off x="0" y="3961801"/>
          <a:ext cx="3657599" cy="5109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Областные конкурсы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0" y="3961801"/>
        <a:ext cx="3657599" cy="510954"/>
      </dsp:txXfrm>
    </dsp:sp>
    <dsp:sp modelId="{113C9390-0EFF-4417-B46F-3A8DB350F6DF}">
      <dsp:nvSpPr>
        <dsp:cNvPr id="0" name=""/>
        <dsp:cNvSpPr/>
      </dsp:nvSpPr>
      <dsp:spPr>
        <a:xfrm>
          <a:off x="3657600" y="3961801"/>
          <a:ext cx="3657599" cy="5109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Культурные проекты.  Фестивали. Презентации. Выставки 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657600" y="3961801"/>
        <a:ext cx="3657599" cy="510954"/>
      </dsp:txXfrm>
    </dsp:sp>
    <dsp:sp modelId="{F4901350-EE66-44A4-9A17-D714528E713C}">
      <dsp:nvSpPr>
        <dsp:cNvPr id="0" name=""/>
        <dsp:cNvSpPr/>
      </dsp:nvSpPr>
      <dsp:spPr>
        <a:xfrm rot="10800000">
          <a:off x="0" y="1692497"/>
          <a:ext cx="7315200" cy="17083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</a:rPr>
            <a:t>Реклама, </a:t>
          </a:r>
          <a:r>
            <a:rPr lang="ru-RU" sz="2200" b="1" kern="1200" dirty="0" err="1" smtClean="0">
              <a:solidFill>
                <a:srgbClr val="C00000"/>
              </a:solidFill>
            </a:rPr>
            <a:t>масс-медиа</a:t>
          </a:r>
          <a:r>
            <a:rPr lang="ru-RU" sz="2200" b="1" kern="1200" dirty="0" smtClean="0">
              <a:solidFill>
                <a:srgbClr val="C00000"/>
              </a:solidFill>
            </a:rPr>
            <a:t> мероприятия</a:t>
          </a:r>
          <a:endParaRPr lang="ru-RU" sz="2200" b="1" kern="1200" dirty="0">
            <a:solidFill>
              <a:srgbClr val="C00000"/>
            </a:solidFill>
          </a:endParaRPr>
        </a:p>
      </dsp:txBody>
      <dsp:txXfrm>
        <a:off x="0" y="1692497"/>
        <a:ext cx="7315200" cy="599636"/>
      </dsp:txXfrm>
    </dsp:sp>
    <dsp:sp modelId="{3F96C2AD-40AE-4822-BC1E-ACCB25097BC0}">
      <dsp:nvSpPr>
        <dsp:cNvPr id="0" name=""/>
        <dsp:cNvSpPr/>
      </dsp:nvSpPr>
      <dsp:spPr>
        <a:xfrm>
          <a:off x="0" y="2275701"/>
          <a:ext cx="3657599" cy="5436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rgbClr val="C0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</a:rPr>
            <a:t> </a:t>
          </a:r>
          <a:r>
            <a:rPr lang="ru-RU" sz="1400" b="1" kern="1200" dirty="0" smtClean="0">
              <a:solidFill>
                <a:srgbClr val="002060"/>
              </a:solidFill>
            </a:rPr>
            <a:t>Региональные и российские СМИ.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Презентации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0" y="2275701"/>
        <a:ext cx="3657599" cy="543665"/>
      </dsp:txXfrm>
    </dsp:sp>
    <dsp:sp modelId="{7DA62DC4-0FB5-444D-BE99-2CA1690F0DAE}">
      <dsp:nvSpPr>
        <dsp:cNvPr id="0" name=""/>
        <dsp:cNvSpPr/>
      </dsp:nvSpPr>
      <dsp:spPr>
        <a:xfrm>
          <a:off x="3657600" y="2292133"/>
          <a:ext cx="3657599" cy="5108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Рекламные акции «Библиотека вне стен»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657600" y="2292133"/>
        <a:ext cx="3657599" cy="510801"/>
      </dsp:txXfrm>
    </dsp:sp>
    <dsp:sp modelId="{9DB2D882-475D-497F-A354-225FBF06F55E}">
      <dsp:nvSpPr>
        <dsp:cNvPr id="0" name=""/>
        <dsp:cNvSpPr/>
      </dsp:nvSpPr>
      <dsp:spPr>
        <a:xfrm rot="10800000">
          <a:off x="0" y="0"/>
          <a:ext cx="7315200" cy="17083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</a:rPr>
            <a:t>Организационно-нормативная деятельность</a:t>
          </a:r>
          <a:endParaRPr lang="ru-RU" sz="2200" b="1" kern="1200" dirty="0">
            <a:solidFill>
              <a:srgbClr val="C00000"/>
            </a:solidFill>
          </a:endParaRPr>
        </a:p>
      </dsp:txBody>
      <dsp:txXfrm>
        <a:off x="0" y="0"/>
        <a:ext cx="7315200" cy="599636"/>
      </dsp:txXfrm>
    </dsp:sp>
    <dsp:sp modelId="{09BA2F22-F94E-4D2A-A35A-63A3B905B9EB}">
      <dsp:nvSpPr>
        <dsp:cNvPr id="0" name=""/>
        <dsp:cNvSpPr/>
      </dsp:nvSpPr>
      <dsp:spPr>
        <a:xfrm>
          <a:off x="5" y="600430"/>
          <a:ext cx="3814762" cy="5108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Создание оргкомитета проекта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5" y="600430"/>
        <a:ext cx="3814762" cy="510801"/>
      </dsp:txXfrm>
    </dsp:sp>
    <dsp:sp modelId="{9F2D5C4C-C7BA-4A15-8968-50C7EC2CB171}">
      <dsp:nvSpPr>
        <dsp:cNvPr id="0" name=""/>
        <dsp:cNvSpPr/>
      </dsp:nvSpPr>
      <dsp:spPr>
        <a:xfrm>
          <a:off x="3814768" y="604601"/>
          <a:ext cx="3500426" cy="502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Разработка пакета документов: Положения о конкурсах, методические рекомендации и т.д.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3814768" y="604601"/>
        <a:ext cx="3500426" cy="502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07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3B5AC3C-32D3-4AB3-AAB3-2A61EE4CE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5AC3C-32D3-4AB3-AAB3-2A61EE4CEB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5AC3C-32D3-4AB3-AAB3-2A61EE4CEB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5AC3C-32D3-4AB3-AAB3-2A61EE4CEB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5AC3C-32D3-4AB3-AAB3-2A61EE4CEB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ccu@isnet.r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ccu@isnet.ru" TargetMode="External"/><Relationship Id="rId2" Type="http://schemas.openxmlformats.org/officeDocument/2006/relationships/hyperlink" Target="mailto:direct-sccu@yandex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1.bp.blogspot.com/-wKahNAXFN_s/UotKAjBI9VI/AAAAAAAACyE/TWcFfg48foY/s1600/2+%D0%BF%D1%80%D0%BE%D0%B7%D1%80.+%D1%84%D0%BE%D0%BD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91010" y="5714940"/>
            <a:ext cx="4952990" cy="609584"/>
          </a:xfrm>
        </p:spPr>
        <p:txBody>
          <a:bodyPr/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Воробьева Людмила Аркадьевна</a:t>
            </a:r>
            <a:b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координатор проекта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4912" y="304882"/>
            <a:ext cx="4876672" cy="1828752"/>
          </a:xfrm>
        </p:spPr>
        <p:txBody>
          <a:bodyPr/>
          <a:lstStyle/>
          <a:p>
            <a:pPr lvl="0" eaLnBrk="1" hangingPunct="1">
              <a:spcBef>
                <a:spcPct val="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Областной </a:t>
            </a:r>
          </a:p>
          <a:p>
            <a:pPr lvl="0" eaLnBrk="1" hangingPunct="1">
              <a:spcBef>
                <a:spcPct val="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межведомственный  культурный проект</a:t>
            </a:r>
            <a:endParaRPr lang="ru-RU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dirty="0">
              <a:solidFill>
                <a:srgbClr val="003300"/>
              </a:solidFill>
            </a:endParaRPr>
          </a:p>
        </p:txBody>
      </p:sp>
      <p:pic>
        <p:nvPicPr>
          <p:cNvPr id="1027" name="Picture 3" descr="J:\Открытая книга для МО\2 прозр. 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66" y="2286030"/>
            <a:ext cx="4692929" cy="2460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914400"/>
            <a:ext cx="2895600" cy="715962"/>
          </a:xfrm>
        </p:spPr>
        <p:txBody>
          <a:bodyPr/>
          <a:lstStyle/>
          <a:p>
            <a:r>
              <a:rPr lang="ru-RU" sz="3600" dirty="0" smtClean="0">
                <a:solidFill>
                  <a:srgbClr val="B92D14"/>
                </a:solidFill>
                <a:latin typeface="Times New Roman" pitchFamily="18" charset="0"/>
                <a:cs typeface="Times New Roman" pitchFamily="18" charset="0"/>
              </a:rPr>
              <a:t>КОНКУРСЫ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i="1" dirty="0" smtClean="0">
                <a:solidFill>
                  <a:srgbClr val="002060"/>
                </a:solidFill>
              </a:rPr>
              <a:t>Областной конкурс библиотек на лучшую организацию работы к 200-летию со дня рождения М.Ю. Лермонтова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i="1" dirty="0" smtClean="0">
                <a:solidFill>
                  <a:srgbClr val="002060"/>
                </a:solidFill>
              </a:rPr>
              <a:t>Конкурс электронных творческих работ по прочитанным  книгам «Книги и цифры»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i="1" dirty="0" smtClean="0">
                <a:solidFill>
                  <a:srgbClr val="002060"/>
                </a:solidFill>
              </a:rPr>
              <a:t>Областной конкурс на лучшего знатока письма и чтения по Брайлю «Волшебное </a:t>
            </a:r>
            <a:r>
              <a:rPr lang="ru-RU" sz="2200" i="1" dirty="0" err="1" smtClean="0">
                <a:solidFill>
                  <a:srgbClr val="002060"/>
                </a:solidFill>
              </a:rPr>
              <a:t>шеститочие</a:t>
            </a:r>
            <a:r>
              <a:rPr lang="ru-RU" sz="2200" i="1" dirty="0" smtClean="0">
                <a:solidFill>
                  <a:srgbClr val="002060"/>
                </a:solidFill>
              </a:rPr>
              <a:t>»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i="1" dirty="0" smtClean="0">
                <a:solidFill>
                  <a:srgbClr val="002060"/>
                </a:solidFill>
              </a:rPr>
              <a:t>Конкурс библиотек на лучшую работу с краеведческой книгой «Край в формате ТИФЛО»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i="1" dirty="0" smtClean="0">
                <a:solidFill>
                  <a:srgbClr val="002060"/>
                </a:solidFill>
              </a:rPr>
              <a:t>Областной конкурс «Книга в кадре»  на лучший </a:t>
            </a:r>
            <a:r>
              <a:rPr lang="ru-RU" sz="2200" i="1" dirty="0" err="1" smtClean="0">
                <a:solidFill>
                  <a:srgbClr val="002060"/>
                </a:solidFill>
              </a:rPr>
              <a:t>буктрейлер</a:t>
            </a:r>
            <a:r>
              <a:rPr lang="ru-RU" sz="2200" i="1" dirty="0" smtClean="0">
                <a:solidFill>
                  <a:srgbClr val="002060"/>
                </a:solidFill>
              </a:rPr>
              <a:t> к произведениям классической и современной литературы народов России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i="1" dirty="0" smtClean="0">
                <a:solidFill>
                  <a:srgbClr val="002060"/>
                </a:solidFill>
              </a:rPr>
              <a:t>Областной тур Всероссийского конкурса юных чтецов «Живая классика»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i="1" dirty="0" smtClean="0">
                <a:solidFill>
                  <a:srgbClr val="002060"/>
                </a:solidFill>
              </a:rPr>
              <a:t>Городской издательский конкурс «Книга года-2014»</a:t>
            </a:r>
          </a:p>
          <a:p>
            <a:endParaRPr lang="ru-RU" dirty="0"/>
          </a:p>
        </p:txBody>
      </p:sp>
      <p:pic>
        <p:nvPicPr>
          <p:cNvPr id="4" name="Picture 3" descr="J:\Открытая книга для МО\2 прозр. 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2591082" cy="1523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8400" y="685800"/>
            <a:ext cx="2286000" cy="990574"/>
          </a:xfrm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Фестивали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763000" cy="51816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sz="2600" i="1" dirty="0" smtClean="0">
                <a:solidFill>
                  <a:srgbClr val="002060"/>
                </a:solidFill>
              </a:rPr>
              <a:t>Всероссийская  акция «</a:t>
            </a:r>
            <a:r>
              <a:rPr lang="ru-RU" sz="2600" i="1" dirty="0" err="1" smtClean="0">
                <a:solidFill>
                  <a:srgbClr val="002060"/>
                </a:solidFill>
              </a:rPr>
              <a:t>Библионочь</a:t>
            </a:r>
            <a:r>
              <a:rPr lang="ru-RU" sz="2600" i="1" dirty="0" smtClean="0">
                <a:solidFill>
                  <a:srgbClr val="002060"/>
                </a:solidFill>
              </a:rPr>
              <a:t>- 2014»</a:t>
            </a:r>
          </a:p>
          <a:p>
            <a:pPr algn="l">
              <a:buFont typeface="Wingdings" pitchFamily="2" charset="2"/>
              <a:buChar char="Ø"/>
            </a:pPr>
            <a:r>
              <a:rPr lang="ru-RU" sz="2600" i="1" dirty="0" smtClean="0">
                <a:solidFill>
                  <a:srgbClr val="002060"/>
                </a:solidFill>
              </a:rPr>
              <a:t>Екатеринбургский книжный фестиваль- СОУНБ</a:t>
            </a:r>
          </a:p>
          <a:p>
            <a:pPr algn="l">
              <a:buFont typeface="Wingdings" pitchFamily="2" charset="2"/>
              <a:buChar char="Ø"/>
            </a:pPr>
            <a:r>
              <a:rPr lang="ru-RU" sz="2600" i="1" dirty="0" smtClean="0">
                <a:solidFill>
                  <a:srgbClr val="002060"/>
                </a:solidFill>
              </a:rPr>
              <a:t>Фестиваль </a:t>
            </a:r>
            <a:r>
              <a:rPr lang="ru-RU" sz="2600" i="1" dirty="0" err="1" smtClean="0">
                <a:solidFill>
                  <a:srgbClr val="002060"/>
                </a:solidFill>
              </a:rPr>
              <a:t>неПрочитанных</a:t>
            </a:r>
            <a:r>
              <a:rPr lang="ru-RU" sz="2600" i="1" dirty="0" smtClean="0">
                <a:solidFill>
                  <a:srgbClr val="002060"/>
                </a:solidFill>
              </a:rPr>
              <a:t> книг - </a:t>
            </a:r>
            <a:r>
              <a:rPr lang="ru-RU" sz="2600" i="1" dirty="0" err="1" smtClean="0">
                <a:solidFill>
                  <a:srgbClr val="002060"/>
                </a:solidFill>
              </a:rPr>
              <a:t>СОБДиЮ</a:t>
            </a:r>
            <a:endParaRPr lang="ru-RU" sz="2600" i="1" dirty="0" smtClean="0">
              <a:solidFill>
                <a:srgbClr val="00206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600" i="1" dirty="0" smtClean="0">
                <a:solidFill>
                  <a:srgbClr val="002060"/>
                </a:solidFill>
              </a:rPr>
              <a:t>«</a:t>
            </a:r>
            <a:r>
              <a:rPr lang="ru-RU" sz="2600" i="1" dirty="0" err="1" smtClean="0">
                <a:solidFill>
                  <a:srgbClr val="002060"/>
                </a:solidFill>
              </a:rPr>
              <a:t>Бажовский</a:t>
            </a:r>
            <a:r>
              <a:rPr lang="ru-RU" sz="2600" i="1" dirty="0" smtClean="0">
                <a:solidFill>
                  <a:srgbClr val="002060"/>
                </a:solidFill>
              </a:rPr>
              <a:t> фестиваль» – Музей писателей Урала</a:t>
            </a:r>
          </a:p>
          <a:p>
            <a:pPr algn="l">
              <a:buFont typeface="Wingdings" pitchFamily="2" charset="2"/>
              <a:buChar char="Ø"/>
            </a:pPr>
            <a:r>
              <a:rPr lang="ru-RU" sz="2600" i="1" dirty="0" smtClean="0">
                <a:solidFill>
                  <a:srgbClr val="002060"/>
                </a:solidFill>
              </a:rPr>
              <a:t>Фестиваль Театров книги – </a:t>
            </a:r>
            <a:r>
              <a:rPr lang="ru-RU" sz="2600" i="1" dirty="0" err="1" smtClean="0">
                <a:solidFill>
                  <a:srgbClr val="002060"/>
                </a:solidFill>
              </a:rPr>
              <a:t>СОБДиЮ</a:t>
            </a:r>
            <a:endParaRPr lang="ru-RU" sz="2600" i="1" dirty="0" smtClean="0">
              <a:solidFill>
                <a:srgbClr val="00206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600" i="1" dirty="0" smtClean="0">
                <a:solidFill>
                  <a:srgbClr val="002060"/>
                </a:solidFill>
              </a:rPr>
              <a:t>Фестиваль чтения «Мир современного подростка» -    </a:t>
            </a:r>
            <a:r>
              <a:rPr lang="ru-RU" sz="2600" i="1" dirty="0" err="1" smtClean="0">
                <a:solidFill>
                  <a:srgbClr val="002060"/>
                </a:solidFill>
              </a:rPr>
              <a:t>СОБДиЮ</a:t>
            </a:r>
            <a:endParaRPr lang="ru-RU" sz="2600" i="1" dirty="0" smtClean="0">
              <a:solidFill>
                <a:srgbClr val="00206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600" i="1" dirty="0" smtClean="0">
                <a:solidFill>
                  <a:srgbClr val="002060"/>
                </a:solidFill>
              </a:rPr>
              <a:t>Крапивинский фестиваль. Международная детская литературная премия им. В.П.Крапивина</a:t>
            </a:r>
          </a:p>
          <a:p>
            <a:pPr algn="l">
              <a:buFont typeface="Wingdings" pitchFamily="2" charset="2"/>
              <a:buChar char="Ø"/>
            </a:pPr>
            <a:r>
              <a:rPr lang="ru-RU" sz="2600" i="1" dirty="0" smtClean="0">
                <a:solidFill>
                  <a:srgbClr val="002060"/>
                </a:solidFill>
              </a:rPr>
              <a:t>Международный  фестиваль фантастической литературы «</a:t>
            </a:r>
            <a:r>
              <a:rPr lang="ru-RU" sz="2600" i="1" dirty="0" err="1" smtClean="0">
                <a:solidFill>
                  <a:srgbClr val="002060"/>
                </a:solidFill>
              </a:rPr>
              <a:t>Аэлита</a:t>
            </a:r>
            <a:r>
              <a:rPr lang="ru-RU" sz="2600" i="1" dirty="0" smtClean="0">
                <a:solidFill>
                  <a:srgbClr val="002060"/>
                </a:solidFill>
              </a:rPr>
              <a:t>»</a:t>
            </a:r>
          </a:p>
          <a:p>
            <a:pPr algn="l">
              <a:buFont typeface="Wingdings" pitchFamily="2" charset="2"/>
              <a:buChar char="Ø"/>
            </a:pPr>
            <a:endParaRPr lang="ru-RU" sz="2000" i="1" dirty="0" smtClean="0">
              <a:solidFill>
                <a:srgbClr val="002060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5" name="Picture 3" descr="J:\Открытая книга для МО\2 прозр. 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2461529" cy="1447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600248"/>
            <a:ext cx="86106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1800" i="1" dirty="0" smtClean="0">
              <a:solidFill>
                <a:srgbClr val="00206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Международный проект «Открывая  неизвестные страницы»-Б-ка Главы  Екатеринбурга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Передвижная выставка  «Чтение в любом формате» -  СОСБС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Презентация  новых номеров журнала «Урал»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Цикл  Круглых столов о современной художественной литературе и чтении. – СОУНБ, </a:t>
            </a:r>
            <a:r>
              <a:rPr lang="ru-RU" sz="2000" i="1" dirty="0" err="1" smtClean="0">
                <a:solidFill>
                  <a:srgbClr val="002060"/>
                </a:solidFill>
                <a:latin typeface="+mn-lt"/>
              </a:rPr>
              <a:t>СОБДиЮ</a:t>
            </a:r>
            <a:endParaRPr lang="ru-RU" sz="2000" i="1" dirty="0" smtClean="0">
              <a:solidFill>
                <a:srgbClr val="002060"/>
              </a:solidFill>
              <a:latin typeface="+mn-lt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Дни современной поэзии в Екатеринбурге. – Союз писателей, СОУНБ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Информационно-библиотечный десант «Библиотека – место встречи культур» -  </a:t>
            </a:r>
            <a:r>
              <a:rPr lang="ru-RU" sz="2000" i="1" dirty="0" err="1" smtClean="0">
                <a:solidFill>
                  <a:srgbClr val="002060"/>
                </a:solidFill>
                <a:latin typeface="+mn-lt"/>
              </a:rPr>
              <a:t>СОБДиЮ</a:t>
            </a:r>
            <a:endParaRPr lang="ru-RU" sz="2000" i="1" dirty="0" smtClean="0">
              <a:solidFill>
                <a:srgbClr val="002060"/>
              </a:solidFill>
              <a:latin typeface="+mn-lt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Проект «Читаем уральское» СОУНБ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«</a:t>
            </a:r>
            <a:r>
              <a:rPr lang="ru-RU" sz="2000" i="1" dirty="0" err="1" smtClean="0">
                <a:solidFill>
                  <a:srgbClr val="002060"/>
                </a:solidFill>
                <a:latin typeface="+mn-lt"/>
              </a:rPr>
              <a:t>Бажовский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 фестиваль» – Музей писателей Урала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i="1" dirty="0" err="1" smtClean="0">
                <a:solidFill>
                  <a:srgbClr val="002060"/>
                </a:solidFill>
                <a:latin typeface="+mn-lt"/>
              </a:rPr>
              <a:t>Промо-акция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 «Ни дня без книги» - СОМБ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Всероссийская акция «</a:t>
            </a:r>
            <a:r>
              <a:rPr lang="ru-RU" sz="2000" i="1" dirty="0" err="1" smtClean="0">
                <a:solidFill>
                  <a:srgbClr val="002060"/>
                </a:solidFill>
                <a:latin typeface="+mn-lt"/>
              </a:rPr>
              <a:t>Библионочь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- 2014»</a:t>
            </a:r>
          </a:p>
        </p:txBody>
      </p:sp>
      <p:pic>
        <p:nvPicPr>
          <p:cNvPr id="3" name="Picture 3" descr="J:\Открытая книга для МО\2 прозр. 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506" y="304882"/>
            <a:ext cx="2461529" cy="14477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6600" y="1295400"/>
            <a:ext cx="4370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3000" dirty="0" smtClean="0">
                <a:solidFill>
                  <a:srgbClr val="C00000"/>
                </a:solidFill>
                <a:latin typeface="+mn-lt"/>
              </a:rPr>
              <a:t>Литературные проекты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96" y="-8251120"/>
            <a:ext cx="5943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-82511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100" y="1494520"/>
            <a:ext cx="7121154" cy="50882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600" i="1" kern="1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219258"/>
            <a:ext cx="845809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26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Межведомственное </a:t>
            </a:r>
            <a:r>
              <a:rPr lang="ru-RU" sz="26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взаимодействие</a:t>
            </a:r>
            <a:r>
              <a:rPr lang="ru-RU" sz="2600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начиная с организации межведомственных оргкомитетов и кончая конкретными мероприятиями: создавать группы из специалистов библиотек, классных руководителей и филологов, театральных и музыкальных работников. Важным ресурсом в организации проекта является </a:t>
            </a:r>
            <a:r>
              <a:rPr lang="ru-RU" sz="26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семья</a:t>
            </a:r>
            <a:endParaRPr lang="ru-RU" sz="2600" b="1" i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marL="342900" indent="-342900" algn="l"/>
            <a:endParaRPr lang="ru-RU" sz="2600" i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marL="342900" indent="-342900" algn="just"/>
            <a:r>
              <a:rPr lang="ru-RU" sz="2600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Использование форм работы, включающих у читателей, в первую очередь детей и подростков, </a:t>
            </a:r>
            <a:r>
              <a:rPr lang="ru-RU" sz="26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творческое начало</a:t>
            </a:r>
            <a:r>
              <a:rPr lang="ru-RU" sz="2600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: конкурсы, интеллектуальные игры, театры книги и кукольные театры, создание творческих продуктов по прочитанным </a:t>
            </a:r>
            <a:r>
              <a:rPr lang="ru-RU" sz="2600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книгам</a:t>
            </a:r>
            <a:endParaRPr lang="ru-RU" sz="2600" i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95600" y="609600"/>
            <a:ext cx="2848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9" name="Picture 3" descr="J:\Открытая книга для МО\2 прозр. 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2591082" cy="1523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762000"/>
            <a:ext cx="3124200" cy="71596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343400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>
                <a:solidFill>
                  <a:srgbClr val="002060"/>
                </a:solidFill>
                <a:cs typeface="Times New Roman" pitchFamily="18" charset="0"/>
              </a:rPr>
              <a:t>Включение  </a:t>
            </a:r>
            <a:r>
              <a:rPr lang="ru-RU" i="1" dirty="0" smtClean="0">
                <a:solidFill>
                  <a:srgbClr val="002060"/>
                </a:solidFill>
                <a:cs typeface="Times New Roman" pitchFamily="18" charset="0"/>
              </a:rPr>
              <a:t>в проект широкого спектра  мероприятий, способствующих  активизации  читательской  деятельности </a:t>
            </a: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максимального количества населения</a:t>
            </a:r>
            <a:r>
              <a:rPr lang="ru-RU" i="1" dirty="0" smtClean="0">
                <a:solidFill>
                  <a:srgbClr val="002060"/>
                </a:solidFill>
                <a:cs typeface="Times New Roman" pitchFamily="18" charset="0"/>
              </a:rPr>
              <a:t>: от конференций и литературных «Круглых столов» до </a:t>
            </a:r>
            <a:r>
              <a:rPr lang="ru-RU" i="1" dirty="0" err="1" smtClean="0">
                <a:solidFill>
                  <a:srgbClr val="002060"/>
                </a:solidFill>
                <a:cs typeface="Times New Roman" pitchFamily="18" charset="0"/>
              </a:rPr>
              <a:t>флэш-мобов</a:t>
            </a:r>
            <a:r>
              <a:rPr lang="ru-RU" i="1" dirty="0" smtClean="0">
                <a:solidFill>
                  <a:srgbClr val="002060"/>
                </a:solidFill>
                <a:cs typeface="Times New Roman" pitchFamily="18" charset="0"/>
              </a:rPr>
              <a:t>, уличных игр и </a:t>
            </a:r>
            <a:r>
              <a:rPr lang="ru-RU" i="1" dirty="0" smtClean="0">
                <a:solidFill>
                  <a:srgbClr val="002060"/>
                </a:solidFill>
                <a:cs typeface="Times New Roman" pitchFamily="18" charset="0"/>
              </a:rPr>
              <a:t>представлений</a:t>
            </a:r>
            <a:endParaRPr lang="ru-RU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002060"/>
                </a:solidFill>
                <a:cs typeface="Times New Roman" pitchFamily="18" charset="0"/>
              </a:rPr>
              <a:t>Озвученность</a:t>
            </a: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» </a:t>
            </a:r>
            <a:r>
              <a:rPr lang="ru-RU" i="1" dirty="0" smtClean="0">
                <a:solidFill>
                  <a:srgbClr val="002060"/>
                </a:solidFill>
                <a:cs typeface="Times New Roman" pitchFamily="18" charset="0"/>
              </a:rPr>
              <a:t>всех событий проекта во всех формах: от интернета до рисунков на </a:t>
            </a:r>
            <a:r>
              <a:rPr lang="ru-RU" i="1" dirty="0" smtClean="0">
                <a:solidFill>
                  <a:srgbClr val="002060"/>
                </a:solidFill>
                <a:cs typeface="Times New Roman" pitchFamily="18" charset="0"/>
              </a:rPr>
              <a:t>асфальте</a:t>
            </a:r>
            <a:endParaRPr lang="ru-RU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J:\Открытая книга для МО\2 прозр. 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1082" cy="1523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102578"/>
            <a:ext cx="8686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000" i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Пакет документов по реализации областного межведомственного культурного проекта «Открытая книга» направлен в органы местного 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самоуправления, 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осуществляющие управление в сферах культуры и образования в муниципальных образованиях в Свердловской 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области</a:t>
            </a:r>
            <a:endParaRPr lang="ru-RU" sz="2000" i="1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endParaRPr lang="ru-RU" sz="2000" i="1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На территории муниципальных образований  рекомендуется создать муниципальные организационные комитеты по реализации мероприятий в рамках проекта «Открытая книга» и по подготовке и проведению школьного и муниципального туров областного конкурса «Лидер чтения – 2014», в состав которых включить представителей органов и учреждений культуры и 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образования</a:t>
            </a:r>
            <a:endParaRPr lang="ru-RU" sz="2000" i="1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endParaRPr lang="ru-RU" sz="2000" i="1" dirty="0" smtClean="0">
              <a:solidFill>
                <a:srgbClr val="002060"/>
              </a:solidFill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Разработать и утвердить планы мероприятий, направленных на популяризацию книги и чтения на территории муниципального образования, принять участие в областных конкурсах, фестивалях, 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конференциях</a:t>
            </a:r>
            <a:endParaRPr lang="ru-RU" sz="2000" i="1" dirty="0" smtClean="0">
              <a:solidFill>
                <a:srgbClr val="002060"/>
              </a:solidFill>
              <a:latin typeface="+mn-lt"/>
            </a:endParaRPr>
          </a:p>
          <a:p>
            <a:pPr algn="l"/>
            <a:endParaRPr lang="ru-RU" sz="1400" i="1" dirty="0" smtClean="0">
              <a:solidFill>
                <a:srgbClr val="002060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1600" y="533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Механизм реализации  проекта</a:t>
            </a:r>
          </a:p>
        </p:txBody>
      </p:sp>
      <p:pic>
        <p:nvPicPr>
          <p:cNvPr id="4" name="Picture 3" descr="J:\Открытая книга для МО\2 прозр. 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91082" cy="1523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19800" cy="71596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Механизм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</p:spPr>
        <p:txBody>
          <a:bodyPr/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В срок </a:t>
            </a:r>
            <a:r>
              <a:rPr lang="ru-RU" sz="2000" i="1" dirty="0" smtClean="0">
                <a:solidFill>
                  <a:srgbClr val="C00000"/>
                </a:solidFill>
              </a:rPr>
              <a:t>до 10 декабря 2013 года  </a:t>
            </a:r>
            <a:r>
              <a:rPr lang="ru-RU" sz="2000" i="1" dirty="0" smtClean="0">
                <a:solidFill>
                  <a:srgbClr val="002060"/>
                </a:solidFill>
              </a:rPr>
              <a:t>направить в адрес координатора проекта – в Свердловскую областную библиотеку для детей и юношества – копии следующих документов: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план основных мероприятий </a:t>
            </a:r>
            <a:r>
              <a:rPr lang="ru-RU" sz="2000" i="1" dirty="0" smtClean="0">
                <a:solidFill>
                  <a:srgbClr val="002060"/>
                </a:solidFill>
              </a:rPr>
              <a:t>по реализации проекта «Открытая книга» на территории муниципального  образования;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положения </a:t>
            </a:r>
            <a:r>
              <a:rPr lang="ru-RU" sz="2000" i="1" dirty="0" smtClean="0">
                <a:solidFill>
                  <a:srgbClr val="002060"/>
                </a:solidFill>
              </a:rPr>
              <a:t>о проведении муниципального этапа областного </a:t>
            </a:r>
            <a:r>
              <a:rPr lang="ru-RU" sz="2000" i="1" dirty="0" smtClean="0">
                <a:solidFill>
                  <a:srgbClr val="C00000"/>
                </a:solidFill>
              </a:rPr>
              <a:t>конкурса «Лидер чтения – 2014 года»</a:t>
            </a:r>
          </a:p>
          <a:p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Обеспечить ежемесячное предоставление информации о ходе реализации принятых планов.</a:t>
            </a:r>
          </a:p>
          <a:p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Контакты координатора проекта: 620075 г. Екатеринбург, ул. К.Либкнехта – 8, телефон (343) 371-24-36, факс: (343) 371-00 39, электронная почта: </a:t>
            </a:r>
            <a:r>
              <a:rPr lang="en-US" sz="2000" i="1" u="sng" dirty="0" err="1" smtClean="0">
                <a:solidFill>
                  <a:srgbClr val="002060"/>
                </a:solidFill>
                <a:hlinkClick r:id="rId2"/>
              </a:rPr>
              <a:t>sccu</a:t>
            </a:r>
            <a:r>
              <a:rPr lang="ru-RU" sz="2000" i="1" u="sng" dirty="0" smtClean="0">
                <a:solidFill>
                  <a:srgbClr val="002060"/>
                </a:solidFill>
                <a:hlinkClick r:id="rId2"/>
              </a:rPr>
              <a:t>@</a:t>
            </a:r>
            <a:r>
              <a:rPr lang="en-US" sz="2000" i="1" u="sng" dirty="0" err="1" smtClean="0">
                <a:solidFill>
                  <a:srgbClr val="002060"/>
                </a:solidFill>
                <a:hlinkClick r:id="rId2"/>
              </a:rPr>
              <a:t>isnet</a:t>
            </a:r>
            <a:r>
              <a:rPr lang="ru-RU" sz="2000" i="1" u="sng" dirty="0" smtClean="0">
                <a:solidFill>
                  <a:srgbClr val="002060"/>
                </a:solidFill>
                <a:hlinkClick r:id="rId2"/>
              </a:rPr>
              <a:t>.</a:t>
            </a:r>
            <a:r>
              <a:rPr lang="en-US" sz="2000" i="1" u="sng" dirty="0" err="1" smtClean="0">
                <a:solidFill>
                  <a:srgbClr val="002060"/>
                </a:solidFill>
                <a:hlinkClick r:id="rId2"/>
              </a:rPr>
              <a:t>ru</a:t>
            </a:r>
            <a:r>
              <a:rPr lang="ru-RU" sz="2000" i="1" dirty="0" smtClean="0">
                <a:solidFill>
                  <a:srgbClr val="002060"/>
                </a:solidFill>
              </a:rPr>
              <a:t>,  </a:t>
            </a:r>
            <a:r>
              <a:rPr lang="en-US" sz="2000" i="1" dirty="0" err="1" smtClean="0">
                <a:solidFill>
                  <a:srgbClr val="002060"/>
                </a:solidFill>
              </a:rPr>
              <a:t>olg</a:t>
            </a:r>
            <a:r>
              <a:rPr lang="ru-RU" sz="2000" i="1" dirty="0" smtClean="0">
                <a:solidFill>
                  <a:srgbClr val="002060"/>
                </a:solidFill>
              </a:rPr>
              <a:t>-</a:t>
            </a:r>
            <a:r>
              <a:rPr lang="en-US" sz="2000" i="1" dirty="0" err="1" smtClean="0">
                <a:solidFill>
                  <a:srgbClr val="002060"/>
                </a:solidFill>
              </a:rPr>
              <a:t>potapov</a:t>
            </a:r>
            <a:r>
              <a:rPr lang="ru-RU" sz="2000" i="1" dirty="0" smtClean="0">
                <a:solidFill>
                  <a:srgbClr val="002060"/>
                </a:solidFill>
              </a:rPr>
              <a:t>@</a:t>
            </a:r>
            <a:r>
              <a:rPr lang="en-US" sz="2000" i="1" dirty="0" err="1" smtClean="0">
                <a:solidFill>
                  <a:srgbClr val="002060"/>
                </a:solidFill>
              </a:rPr>
              <a:t>yandex</a:t>
            </a:r>
            <a:r>
              <a:rPr lang="ru-RU" sz="2000" i="1" dirty="0" smtClean="0">
                <a:solidFill>
                  <a:srgbClr val="002060"/>
                </a:solidFill>
              </a:rPr>
              <a:t>.</a:t>
            </a:r>
            <a:r>
              <a:rPr lang="en-US" sz="2000" i="1" dirty="0" err="1" smtClean="0">
                <a:solidFill>
                  <a:srgbClr val="002060"/>
                </a:solidFill>
              </a:rPr>
              <a:t>ru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3" descr="J:\Открытая книга для МО\2 прозр. 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-152400"/>
            <a:ext cx="2591082" cy="1523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13334" r="1229"/>
          <a:stretch>
            <a:fillRect/>
          </a:stretch>
        </p:blipFill>
        <p:spPr bwMode="auto">
          <a:xfrm>
            <a:off x="381000" y="1295400"/>
            <a:ext cx="5867400" cy="396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Picture 3" descr="J:\Открытая книга для МО\2 прозр. 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16" y="5334040"/>
            <a:ext cx="2591082" cy="15239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53000" y="4919008"/>
            <a:ext cx="403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+mn-lt"/>
              </a:rPr>
              <a:t>БЛОГ </a:t>
            </a:r>
            <a:endParaRPr lang="en-US" i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+mn-lt"/>
              </a:rPr>
              <a:t>«О</a:t>
            </a:r>
            <a:r>
              <a:rPr lang="ru-RU" i="1" dirty="0" smtClean="0">
                <a:solidFill>
                  <a:srgbClr val="002060"/>
                </a:solidFill>
                <a:latin typeface="+mn-lt"/>
              </a:rPr>
              <a:t>ткрытая </a:t>
            </a:r>
            <a:r>
              <a:rPr lang="ru-RU" i="1" dirty="0" smtClean="0">
                <a:solidFill>
                  <a:srgbClr val="002060"/>
                </a:solidFill>
                <a:latin typeface="+mn-lt"/>
              </a:rPr>
              <a:t>книга</a:t>
            </a:r>
            <a:r>
              <a:rPr lang="ru-RU" i="1" dirty="0" smtClean="0">
                <a:solidFill>
                  <a:srgbClr val="002060"/>
                </a:solidFill>
                <a:latin typeface="+mn-lt"/>
              </a:rPr>
              <a:t>»</a:t>
            </a:r>
          </a:p>
          <a:p>
            <a:r>
              <a:rPr lang="en-US" i="1" dirty="0" smtClean="0">
                <a:solidFill>
                  <a:srgbClr val="002060"/>
                </a:solidFill>
                <a:latin typeface="+mn-lt"/>
              </a:rPr>
              <a:t>http://www.open-book.info</a:t>
            </a:r>
          </a:p>
          <a:p>
            <a:r>
              <a:rPr lang="en-US" i="1" dirty="0" smtClean="0">
                <a:solidFill>
                  <a:srgbClr val="002060"/>
                </a:solidFill>
                <a:latin typeface="+mn-lt"/>
              </a:rPr>
              <a:t>C</a:t>
            </a:r>
            <a:r>
              <a:rPr lang="ru-RU" i="1" dirty="0" err="1" smtClean="0">
                <a:solidFill>
                  <a:srgbClr val="002060"/>
                </a:solidFill>
                <a:latin typeface="+mn-lt"/>
              </a:rPr>
              <a:t>айт</a:t>
            </a:r>
            <a:r>
              <a:rPr lang="ru-RU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+mn-lt"/>
              </a:rPr>
              <a:t>СОБДиЮ</a:t>
            </a:r>
            <a:r>
              <a:rPr lang="ru-RU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rgbClr val="002060"/>
                </a:solidFill>
                <a:latin typeface="+mn-lt"/>
              </a:rPr>
              <a:t>http</a:t>
            </a:r>
            <a:r>
              <a:rPr lang="ru-RU" i="1" dirty="0" smtClean="0">
                <a:solidFill>
                  <a:srgbClr val="002060"/>
                </a:solidFill>
                <a:latin typeface="+mn-lt"/>
              </a:rPr>
              <a:t>://</a:t>
            </a:r>
            <a:r>
              <a:rPr lang="en-US" i="1" dirty="0" smtClean="0">
                <a:solidFill>
                  <a:srgbClr val="002060"/>
                </a:solidFill>
                <a:latin typeface="+mn-lt"/>
              </a:rPr>
              <a:t>www.teenbook.ru</a:t>
            </a:r>
            <a:endParaRPr lang="ru-RU" i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1371654"/>
            <a:ext cx="784850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Спасибо!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Воробьёва Людмила Аркадьевна,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директор Свердловской областной библиотеки для детей и юношества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pPr lvl="1" algn="l"/>
            <a:r>
              <a:rPr lang="ru-RU" i="1" dirty="0" smtClean="0">
                <a:solidFill>
                  <a:srgbClr val="002060"/>
                </a:solidFill>
              </a:rPr>
              <a:t>Тел./факс (343) 371-00-39</a:t>
            </a:r>
          </a:p>
          <a:p>
            <a:pPr lvl="1" algn="l"/>
            <a:r>
              <a:rPr lang="en-US" i="1" dirty="0" smtClean="0">
                <a:solidFill>
                  <a:srgbClr val="002060"/>
                </a:solidFill>
              </a:rPr>
              <a:t>E-mail</a:t>
            </a:r>
            <a:r>
              <a:rPr lang="ru-RU" i="1" dirty="0" smtClean="0">
                <a:solidFill>
                  <a:srgbClr val="002060"/>
                </a:solidFill>
              </a:rPr>
              <a:t>: </a:t>
            </a:r>
            <a:r>
              <a:rPr lang="en-US" i="1" dirty="0" smtClean="0">
                <a:solidFill>
                  <a:srgbClr val="002060"/>
                </a:solidFill>
                <a:hlinkClick r:id="rId2"/>
              </a:rPr>
              <a:t>direct-sccu@yandex.ru</a:t>
            </a:r>
            <a:endParaRPr lang="en-US" i="1" dirty="0" smtClean="0">
              <a:solidFill>
                <a:srgbClr val="002060"/>
              </a:solidFill>
            </a:endParaRPr>
          </a:p>
          <a:p>
            <a:pPr lvl="1" algn="l"/>
            <a:r>
              <a:rPr lang="en-US" i="1" dirty="0" smtClean="0">
                <a:solidFill>
                  <a:srgbClr val="002060"/>
                </a:solidFill>
                <a:hlinkClick r:id="rId3"/>
              </a:rPr>
              <a:t>sccu@isnet.ru</a:t>
            </a:r>
            <a:endParaRPr lang="ru-RU" i="1" dirty="0" smtClean="0">
              <a:solidFill>
                <a:srgbClr val="002060"/>
              </a:solidFill>
            </a:endParaRPr>
          </a:p>
          <a:p>
            <a:pPr lvl="1" algn="l"/>
            <a:r>
              <a:rPr lang="ru-RU" i="1" dirty="0" smtClean="0">
                <a:solidFill>
                  <a:srgbClr val="002060"/>
                </a:solidFill>
              </a:rPr>
              <a:t>Сайт </a:t>
            </a:r>
            <a:r>
              <a:rPr lang="ru-RU" i="1" dirty="0" err="1" smtClean="0">
                <a:solidFill>
                  <a:srgbClr val="002060"/>
                </a:solidFill>
              </a:rPr>
              <a:t>СОБДиЮ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http</a:t>
            </a:r>
            <a:r>
              <a:rPr lang="ru-RU" i="1" dirty="0" smtClean="0">
                <a:solidFill>
                  <a:srgbClr val="002060"/>
                </a:solidFill>
              </a:rPr>
              <a:t>://</a:t>
            </a:r>
            <a:r>
              <a:rPr lang="en-US" i="1" dirty="0" smtClean="0">
                <a:solidFill>
                  <a:srgbClr val="002060"/>
                </a:solidFill>
              </a:rPr>
              <a:t>www.teenbook.ru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Picture 3" descr="J:\Открытая книга для МО\2 прозр. фо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714" y="5562544"/>
            <a:ext cx="2057346" cy="1142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 descr="http://1.bp.blogspot.com/-wKahNAXFN_s/UotKAjBI9VI/AAAAAAAACyE/TWcFfg48foY/s200/2+%D0%BF%D1%80%D0%BE%D0%B7%D1%80.+%D1%84%D0%BE%D0%B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33400"/>
            <a:ext cx="1905000" cy="99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" y="1676400"/>
            <a:ext cx="8305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Свердловской </a:t>
            </a:r>
            <a:r>
              <a:rPr lang="ru-RU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области по  </a:t>
            </a:r>
            <a:r>
              <a:rPr lang="ru-RU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распоряжению  Правительства  Свердловской области </a:t>
            </a:r>
            <a:r>
              <a:rPr lang="ru-RU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</a:t>
            </a:r>
          </a:p>
          <a:p>
            <a:pPr lvl="0"/>
            <a:r>
              <a:rPr lang="ru-RU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23.08.2013 </a:t>
            </a:r>
            <a:r>
              <a:rPr lang="ru-RU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г. №1284-ЗП и в соответствии с совместным приказом Министерства культуры Свердловской области и  Министерства общего и профессионального образования Свердловской области</a:t>
            </a:r>
          </a:p>
          <a:p>
            <a:pPr lvl="0"/>
            <a:r>
              <a:rPr lang="ru-RU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от 19.07.2013 №225/507-и</a:t>
            </a:r>
          </a:p>
          <a:p>
            <a:pPr lvl="0"/>
            <a:r>
              <a:rPr lang="ru-RU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 период с сентября 2013 года по декабрь 2014 года</a:t>
            </a:r>
          </a:p>
          <a:p>
            <a:pPr lvl="0"/>
            <a:r>
              <a:rPr lang="ru-RU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реализуется</a:t>
            </a: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областной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межведомственный культурный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проект</a:t>
            </a: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«Открытая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книга»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315200" cy="715962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Основные цели Проекта: </a:t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33400" y="1371600"/>
            <a:ext cx="8229600" cy="46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B92D1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</a:rPr>
              <a:t>повышение </a:t>
            </a:r>
            <a:r>
              <a:rPr lang="ru-RU" sz="2800" b="1" i="1" dirty="0" smtClean="0">
                <a:solidFill>
                  <a:srgbClr val="002060"/>
                </a:solidFill>
              </a:rPr>
              <a:t>престижа чтения в обществе</a:t>
            </a:r>
            <a:r>
              <a:rPr lang="ru-RU" sz="2800" i="1" dirty="0" smtClean="0">
                <a:solidFill>
                  <a:srgbClr val="002060"/>
                </a:solidFill>
              </a:rPr>
              <a:t> на основе целенаправленной, планомерной, адресной, системной работы с различными социальными и читательскими </a:t>
            </a:r>
            <a:r>
              <a:rPr lang="ru-RU" sz="2800" i="1" dirty="0" smtClean="0">
                <a:solidFill>
                  <a:srgbClr val="002060"/>
                </a:solidFill>
              </a:rPr>
              <a:t>категориями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</a:rPr>
              <a:t>формирование активного творческого читателя</a:t>
            </a:r>
            <a:r>
              <a:rPr lang="ru-RU" sz="2800" i="1" dirty="0" smtClean="0">
                <a:solidFill>
                  <a:srgbClr val="002060"/>
                </a:solidFill>
              </a:rPr>
              <a:t> на основе повышения уровня информационных возможностей библиотек  </a:t>
            </a:r>
          </a:p>
          <a:p>
            <a:pPr>
              <a:buNone/>
            </a:pPr>
            <a:r>
              <a:rPr lang="ru-RU" sz="1200" i="1" dirty="0" smtClean="0">
                <a:solidFill>
                  <a:srgbClr val="002060"/>
                </a:solidFill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J:\Открытая книга для МО\2 прозр. 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96986"/>
            <a:ext cx="3200316" cy="1461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Основные задачи Проекта: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8077200" cy="3886200"/>
          </a:xfrm>
        </p:spPr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2060"/>
                </a:solidFill>
              </a:rPr>
              <a:t>разработка и реализация системы творческих конкурсов, читательских </a:t>
            </a:r>
            <a:r>
              <a:rPr lang="ru-RU" sz="2800" i="1" dirty="0" smtClean="0">
                <a:solidFill>
                  <a:srgbClr val="002060"/>
                </a:solidFill>
              </a:rPr>
              <a:t>акций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2060"/>
                </a:solidFill>
              </a:rPr>
              <a:t>объединение </a:t>
            </a:r>
            <a:r>
              <a:rPr lang="ru-RU" sz="2800" i="1" dirty="0" smtClean="0">
                <a:solidFill>
                  <a:srgbClr val="002060"/>
                </a:solidFill>
              </a:rPr>
              <a:t>усилий всех институтов поддержки чтения в масштабах области при организации крупных акций </a:t>
            </a:r>
            <a:r>
              <a:rPr lang="ru-RU" sz="2800" i="1" dirty="0" smtClean="0">
                <a:solidFill>
                  <a:srgbClr val="002060"/>
                </a:solidFill>
              </a:rPr>
              <a:t>с </a:t>
            </a:r>
            <a:r>
              <a:rPr lang="ru-RU" sz="2800" i="1" dirty="0" smtClean="0">
                <a:solidFill>
                  <a:srgbClr val="002060"/>
                </a:solidFill>
              </a:rPr>
              <a:t>использованием наиболее престижных площадок: театров, дворцов </a:t>
            </a:r>
            <a:r>
              <a:rPr lang="ru-RU" sz="2800" i="1" dirty="0" smtClean="0">
                <a:solidFill>
                  <a:srgbClr val="002060"/>
                </a:solidFill>
              </a:rPr>
              <a:t>культуры</a:t>
            </a:r>
            <a:r>
              <a:rPr lang="ru-RU" sz="2800" i="1" dirty="0" smtClean="0">
                <a:solidFill>
                  <a:srgbClr val="002060"/>
                </a:solidFill>
              </a:rPr>
              <a:t>, площадей, </a:t>
            </a:r>
            <a:r>
              <a:rPr lang="ru-RU" sz="2800" i="1" dirty="0" smtClean="0">
                <a:solidFill>
                  <a:srgbClr val="002060"/>
                </a:solidFill>
              </a:rPr>
              <a:t>парков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2060"/>
                </a:solidFill>
              </a:rPr>
              <a:t>проведение диагностики состояния чтения в Свердловской  </a:t>
            </a:r>
            <a:r>
              <a:rPr lang="ru-RU" sz="2800" i="1" dirty="0" smtClean="0">
                <a:solidFill>
                  <a:srgbClr val="002060"/>
                </a:solidFill>
              </a:rPr>
              <a:t>области</a:t>
            </a:r>
            <a:endParaRPr lang="ru-RU" sz="260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3" descr="J:\Открытая книга для МО\2 прозр. 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96986"/>
            <a:ext cx="3200316" cy="1461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4343286" cy="1523960"/>
          </a:xfrm>
        </p:spPr>
        <p:txBody>
          <a:bodyPr/>
          <a:lstStyle/>
          <a:p>
            <a:pPr eaLnBrk="1" hangingPunct="1"/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Уникальность  проекта </a:t>
            </a:r>
            <a:b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en-US" sz="4000" i="1" dirty="0" smtClean="0">
              <a:solidFill>
                <a:srgbClr val="C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47800"/>
            <a:ext cx="7467600" cy="5181600"/>
          </a:xfrm>
        </p:spPr>
        <p:txBody>
          <a:bodyPr/>
          <a:lstStyle/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проект </a:t>
            </a:r>
            <a:r>
              <a:rPr lang="ru-RU" sz="2000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 продвижению  чтения организуется на уровне двух ведомств: образования и культуры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ru-RU" sz="2000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книжный» проект, не ограниченный рамками отдельной акции или темы, с использованием традиционных и  инновационных форм продвижения книги и чтения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ru-RU" sz="2000" i="1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г</a:t>
            </a:r>
            <a:r>
              <a:rPr lang="ru-RU" sz="2000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лавным событием проекта станет областной </a:t>
            </a:r>
            <a:r>
              <a:rPr lang="ru-RU" sz="2000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конкурс «Лидер чтения - 2014», который пройдёт в образовательных учреждениях и библиотеках Свердловской области</a:t>
            </a:r>
          </a:p>
          <a:p>
            <a:pPr lvl="0" algn="just">
              <a:spcBef>
                <a:spcPct val="0"/>
              </a:spcBef>
              <a:buNone/>
            </a:pPr>
            <a:r>
              <a:rPr lang="ru-RU" sz="2000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2000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Проект проводится в </a:t>
            </a:r>
            <a:r>
              <a:rPr lang="ru-RU" sz="2000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год важных для России событий: Год культуры, Олимпийские  игры, 200-летие со дня рождения М.Ю. Лермонтова и др., которые будут творчески объединены в комплексных мероприятиях Проекта</a:t>
            </a:r>
            <a:endParaRPr lang="ru-RU" sz="2000" i="1" dirty="0" smtClean="0">
              <a:solidFill>
                <a:srgbClr val="002060"/>
              </a:solidFill>
              <a:cs typeface="Arial" pitchFamily="34" charset="0"/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en-US" sz="1400" dirty="0" smtClean="0">
              <a:solidFill>
                <a:srgbClr val="4D4D4D"/>
              </a:solidFill>
            </a:endParaRPr>
          </a:p>
        </p:txBody>
      </p:sp>
      <p:sp>
        <p:nvSpPr>
          <p:cNvPr id="4100" name="Содержимое 2"/>
          <p:cNvSpPr txBox="1">
            <a:spLocks noChangeArrowheads="1"/>
          </p:cNvSpPr>
          <p:nvPr/>
        </p:nvSpPr>
        <p:spPr bwMode="auto">
          <a:xfrm>
            <a:off x="2057400" y="1524000"/>
            <a:ext cx="693420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ru-RU" altLang="en-US" dirty="0">
              <a:latin typeface="Microsoft Sans Serif" pitchFamily="34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ru-RU" altLang="en-US" dirty="0">
              <a:latin typeface="Microsoft Sans Serif" pitchFamily="34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ru-RU" altLang="en-US" b="1" dirty="0">
              <a:latin typeface="Microsoft Sans Serif" pitchFamily="34" charset="0"/>
            </a:endParaRPr>
          </a:p>
        </p:txBody>
      </p:sp>
      <p:pic>
        <p:nvPicPr>
          <p:cNvPr id="5" name="Picture 3" descr="J:\Открытая книга для МО\2 прозр. 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2918" y="0"/>
            <a:ext cx="2591082" cy="1523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324530" cy="1904950"/>
          </a:xfrm>
        </p:spPr>
        <p:txBody>
          <a:bodyPr/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Организационная структура проекта</a:t>
            </a:r>
            <a:endParaRPr lang="ru-RU" sz="28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98" y="1828842"/>
          <a:ext cx="7315200" cy="480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J:\Открытая книга для МО\2 прозр. фо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133664" cy="1219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315200" cy="715962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Содержание   проекта:</a:t>
            </a:r>
            <a:endParaRPr lang="ru-RU" sz="28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676400"/>
          <a:ext cx="7772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 descr="J:\Открытая книга для МО\2 прозр. фон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6950" y="152487"/>
            <a:ext cx="2591082" cy="1523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81110" y="3048010"/>
            <a:ext cx="1068624" cy="1068094"/>
            <a:chOff x="0" y="2663677"/>
            <a:chExt cx="1068624" cy="1526604"/>
          </a:xfrm>
        </p:grpSpPr>
        <p:sp>
          <p:nvSpPr>
            <p:cNvPr id="7" name="Нашивка 6"/>
            <p:cNvSpPr/>
            <p:nvPr/>
          </p:nvSpPr>
          <p:spPr>
            <a:xfrm rot="5400000">
              <a:off x="-228990" y="2892667"/>
              <a:ext cx="1526604" cy="1068623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1" y="3197989"/>
              <a:ext cx="1068623" cy="457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>
                <a:latin typeface="+mj-lt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81109" y="2209833"/>
            <a:ext cx="1068625" cy="1068094"/>
            <a:chOff x="-1" y="2663678"/>
            <a:chExt cx="1068625" cy="1526604"/>
          </a:xfrm>
        </p:grpSpPr>
        <p:sp>
          <p:nvSpPr>
            <p:cNvPr id="10" name="Нашивка 9"/>
            <p:cNvSpPr/>
            <p:nvPr/>
          </p:nvSpPr>
          <p:spPr>
            <a:xfrm rot="5400000">
              <a:off x="-228991" y="2892668"/>
              <a:ext cx="1526604" cy="1068623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1" name="Нашивка 4"/>
            <p:cNvSpPr/>
            <p:nvPr/>
          </p:nvSpPr>
          <p:spPr>
            <a:xfrm>
              <a:off x="1" y="3197989"/>
              <a:ext cx="1068623" cy="457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>
                <a:latin typeface="+mj-lt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81110" y="3886188"/>
            <a:ext cx="1068624" cy="1068094"/>
            <a:chOff x="0" y="2663677"/>
            <a:chExt cx="1068624" cy="1526604"/>
          </a:xfrm>
        </p:grpSpPr>
        <p:sp>
          <p:nvSpPr>
            <p:cNvPr id="13" name="Нашивка 12"/>
            <p:cNvSpPr/>
            <p:nvPr/>
          </p:nvSpPr>
          <p:spPr>
            <a:xfrm rot="5400000">
              <a:off x="-228990" y="2892667"/>
              <a:ext cx="1526604" cy="1068623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1" y="3197989"/>
              <a:ext cx="1068623" cy="457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>
                <a:latin typeface="+mj-lt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81110" y="4724366"/>
            <a:ext cx="1068624" cy="1068094"/>
            <a:chOff x="0" y="2663677"/>
            <a:chExt cx="1068624" cy="1526604"/>
          </a:xfrm>
        </p:grpSpPr>
        <p:sp>
          <p:nvSpPr>
            <p:cNvPr id="16" name="Нашивка 15"/>
            <p:cNvSpPr/>
            <p:nvPr/>
          </p:nvSpPr>
          <p:spPr>
            <a:xfrm rot="5400000">
              <a:off x="-228990" y="2892667"/>
              <a:ext cx="1526604" cy="1068623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Нашивка 4"/>
            <p:cNvSpPr/>
            <p:nvPr/>
          </p:nvSpPr>
          <p:spPr>
            <a:xfrm>
              <a:off x="1" y="3197989"/>
              <a:ext cx="1068623" cy="457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>
                <a:latin typeface="+mj-lt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81110" y="5562544"/>
            <a:ext cx="1068624" cy="1068094"/>
            <a:chOff x="0" y="2663677"/>
            <a:chExt cx="1068624" cy="1526604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228990" y="2892667"/>
              <a:ext cx="1526604" cy="1068623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1" y="3197989"/>
              <a:ext cx="1068623" cy="457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>
                <a:latin typeface="+mj-lt"/>
              </a:endParaRPr>
            </a:p>
          </p:txBody>
        </p:sp>
      </p:grpSp>
      <p:sp>
        <p:nvSpPr>
          <p:cNvPr id="26" name="Скругленный прямоугольник 25"/>
          <p:cNvSpPr/>
          <p:nvPr/>
        </p:nvSpPr>
        <p:spPr bwMode="auto">
          <a:xfrm>
            <a:off x="1752674" y="3962386"/>
            <a:ext cx="6476830" cy="761980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752674" y="2209832"/>
            <a:ext cx="6476830" cy="838178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170" y="990600"/>
            <a:ext cx="6476830" cy="715962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Основные формы осуществления проекта </a:t>
            </a:r>
            <a:endParaRPr lang="ru-RU" sz="2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828872" y="2286030"/>
            <a:ext cx="6019642" cy="3581306"/>
          </a:xfrm>
        </p:spPr>
        <p:txBody>
          <a:bodyPr/>
          <a:lstStyle/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Лидер чтения - 2014</a:t>
            </a:r>
            <a:endParaRPr lang="ru-RU" sz="1600" dirty="0" smtClean="0">
              <a:latin typeface="+mj-lt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Творческие, литературные конкурсы СОУНБ, </a:t>
            </a:r>
            <a:r>
              <a:rPr lang="ru-RU" sz="1600" i="1" dirty="0" err="1" smtClean="0">
                <a:solidFill>
                  <a:srgbClr val="002060"/>
                </a:solidFill>
                <a:latin typeface="+mj-lt"/>
              </a:rPr>
              <a:t>СОБДиЮ</a:t>
            </a: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, СОСБС, СОМБ. Конкурсы Министерства образования.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Театрализованные шествия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i="1" dirty="0" err="1" smtClean="0">
                <a:solidFill>
                  <a:srgbClr val="002060"/>
                </a:solidFill>
                <a:latin typeface="+mj-lt"/>
              </a:rPr>
              <a:t>Флеш-мобы</a:t>
            </a:r>
            <a:endParaRPr lang="ru-RU" sz="1600" i="1" dirty="0" smtClean="0">
              <a:solidFill>
                <a:srgbClr val="002060"/>
              </a:solidFill>
              <a:latin typeface="+mj-lt"/>
            </a:endParaRPr>
          </a:p>
          <a:p>
            <a:pPr marL="0"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Игры, конкурсы, викторины  в парках, скверах,  дворах</a:t>
            </a:r>
          </a:p>
          <a:p>
            <a:pPr lvl="0">
              <a:spcBef>
                <a:spcPts val="2400"/>
              </a:spcBef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Екатеринбургский книжный фестиваль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Фестиваль </a:t>
            </a:r>
            <a:r>
              <a:rPr lang="ru-RU" sz="1600" i="1" dirty="0" err="1" smtClean="0">
                <a:solidFill>
                  <a:srgbClr val="002060"/>
                </a:solidFill>
                <a:latin typeface="+mj-lt"/>
              </a:rPr>
              <a:t>неПрочитанных</a:t>
            </a: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 книг</a:t>
            </a:r>
          </a:p>
          <a:p>
            <a:endParaRPr lang="ru-RU" sz="1600" dirty="0"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1752674" y="4800564"/>
            <a:ext cx="6476830" cy="685782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1752674" y="5562544"/>
            <a:ext cx="6476830" cy="990574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Содержимое 4"/>
          <p:cNvSpPr txBox="1">
            <a:spLocks/>
          </p:cNvSpPr>
          <p:nvPr/>
        </p:nvSpPr>
        <p:spPr bwMode="auto">
          <a:xfrm>
            <a:off x="1828872" y="3200406"/>
            <a:ext cx="6019642" cy="91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7" name="Содержимое 4"/>
          <p:cNvSpPr txBox="1">
            <a:spLocks/>
          </p:cNvSpPr>
          <p:nvPr/>
        </p:nvSpPr>
        <p:spPr bwMode="auto">
          <a:xfrm>
            <a:off x="1828872" y="3124208"/>
            <a:ext cx="6019642" cy="91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1752674" y="3048010"/>
            <a:ext cx="6476830" cy="838178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Содержимое 4"/>
          <p:cNvSpPr txBox="1">
            <a:spLocks/>
          </p:cNvSpPr>
          <p:nvPr/>
        </p:nvSpPr>
        <p:spPr bwMode="auto">
          <a:xfrm>
            <a:off x="1905070" y="3124208"/>
            <a:ext cx="6019642" cy="91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28872" y="4800564"/>
            <a:ext cx="609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  Читающий ребёнок – будущее нации  (</a:t>
            </a:r>
            <a:r>
              <a:rPr lang="ru-RU" sz="1600" i="1" dirty="0" err="1" smtClean="0">
                <a:solidFill>
                  <a:srgbClr val="002060"/>
                </a:solidFill>
                <a:latin typeface="+mj-lt"/>
              </a:rPr>
              <a:t>СОБДиЮ</a:t>
            </a: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Чтение в </a:t>
            </a:r>
            <a:r>
              <a:rPr lang="en-US" sz="1600" i="1" dirty="0" smtClean="0">
                <a:solidFill>
                  <a:srgbClr val="002060"/>
                </a:solidFill>
                <a:latin typeface="+mj-lt"/>
              </a:rPr>
              <a:t>XXI </a:t>
            </a: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веке: традиции и тенденции  (СОУНБ </a:t>
            </a:r>
            <a:r>
              <a:rPr lang="ru-RU" sz="1600" b="1" i="1" dirty="0" smtClean="0">
                <a:solidFill>
                  <a:srgbClr val="002060"/>
                </a:solidFill>
                <a:latin typeface="+mj-lt"/>
              </a:rPr>
              <a:t>)</a:t>
            </a:r>
            <a:endParaRPr lang="ru-RU" sz="16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05070" y="5638742"/>
            <a:ext cx="6248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СМИ, телевидение, радио Интернет: сайты, </a:t>
            </a:r>
            <a:r>
              <a:rPr lang="ru-RU" sz="1600" i="1" dirty="0" err="1" smtClean="0">
                <a:solidFill>
                  <a:srgbClr val="002060"/>
                </a:solidFill>
                <a:latin typeface="+mj-lt"/>
              </a:rPr>
              <a:t>блоги</a:t>
            </a: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1600" i="1" dirty="0" err="1" smtClean="0">
                <a:solidFill>
                  <a:srgbClr val="002060"/>
                </a:solidFill>
                <a:latin typeface="+mj-lt"/>
              </a:rPr>
              <a:t>соцсети</a:t>
            </a:r>
            <a:endParaRPr lang="ru-RU" sz="1600" i="1" dirty="0" smtClean="0">
              <a:solidFill>
                <a:srgbClr val="002060"/>
              </a:solidFill>
              <a:latin typeface="+mj-lt"/>
            </a:endParaRPr>
          </a:p>
          <a:p>
            <a:pPr lvl="0" algn="l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Информационные стенды, афиши,  рекламные листовки  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Конкурсы рекламных рисунков на заборах, асфальте и т.д.</a:t>
            </a:r>
            <a:endParaRPr lang="ru-RU" sz="1600" dirty="0">
              <a:latin typeface="+mj-lt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304912" y="2560642"/>
            <a:ext cx="1295366" cy="41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800" b="1" dirty="0" smtClean="0">
                <a:solidFill>
                  <a:srgbClr val="C00000"/>
                </a:solidFill>
              </a:rPr>
              <a:t>конкурсы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152516" y="3048010"/>
            <a:ext cx="1523960" cy="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400" b="1" dirty="0" smtClean="0">
                <a:solidFill>
                  <a:srgbClr val="C00000"/>
                </a:solidFill>
              </a:rPr>
              <a:t>Мероприятия </a:t>
            </a:r>
          </a:p>
          <a:p>
            <a:pPr lvl="0"/>
            <a:r>
              <a:rPr lang="ru-RU" sz="1400" b="1" dirty="0" smtClean="0">
                <a:solidFill>
                  <a:srgbClr val="C00000"/>
                </a:solidFill>
              </a:rPr>
              <a:t>в открытом </a:t>
            </a:r>
          </a:p>
          <a:p>
            <a:pPr lvl="0"/>
            <a:r>
              <a:rPr lang="ru-RU" sz="1400" b="1" dirty="0" smtClean="0">
                <a:solidFill>
                  <a:srgbClr val="C00000"/>
                </a:solidFill>
              </a:rPr>
              <a:t>пространстве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152516" y="4267178"/>
            <a:ext cx="1523960" cy="38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400" b="1" dirty="0" smtClean="0">
                <a:solidFill>
                  <a:srgbClr val="C00000"/>
                </a:solidFill>
              </a:rPr>
              <a:t>фестивали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152516" y="5105356"/>
            <a:ext cx="1523960" cy="38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400" b="1" dirty="0" smtClean="0">
                <a:solidFill>
                  <a:srgbClr val="C00000"/>
                </a:solidFill>
              </a:rPr>
              <a:t>Конференции</a:t>
            </a:r>
          </a:p>
          <a:p>
            <a:pPr lvl="0"/>
            <a:r>
              <a:rPr lang="ru-RU" sz="1400" b="1" dirty="0" smtClean="0">
                <a:solidFill>
                  <a:srgbClr val="C00000"/>
                </a:solidFill>
              </a:rPr>
              <a:t>Круглые столы</a:t>
            </a:r>
            <a:endParaRPr lang="ru-RU" sz="1400" dirty="0" smtClean="0"/>
          </a:p>
        </p:txBody>
      </p:sp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152516" y="6248326"/>
            <a:ext cx="1523960" cy="38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48895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C00000"/>
                </a:solidFill>
              </a:rPr>
              <a:t>ПИАР</a:t>
            </a:r>
          </a:p>
        </p:txBody>
      </p:sp>
      <p:pic>
        <p:nvPicPr>
          <p:cNvPr id="37" name="Picture 3" descr="J:\Открытая книга для МО\2 прозр. 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516" y="152487"/>
            <a:ext cx="2590732" cy="1523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828842"/>
            <a:ext cx="8534400" cy="48767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002060"/>
                </a:solidFill>
              </a:rPr>
              <a:t>Областной конкурс «Лидер чтения – 2014 года»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i="1" dirty="0" smtClean="0">
                <a:solidFill>
                  <a:srgbClr val="002060"/>
                </a:solidFill>
              </a:rPr>
              <a:t>Областной конкурс авторских стихов «Люблю тебя, мой край родной»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i="1" dirty="0" smtClean="0">
                <a:solidFill>
                  <a:srgbClr val="002060"/>
                </a:solidFill>
              </a:rPr>
              <a:t>Литературный </a:t>
            </a:r>
            <a:r>
              <a:rPr lang="ru-RU" sz="2600" i="1" dirty="0" err="1" smtClean="0">
                <a:solidFill>
                  <a:srgbClr val="002060"/>
                </a:solidFill>
              </a:rPr>
              <a:t>on-line</a:t>
            </a:r>
            <a:r>
              <a:rPr lang="ru-RU" sz="2600" i="1" dirty="0" smtClean="0">
                <a:solidFill>
                  <a:srgbClr val="002060"/>
                </a:solidFill>
              </a:rPr>
              <a:t> конкурс самодеятельных авторов-инвалидов по зрению  «Читаем вместе!»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i="1" dirty="0" smtClean="0">
                <a:solidFill>
                  <a:srgbClr val="002060"/>
                </a:solidFill>
              </a:rPr>
              <a:t>Конкурс очерков и эссе об Урале и жителях «Страна мастеров», посвященный 75-летию первого издания книги «Малахитовая шкатулка»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i="1" dirty="0" smtClean="0">
                <a:solidFill>
                  <a:srgbClr val="002060"/>
                </a:solidFill>
              </a:rPr>
              <a:t>Областной профессиональный конкурс  программ чтения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i="1" dirty="0" smtClean="0">
                <a:solidFill>
                  <a:srgbClr val="002060"/>
                </a:solidFill>
              </a:rPr>
              <a:t>Интернет-конкурс международного фестиваля фантастической литературы «</a:t>
            </a:r>
            <a:r>
              <a:rPr lang="ru-RU" sz="2600" i="1" dirty="0" err="1" smtClean="0">
                <a:solidFill>
                  <a:srgbClr val="002060"/>
                </a:solidFill>
              </a:rPr>
              <a:t>Аэлита-Юниор</a:t>
            </a:r>
            <a:r>
              <a:rPr lang="ru-RU" sz="2600" i="1" dirty="0" smtClean="0">
                <a:solidFill>
                  <a:srgbClr val="002060"/>
                </a:solidFill>
              </a:rPr>
              <a:t>»</a:t>
            </a:r>
            <a:endParaRPr lang="ru-RU" sz="2600" i="1" dirty="0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43200" y="762000"/>
            <a:ext cx="2819298" cy="1066772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B92D14"/>
                </a:solidFill>
                <a:latin typeface="Times New Roman" pitchFamily="18" charset="0"/>
                <a:cs typeface="Times New Roman" pitchFamily="18" charset="0"/>
              </a:rPr>
              <a:t>КОНКУРСЫ</a:t>
            </a:r>
            <a:endParaRPr lang="ru-RU" sz="3600" dirty="0">
              <a:solidFill>
                <a:srgbClr val="B92D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J:\Открытая книга для МО\2 прозр. 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2591082" cy="1523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808080"/>
      </a:dk1>
      <a:lt1>
        <a:srgbClr val="FFFFFF"/>
      </a:lt1>
      <a:dk2>
        <a:srgbClr val="808080"/>
      </a:dk2>
      <a:lt2>
        <a:srgbClr val="167EDC"/>
      </a:lt2>
      <a:accent1>
        <a:srgbClr val="2DC010"/>
      </a:accent1>
      <a:accent2>
        <a:srgbClr val="EE0077"/>
      </a:accent2>
      <a:accent3>
        <a:srgbClr val="FFFFFF"/>
      </a:accent3>
      <a:accent4>
        <a:srgbClr val="6C6C6C"/>
      </a:accent4>
      <a:accent5>
        <a:srgbClr val="ADDCAA"/>
      </a:accent5>
      <a:accent6>
        <a:srgbClr val="D8006B"/>
      </a:accent6>
      <a:hlink>
        <a:srgbClr val="FDA609"/>
      </a:hlink>
      <a:folHlink>
        <a:srgbClr val="808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Pages>0</Pages>
  <Words>1026</Words>
  <Characters>0</Characters>
  <Application>Microsoft Office PowerPoint</Application>
  <DocSecurity>0</DocSecurity>
  <PresentationFormat>Экран (4:3)</PresentationFormat>
  <Lines>0</Lines>
  <Paragraphs>149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powerpoint-template-24</vt:lpstr>
      <vt:lpstr>Воробьева Людмила Аркадьевна координатор проекта</vt:lpstr>
      <vt:lpstr>Слайд 2</vt:lpstr>
      <vt:lpstr>Основные цели Проекта:  </vt:lpstr>
      <vt:lpstr>Основные задачи Проекта: </vt:lpstr>
      <vt:lpstr>Уникальность  проекта  </vt:lpstr>
      <vt:lpstr>Организационная структура проекта</vt:lpstr>
      <vt:lpstr>Содержание   проекта:</vt:lpstr>
      <vt:lpstr>Основные формы осуществления проекта </vt:lpstr>
      <vt:lpstr>КОНКУРСЫ</vt:lpstr>
      <vt:lpstr>КОНКУРСЫ</vt:lpstr>
      <vt:lpstr>Фестивали</vt:lpstr>
      <vt:lpstr>Слайд 12</vt:lpstr>
      <vt:lpstr>Слайд 13</vt:lpstr>
      <vt:lpstr>ПРИНЦИПЫ:</vt:lpstr>
      <vt:lpstr>Слайд 15</vt:lpstr>
      <vt:lpstr>Механизм реализации проекта</vt:lpstr>
      <vt:lpstr>Слайд 17</vt:lpstr>
      <vt:lpstr>Слайд 18</vt:lpstr>
    </vt:vector>
  </TitlesOfParts>
  <Company>Templates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rokinavs</cp:lastModifiedBy>
  <cp:revision>338</cp:revision>
  <cp:lastPrinted>1899-12-30T00:00:00Z</cp:lastPrinted>
  <dcterms:created xsi:type="dcterms:W3CDTF">2007-04-02T02:11:51Z</dcterms:created>
  <dcterms:modified xsi:type="dcterms:W3CDTF">2013-11-27T12:11:03Z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