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62" r:id="rId5"/>
    <p:sldId id="261" r:id="rId6"/>
    <p:sldId id="279" r:id="rId7"/>
    <p:sldId id="266" r:id="rId8"/>
    <p:sldId id="278" r:id="rId9"/>
    <p:sldId id="286" r:id="rId10"/>
    <p:sldId id="268" r:id="rId11"/>
    <p:sldId id="276" r:id="rId12"/>
    <p:sldId id="275" r:id="rId13"/>
    <p:sldId id="277" r:id="rId14"/>
    <p:sldId id="269" r:id="rId15"/>
    <p:sldId id="270" r:id="rId16"/>
    <p:sldId id="287" r:id="rId17"/>
    <p:sldId id="272" r:id="rId18"/>
    <p:sldId id="273" r:id="rId19"/>
    <p:sldId id="280" r:id="rId20"/>
    <p:sldId id="27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0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9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7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9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7099-AD61-44B8-95F9-9B844D136F3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9355-CC35-49E8-8CB1-EFB88757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library.vladimir.ru/ofiof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tomsk.ru/page/588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uralizdat.ru/publ/ot_izdatelstva/vzaimodejstvie_provincialnykh_izdatelstv_i_bibliotek_opyt_i_vozmozhnosti/5-1-0-11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bookchamber.ru/statistic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</a:t>
            </a:r>
            <a:br>
              <a:rPr lang="ru-RU" dirty="0" smtClean="0"/>
            </a:br>
            <a:r>
              <a:rPr lang="ru-RU" dirty="0" smtClean="0"/>
              <a:t> СОУНБ им. В. Г. Белинского </a:t>
            </a:r>
            <a:br>
              <a:rPr lang="ru-RU" dirty="0" smtClean="0"/>
            </a:br>
            <a:r>
              <a:rPr lang="ru-RU" dirty="0" smtClean="0"/>
              <a:t>с региональными издательствами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/>
              <a:t>Светличная</a:t>
            </a:r>
          </a:p>
          <a:p>
            <a:pPr algn="r"/>
            <a:r>
              <a:rPr lang="ru-RU" b="1" dirty="0" smtClean="0"/>
              <a:t> Светлана Анатольевна,</a:t>
            </a:r>
          </a:p>
          <a:p>
            <a:pPr algn="r"/>
            <a:r>
              <a:rPr lang="ru-RU" b="1" dirty="0" smtClean="0"/>
              <a:t>зав. сектором </a:t>
            </a:r>
          </a:p>
          <a:p>
            <a:pPr algn="r"/>
            <a:r>
              <a:rPr lang="ru-RU" b="1" dirty="0" smtClean="0"/>
              <a:t>отдела комплектования и учета фондов</a:t>
            </a:r>
          </a:p>
          <a:p>
            <a:pPr algn="r"/>
            <a:r>
              <a:rPr lang="ru-RU" b="1" dirty="0" smtClean="0"/>
              <a:t>СОУНБ им. В. Г. Белинского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1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Проект «Информация о Свердловской области»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8684"/>
            <a:ext cx="7200800" cy="5103481"/>
          </a:xfrm>
        </p:spPr>
      </p:pic>
    </p:spTree>
    <p:extLst>
      <p:ext uri="{BB962C8B-B14F-4D97-AF65-F5344CB8AC3E}">
        <p14:creationId xmlns:p14="http://schemas.microsoft.com/office/powerpoint/2010/main" val="6953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20245"/>
            <a:ext cx="5111750" cy="5558723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395536" y="5877272"/>
            <a:ext cx="3096344" cy="576064"/>
          </a:xfrm>
        </p:spPr>
        <p:txBody>
          <a:bodyPr>
            <a:noAutofit/>
          </a:bodyPr>
          <a:lstStyle/>
          <a:p>
            <a:r>
              <a:rPr lang="ru-RU" sz="1000" dirty="0"/>
              <a:t>Владимирская областная научная библиотека : сайт [Электронный ресурс]. </a:t>
            </a:r>
            <a:r>
              <a:rPr lang="en-US" sz="1000" dirty="0"/>
              <a:t>URL</a:t>
            </a:r>
            <a:r>
              <a:rPr lang="ru-RU" sz="1000" dirty="0"/>
              <a:t>: </a:t>
            </a:r>
            <a:r>
              <a:rPr lang="ru-RU" sz="1000" u="sng" dirty="0">
                <a:hlinkClick r:id="rId4"/>
              </a:rPr>
              <a:t>http://library.vladimir.ru/ofiof.htm</a:t>
            </a:r>
            <a:r>
              <a:rPr lang="ru-RU" sz="1000" u="sng" dirty="0"/>
              <a:t> </a:t>
            </a:r>
            <a:r>
              <a:rPr lang="ru-RU" sz="1000" dirty="0"/>
              <a:t>(дата обращения: 15.12.2015).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415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5877272"/>
            <a:ext cx="2808312" cy="64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aseline="30000" dirty="0" smtClean="0"/>
              <a:t>Областная </a:t>
            </a:r>
            <a:r>
              <a:rPr lang="ru-RU" sz="1500" baseline="30000" dirty="0"/>
              <a:t>библиотека им. А.С. Пушкина : сайт [Электронный ресурс]. </a:t>
            </a:r>
            <a:r>
              <a:rPr lang="en-US" sz="1500" baseline="30000" dirty="0"/>
              <a:t>URL</a:t>
            </a:r>
            <a:r>
              <a:rPr lang="ru-RU" sz="1500" baseline="30000" dirty="0"/>
              <a:t>:  </a:t>
            </a:r>
            <a:r>
              <a:rPr lang="ru-RU" sz="1500" u="sng" baseline="30000" dirty="0">
                <a:hlinkClick r:id="rId3"/>
              </a:rPr>
              <a:t>http://elib.tomsk.ru/page/5886/</a:t>
            </a:r>
            <a:r>
              <a:rPr lang="ru-RU" sz="1500" u="sng" baseline="30000" dirty="0"/>
              <a:t> </a:t>
            </a:r>
            <a:r>
              <a:rPr lang="ru-RU" sz="1500" baseline="30000" dirty="0"/>
              <a:t>(дата обращения: 15.12.2015).</a:t>
            </a:r>
          </a:p>
          <a:p>
            <a:pPr marL="0" indent="0">
              <a:buNone/>
            </a:pPr>
            <a:endParaRPr lang="ru-RU" sz="1500" dirty="0" smtClean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88" y="1772816"/>
            <a:ext cx="4856529" cy="4680520"/>
          </a:xfrm>
        </p:spPr>
      </p:pic>
    </p:spTree>
    <p:extLst>
      <p:ext uri="{BB962C8B-B14F-4D97-AF65-F5344CB8AC3E}">
        <p14:creationId xmlns:p14="http://schemas.microsoft.com/office/powerpoint/2010/main" val="24045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Поиск в Интернете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700808"/>
            <a:ext cx="2376264" cy="469262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2" y="1700808"/>
            <a:ext cx="4346332" cy="4703308"/>
          </a:xfrm>
        </p:spPr>
      </p:pic>
    </p:spTree>
    <p:extLst>
      <p:ext uri="{BB962C8B-B14F-4D97-AF65-F5344CB8AC3E}">
        <p14:creationId xmlns:p14="http://schemas.microsoft.com/office/powerpoint/2010/main" val="9823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Анкета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468052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Franklin Gothic Book"/>
              </a:rPr>
              <a:t>                                                        Добрый </a:t>
            </a: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день, уважаемые издатели!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Свердловская областная универсальная научная библиотека     им. В. Г. Белинского создаёт новый информационный ресурс - базу данных  издательств города Екатеринбурга и Свердловской области. Мы хотим иметь полное представление обо всей выпускаемой продукции у нас в регионе. Наша база данных будет доступна через сайт библиотеки для всех пользователей Интернета, что поможет в рекламе и реализации ваших изданий.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Мы просим вас  сообщить некоторые данные о  вашей организации: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1.	Полное название издательства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2.	ФИО директора или главного редактора издательства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3.	Почтовый адрес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4.	Телефон / факс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5.	E-</a:t>
            </a:r>
            <a:r>
              <a:rPr lang="ru-RU" sz="1400" dirty="0" err="1">
                <a:solidFill>
                  <a:srgbClr val="000000"/>
                </a:solidFill>
                <a:latin typeface="Franklin Gothic Book"/>
              </a:rPr>
              <a:t>mail</a:t>
            </a:r>
            <a:endParaRPr lang="ru-RU" sz="14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6.	Сайт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7.	Режим работы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8.	Основные виды деятельности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Заранее благодарим и надеемся на сотрудничество. С нетерпением ждём  вашей информации.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С уважением,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Светлана Анатольевна Светличная,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 зав. сектором отдела комплектования и учёта фондов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 СОУНБ им. В.Г. Белинского.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Franklin Gothic Book"/>
              </a:rPr>
              <a:t>тел. (343)350 57 26.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Рабочая таблица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386840"/>
              </p:ext>
            </p:extLst>
          </p:nvPr>
        </p:nvGraphicFramePr>
        <p:xfrm>
          <a:off x="1115615" y="1699740"/>
          <a:ext cx="7382628" cy="497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426"/>
                <a:gridCol w="853423"/>
                <a:gridCol w="800476"/>
                <a:gridCol w="838793"/>
                <a:gridCol w="523897"/>
                <a:gridCol w="908458"/>
                <a:gridCol w="969071"/>
                <a:gridCol w="739169"/>
                <a:gridCol w="833915"/>
              </a:tblGrid>
              <a:tr h="1042354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Полное название издательства или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директора или главного редактора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Почтовый адрес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Телефон / факс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Электронная почта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Адрес сайта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Режим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Основные виды деятельности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</a:tr>
              <a:tr h="1285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"Компания Правовед"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Вакалюк Татьяна Валерьевна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620063, Екатеринбург, а/я 222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(343) 355-56-13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info@pravowed.ru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www.pravowed.ru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9.00 - 18.00, пн - сб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Издание деловой литературы.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/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Печать журналов и бланков.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/>
                      </a:r>
                      <a:br>
                        <a:rPr lang="ru-RU" sz="800">
                          <a:effectLst/>
                        </a:rPr>
                      </a:b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</a:tr>
              <a:tr h="833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Научно-культурный Фонд "Фонд Тимофеева"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Тимофеев Николай Иванович, президент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620014, г. Екатеринбург, пр. Ленина, д.10, 1-й подъезд.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263-77-45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nkf@r66.ru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www.timofeev.ur.ru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понедельник-пятница,  с 10-00 до 17-00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Издательская деятельность.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</a:tr>
              <a:tr h="1806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Издательский дом "Уральская государственная юридическая академия"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Митин Александр Николаевич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620137, г. Екатеринбург, ул. Комсомольская, 21. Издательский дом.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374-32-35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idom@list.ru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www.id-urgua.ru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9.00 до 17.30, понедельник- пятница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Реализация учебной юридической литературы, издание печатной продукции, оказание копировальных, переплетных услуг.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52" marR="65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2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Пример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51569" cy="4525963"/>
          </a:xfrm>
        </p:spPr>
      </p:pic>
    </p:spTree>
    <p:extLst>
      <p:ext uri="{BB962C8B-B14F-4D97-AF65-F5344CB8AC3E}">
        <p14:creationId xmlns:p14="http://schemas.microsoft.com/office/powerpoint/2010/main" val="14452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Список издательств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8" y="1628800"/>
            <a:ext cx="6790596" cy="5184577"/>
          </a:xfrm>
        </p:spPr>
      </p:pic>
    </p:spTree>
    <p:extLst>
      <p:ext uri="{BB962C8B-B14F-4D97-AF65-F5344CB8AC3E}">
        <p14:creationId xmlns:p14="http://schemas.microsoft.com/office/powerpoint/2010/main" val="21183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Письмо с напоминанием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4" y="1600200"/>
            <a:ext cx="4997454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7" y="3075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2" y="3140968"/>
            <a:ext cx="2114550" cy="13335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588"/>
            <a:ext cx="4041775" cy="771525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90769"/>
            <a:ext cx="1732541" cy="1551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6475"/>
            <a:ext cx="1368152" cy="25986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86" y="260648"/>
            <a:ext cx="3714750" cy="942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" y="4724954"/>
            <a:ext cx="2628900" cy="666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4" y="3345383"/>
            <a:ext cx="2135560" cy="13795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41168"/>
            <a:ext cx="2857500" cy="1466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2" y="4509120"/>
            <a:ext cx="1314148" cy="14461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2" y="2731266"/>
            <a:ext cx="1544960" cy="18616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8" y="2276872"/>
            <a:ext cx="1638300" cy="685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91084"/>
            <a:ext cx="2857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" y="44624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83810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1899 году</a:t>
            </a:r>
          </a:p>
          <a:p>
            <a:pPr algn="ctr"/>
            <a:r>
              <a:rPr lang="ru-RU" dirty="0"/>
              <a:t> была открыта</a:t>
            </a:r>
          </a:p>
          <a:p>
            <a:pPr algn="ctr"/>
            <a:r>
              <a:rPr lang="ru-RU" dirty="0"/>
              <a:t> Екатеринбургская общественная публичная</a:t>
            </a:r>
          </a:p>
          <a:p>
            <a:pPr algn="ctr"/>
            <a:r>
              <a:rPr lang="ru-RU" dirty="0"/>
              <a:t> библиотека </a:t>
            </a:r>
            <a:endParaRPr lang="en-US" dirty="0" smtClean="0"/>
          </a:p>
          <a:p>
            <a:pPr algn="ctr"/>
            <a:r>
              <a:rPr lang="ru-RU" dirty="0" smtClean="0"/>
              <a:t>им</a:t>
            </a:r>
            <a:r>
              <a:rPr lang="ru-RU" dirty="0"/>
              <a:t>. В. Г. Белинского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2" y="1844824"/>
            <a:ext cx="4050450" cy="4985170"/>
          </a:xfrm>
        </p:spPr>
      </p:pic>
    </p:spTree>
    <p:extLst>
      <p:ext uri="{BB962C8B-B14F-4D97-AF65-F5344CB8AC3E}">
        <p14:creationId xmlns:p14="http://schemas.microsoft.com/office/powerpoint/2010/main" val="32934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63688" y="273050"/>
            <a:ext cx="6696744" cy="779686"/>
          </a:xfrm>
        </p:spPr>
        <p:txBody>
          <a:bodyPr/>
          <a:lstStyle/>
          <a:p>
            <a:pPr algn="ctr"/>
            <a:r>
              <a:rPr lang="ru-RU" b="0" dirty="0" smtClean="0"/>
              <a:t>Упоминание в СМИ</a:t>
            </a:r>
            <a:endParaRPr lang="ru-RU" b="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272808" cy="4243582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3995936" y="6021288"/>
            <a:ext cx="4320480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Чумаков С. В. Взаимодействие провинциальных издательств и библиотек: опыт и возможности [Электронный ресурс] // Уральское провинциальное издательство : сайт. [Верхний Тагил], 2012–2015. </a:t>
            </a:r>
            <a:r>
              <a:rPr lang="en-US" dirty="0"/>
              <a:t>URL</a:t>
            </a:r>
            <a:r>
              <a:rPr lang="ru-RU" dirty="0"/>
              <a:t> :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uralizdat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publ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ot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izdatelstva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vzaimodejstvie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provincialnykh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izdatelstv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i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bibliotek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opyt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i</a:t>
            </a:r>
            <a:r>
              <a:rPr lang="ru-RU" u="sng" dirty="0">
                <a:hlinkClick r:id="rId4"/>
              </a:rPr>
              <a:t>_</a:t>
            </a:r>
            <a:r>
              <a:rPr lang="en-US" u="sng" dirty="0" err="1">
                <a:hlinkClick r:id="rId4"/>
              </a:rPr>
              <a:t>vozmozhnosti</a:t>
            </a:r>
            <a:r>
              <a:rPr lang="ru-RU" u="sng" dirty="0">
                <a:hlinkClick r:id="rId4"/>
              </a:rPr>
              <a:t>/5-1-0-119</a:t>
            </a:r>
            <a:r>
              <a:rPr lang="ru-RU" u="sng" dirty="0"/>
              <a:t> </a:t>
            </a:r>
            <a:r>
              <a:rPr lang="ru-RU" dirty="0"/>
              <a:t>(дата обращения: 15.12.2015).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Спасибо за внимание!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Светличная Светлана Анатольевна,</a:t>
            </a:r>
          </a:p>
          <a:p>
            <a:r>
              <a:rPr lang="ru-RU" dirty="0"/>
              <a:t> зав. сектором комплектования</a:t>
            </a:r>
          </a:p>
          <a:p>
            <a:r>
              <a:rPr lang="ru-RU" dirty="0"/>
              <a:t> </a:t>
            </a:r>
            <a:r>
              <a:rPr lang="ru-RU" dirty="0" err="1"/>
              <a:t>ОКиУФ</a:t>
            </a:r>
            <a:r>
              <a:rPr lang="ru-RU" dirty="0"/>
              <a:t> СОУНБ им. В. Г. Белинского.</a:t>
            </a:r>
          </a:p>
          <a:p>
            <a:r>
              <a:rPr lang="ru-RU" dirty="0"/>
              <a:t> тел. (343) 350-57-26.</a:t>
            </a:r>
          </a:p>
          <a:p>
            <a:r>
              <a:rPr lang="ru-RU" dirty="0"/>
              <a:t> 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 smtClean="0"/>
              <a:t>kompl@library.uraic.ru</a:t>
            </a:r>
            <a:endParaRPr lang="ru-RU" dirty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4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Законы</a:t>
            </a:r>
            <a:endParaRPr lang="ru-RU" sz="20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№ 77-ФЗ «Об обязательном экземпляре документов»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№ 78-ФЗ «Об библиотечном деле»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№ 25-ОЗ «О библиотеках и библиотечных фондах в Свердловской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0433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8" y="26309"/>
            <a:ext cx="9549621" cy="71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6864" cy="1728191"/>
          </a:xfrm>
        </p:spPr>
        <p:txBody>
          <a:bodyPr>
            <a:noAutofit/>
          </a:bodyPr>
          <a:lstStyle/>
          <a:p>
            <a:r>
              <a:rPr lang="ru-RU" sz="2400" dirty="0"/>
              <a:t>Статусом центральной универсальной областной государственной библиотеки наделяется государственное автономное учреждение культуры Свердловской области </a:t>
            </a:r>
            <a:r>
              <a:rPr lang="ru-RU" sz="2400" dirty="0" smtClean="0"/>
              <a:t>«Свердловская </a:t>
            </a:r>
            <a:r>
              <a:rPr lang="ru-RU" sz="2400" dirty="0"/>
              <a:t>областная универсальная научная библиотека им. </a:t>
            </a:r>
            <a:r>
              <a:rPr lang="ru-RU" sz="2400" dirty="0" smtClean="0"/>
              <a:t>В. Г. Белинского».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293096"/>
            <a:ext cx="5976664" cy="2088232"/>
          </a:xfrm>
        </p:spPr>
        <p:txBody>
          <a:bodyPr anchor="b">
            <a:normAutofit/>
          </a:bodyPr>
          <a:lstStyle/>
          <a:p>
            <a:pPr algn="r"/>
            <a:endParaRPr lang="en-US" sz="2000" dirty="0" smtClean="0"/>
          </a:p>
          <a:p>
            <a:pPr algn="r"/>
            <a:endParaRPr lang="en-US" sz="2000" dirty="0"/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О </a:t>
            </a:r>
            <a:r>
              <a:rPr lang="ru-RU" sz="1200" dirty="0">
                <a:solidFill>
                  <a:schemeClr val="tx1"/>
                </a:solidFill>
              </a:rPr>
              <a:t>библиотеках и библиотечных фондах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Свердловской области 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обл. закон от 8 апр. 1997 г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№ № 25-ОЗ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// </a:t>
            </a:r>
            <a:r>
              <a:rPr lang="ru-RU" sz="1200" dirty="0">
                <a:solidFill>
                  <a:schemeClr val="tx1"/>
                </a:solidFill>
              </a:rPr>
              <a:t>Собр. законодательства Свердловской обл.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1997</a:t>
            </a:r>
            <a:r>
              <a:rPr lang="ru-RU" sz="1200" dirty="0">
                <a:solidFill>
                  <a:schemeClr val="tx1"/>
                </a:solidFill>
              </a:rPr>
              <a:t>. № 4. Ст. 867.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44824"/>
            <a:ext cx="8784976" cy="36004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Основными функциями центральной универсальной областной государственной библиотеки являются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>2) формирование, в том числе за счет получения обязательного экземпляра документов Свердловской области, наиболее полного библиотечного фонда в Свердловской области;</a:t>
            </a:r>
            <a:br>
              <a:rPr lang="ru-RU" sz="2000" dirty="0"/>
            </a:br>
            <a:r>
              <a:rPr lang="ru-RU" sz="2000" dirty="0"/>
              <a:t>2-1) получение, регистрация, ведение учета, обеспечение сохранности и использования документов, входящих в состав обязательного экземпляра документов Свердловской </a:t>
            </a:r>
            <a:r>
              <a:rPr lang="ru-RU" sz="2000" dirty="0" smtClean="0"/>
              <a:t>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24128" y="5157192"/>
            <a:ext cx="3240360" cy="1224136"/>
          </a:xfrm>
        </p:spPr>
        <p:txBody>
          <a:bodyPr>
            <a:normAutofit/>
          </a:bodyPr>
          <a:lstStyle/>
          <a:p>
            <a:pPr algn="r"/>
            <a:r>
              <a:rPr lang="ru-RU" sz="1200" dirty="0">
                <a:solidFill>
                  <a:schemeClr val="tx1"/>
                </a:solidFill>
              </a:rPr>
              <a:t>О библиотеках </a:t>
            </a:r>
            <a:r>
              <a:rPr lang="ru-RU" sz="1200" dirty="0" smtClean="0">
                <a:solidFill>
                  <a:schemeClr val="tx1"/>
                </a:solidFill>
              </a:rPr>
              <a:t>и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библиотечных фондах </a:t>
            </a:r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ru-RU" sz="1200" dirty="0">
                <a:solidFill>
                  <a:schemeClr val="tx1"/>
                </a:solidFill>
              </a:rPr>
              <a:t>в Свердловской области :</a:t>
            </a:r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ru-RU" sz="1200" dirty="0">
                <a:solidFill>
                  <a:schemeClr val="tx1"/>
                </a:solidFill>
              </a:rPr>
              <a:t> обл. закон от 8 апр. 1997 г.</a:t>
            </a:r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ru-RU" sz="1200" dirty="0">
                <a:solidFill>
                  <a:schemeClr val="tx1"/>
                </a:solidFill>
              </a:rPr>
              <a:t> № № </a:t>
            </a:r>
            <a:r>
              <a:rPr lang="ru-RU" sz="1200" dirty="0" smtClean="0">
                <a:solidFill>
                  <a:schemeClr val="tx1"/>
                </a:solidFill>
              </a:rPr>
              <a:t>25-ОЗ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// 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там же </a:t>
            </a:r>
            <a:endParaRPr lang="en-US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26"/>
            <a:ext cx="9108503" cy="68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Фонд краеведческой литературы</a:t>
            </a:r>
            <a:endParaRPr lang="ru-RU" sz="2000" b="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104" y="6165304"/>
            <a:ext cx="324036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/>
              <a:t>Отдел краеведческой литературы [Электронный ресурс] // </a:t>
            </a:r>
            <a:r>
              <a:rPr lang="ru-RU" sz="1000" dirty="0" err="1"/>
              <a:t>Белинка</a:t>
            </a:r>
            <a:r>
              <a:rPr lang="ru-RU" sz="1000" dirty="0"/>
              <a:t>. Инструкция по применению. URL: </a:t>
            </a:r>
            <a:r>
              <a:rPr lang="en-US" sz="1000" dirty="0"/>
              <a:t>h</a:t>
            </a:r>
            <a:r>
              <a:rPr lang="ru-RU" sz="1000" dirty="0" smtClean="0"/>
              <a:t>ttp</a:t>
            </a:r>
            <a:r>
              <a:rPr lang="ru-RU" sz="1000" dirty="0"/>
              <a:t>://book.uraic.ru/howto/library/otdely/kraevedenie.htm (дата обращения: 10.11.2015). </a:t>
            </a:r>
            <a:r>
              <a:rPr lang="ru-RU" sz="1000" dirty="0" smtClean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69" y="1900757"/>
            <a:ext cx="5992062" cy="3924848"/>
          </a:xfrm>
        </p:spPr>
      </p:pic>
    </p:spTree>
    <p:extLst>
      <p:ext uri="{BB962C8B-B14F-4D97-AF65-F5344CB8AC3E}">
        <p14:creationId xmlns:p14="http://schemas.microsoft.com/office/powerpoint/2010/main" val="37425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3" y="14064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842811"/>
            <a:ext cx="6552728" cy="4650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4664"/>
            <a:ext cx="54864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Статистика РКП за 2015 год</a:t>
            </a:r>
            <a:endParaRPr lang="ru-RU" sz="2000" b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763688" y="2110686"/>
            <a:ext cx="5486400" cy="4114800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6309320"/>
            <a:ext cx="5486400" cy="3600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Статистические показатели  2015 года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 // Статистика. </a:t>
            </a:r>
            <a:r>
              <a:rPr lang="ru-RU" dirty="0"/>
              <a:t>Статистический учет печатной продукции </a:t>
            </a:r>
            <a:r>
              <a:rPr lang="ru-RU" dirty="0" smtClean="0"/>
              <a:t>России.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www.bookchamber.ru/statistics.html</a:t>
            </a:r>
            <a:r>
              <a:rPr lang="ru-RU" dirty="0" smtClean="0"/>
              <a:t> (дата обращения: 03.10.2016)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СОУНБ им. В. Г. Белинского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64351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26078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XnView - [s1.jpg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9144000" cy="4577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Главная страница сайта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647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Times New Roman</vt:lpstr>
      <vt:lpstr>Тема Office</vt:lpstr>
      <vt:lpstr>Взаимодействие  СОУНБ им. В. Г. Белинского  с региональными издательствами</vt:lpstr>
      <vt:lpstr>Презентация PowerPoint</vt:lpstr>
      <vt:lpstr>Законы</vt:lpstr>
      <vt:lpstr>Статусом центральной универсальной областной государственной библиотеки наделяется государственное автономное учреждение культуры Свердловской области «Свердловская областная универсальная научная библиотека им. В. Г. Белинского».</vt:lpstr>
      <vt:lpstr>Основными функциями центральной универсальной областной государственной библиотеки являются:  2) формирование, в том числе за счет получения обязательного экземпляра документов Свердловской области, наиболее полного библиотечного фонда в Свердловской области; 2-1) получение, регистрация, ведение учета, обеспечение сохранности и использования документов, входящих в состав обязательного экземпляра документов Свердловской области                                                                                  </vt:lpstr>
      <vt:lpstr>Фонд краеведческой литературы</vt:lpstr>
      <vt:lpstr>Статистика РКП за 2015 год</vt:lpstr>
      <vt:lpstr>СОУНБ им. В. Г. Белинского</vt:lpstr>
      <vt:lpstr>Главная страница сайта</vt:lpstr>
      <vt:lpstr>Проект «Информация о Свердловской области»</vt:lpstr>
      <vt:lpstr>Презентация PowerPoint</vt:lpstr>
      <vt:lpstr>Презентация PowerPoint</vt:lpstr>
      <vt:lpstr>Поиск в Интернете</vt:lpstr>
      <vt:lpstr>Анкета</vt:lpstr>
      <vt:lpstr>Рабочая таблица</vt:lpstr>
      <vt:lpstr>Пример </vt:lpstr>
      <vt:lpstr>Список издательств</vt:lpstr>
      <vt:lpstr>Письмо с напоминанием</vt:lpstr>
      <vt:lpstr>Презентация PowerPoint</vt:lpstr>
      <vt:lpstr>Упоминание в СМИ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СОУНБ им. В. Г. Белинского  с региональными издательствами</dc:title>
  <dc:creator>kompl11a</dc:creator>
  <cp:lastModifiedBy>Elena</cp:lastModifiedBy>
  <cp:revision>67</cp:revision>
  <dcterms:created xsi:type="dcterms:W3CDTF">2016-09-22T09:58:59Z</dcterms:created>
  <dcterms:modified xsi:type="dcterms:W3CDTF">2016-10-06T08:39:53Z</dcterms:modified>
</cp:coreProperties>
</file>