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4" r:id="rId5"/>
    <p:sldId id="261" r:id="rId6"/>
    <p:sldId id="258" r:id="rId7"/>
    <p:sldId id="263" r:id="rId8"/>
    <p:sldId id="266" r:id="rId9"/>
    <p:sldId id="267" r:id="rId10"/>
    <p:sldId id="268" r:id="rId11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FB32-4AC0-48F1-AE52-C5B5E8940881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36D6-AF58-4113-B684-16D5E5DEA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489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FB32-4AC0-48F1-AE52-C5B5E8940881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36D6-AF58-4113-B684-16D5E5DEA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561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FB32-4AC0-48F1-AE52-C5B5E8940881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36D6-AF58-4113-B684-16D5E5DEA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744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FB32-4AC0-48F1-AE52-C5B5E8940881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36D6-AF58-4113-B684-16D5E5DEA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085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FB32-4AC0-48F1-AE52-C5B5E8940881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36D6-AF58-4113-B684-16D5E5DEA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497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FB32-4AC0-48F1-AE52-C5B5E8940881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36D6-AF58-4113-B684-16D5E5DEA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716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FB32-4AC0-48F1-AE52-C5B5E8940881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36D6-AF58-4113-B684-16D5E5DEA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509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FB32-4AC0-48F1-AE52-C5B5E8940881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36D6-AF58-4113-B684-16D5E5DEA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400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FB32-4AC0-48F1-AE52-C5B5E8940881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36D6-AF58-4113-B684-16D5E5DEA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845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FB32-4AC0-48F1-AE52-C5B5E8940881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36D6-AF58-4113-B684-16D5E5DEA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433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FB32-4AC0-48F1-AE52-C5B5E8940881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36D6-AF58-4113-B684-16D5E5DEA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934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EFB32-4AC0-48F1-AE52-C5B5E8940881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636D6-AF58-4113-B684-16D5E5DEA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07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7517" y="2131654"/>
            <a:ext cx="9144000" cy="23876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Обслуживание детей и юношества в библиотеках Свердловской области:</a:t>
            </a:r>
            <a:endParaRPr lang="ru-RU" b="1" dirty="0">
              <a:solidFill>
                <a:srgbClr val="7030A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87902" y="4519254"/>
            <a:ext cx="2314755" cy="639342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ru-RU" sz="2800" b="1" dirty="0" smtClean="0">
                <a:solidFill>
                  <a:srgbClr val="0000C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итоги-2015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97" y="270122"/>
            <a:ext cx="1102456" cy="8819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88853" y="192367"/>
            <a:ext cx="59552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СВЕРДЛОВСКАЯ ОБЛАСТНАЯ БИБЛИОТЕКА </a:t>
            </a:r>
          </a:p>
          <a:p>
            <a:r>
              <a:rPr lang="ru-RU" sz="20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ДЕТЕЙ и ЮНОШЕСТВА</a:t>
            </a:r>
            <a:endParaRPr lang="ru-RU" sz="20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88853" y="792531"/>
            <a:ext cx="2015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eenbook.ru</a:t>
            </a:r>
            <a:endParaRPr lang="ru-RU" sz="2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86397" y="1254196"/>
            <a:ext cx="11635309" cy="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273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97" y="270122"/>
            <a:ext cx="1102456" cy="8819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88853" y="192367"/>
            <a:ext cx="59552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СВЕРДЛОВСКАЯ ОБЛАСТНАЯ БИБЛИОТЕКА </a:t>
            </a:r>
          </a:p>
          <a:p>
            <a:r>
              <a:rPr lang="ru-RU" sz="20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ДЕТЕЙ и ЮНОШЕСТВА</a:t>
            </a:r>
            <a:endParaRPr lang="ru-RU" sz="20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88853" y="792531"/>
            <a:ext cx="2015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eenbook.ru</a:t>
            </a:r>
            <a:endParaRPr lang="ru-RU" sz="2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86397" y="1254196"/>
            <a:ext cx="11635309" cy="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78035" y="1608139"/>
            <a:ext cx="3238357" cy="611504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Перспективы?! </a:t>
            </a:r>
            <a:endParaRPr lang="ru-RU" sz="2800" b="1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22918" y="3492823"/>
            <a:ext cx="6362266" cy="3012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200"/>
              </a:spcAft>
              <a:buClr>
                <a:srgbClr val="0000CC"/>
              </a:buClr>
              <a:buSzPct val="150000"/>
            </a:pPr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диалог   </a:t>
            </a:r>
            <a:r>
              <a:rPr lang="ru-RU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БИБЛИОТЕКА </a:t>
            </a: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ru-RU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ЮНОШЕСТВО</a:t>
            </a:r>
            <a:endParaRPr lang="ru-RU" sz="24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200"/>
              </a:spcAft>
              <a:buClr>
                <a:srgbClr val="0000CC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мне </a:t>
            </a: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нужна </a:t>
            </a:r>
            <a:r>
              <a:rPr lang="ru-RU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твоя </a:t>
            </a:r>
            <a:r>
              <a:rPr lang="ru-RU" sz="2400" b="1" dirty="0" smtClean="0">
                <a:solidFill>
                  <a:srgbClr val="0000CC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поддержка</a:t>
            </a:r>
            <a:r>
              <a:rPr lang="ru-RU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b="1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200"/>
              </a:spcAft>
              <a:buClr>
                <a:srgbClr val="0000CC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мне есть чему у тебя </a:t>
            </a:r>
            <a:r>
              <a:rPr lang="ru-RU" sz="2400" dirty="0" smtClean="0">
                <a:solidFill>
                  <a:srgbClr val="0000CC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поучиться</a:t>
            </a: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200"/>
              </a:spcAft>
              <a:buClr>
                <a:srgbClr val="0000CC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 могу </a:t>
            </a:r>
            <a:r>
              <a:rPr lang="ru-RU" sz="2400" b="1" dirty="0" smtClean="0">
                <a:solidFill>
                  <a:srgbClr val="0000CC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дать совет</a:t>
            </a:r>
            <a:r>
              <a:rPr lang="ru-RU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если ты хочешь</a:t>
            </a:r>
          </a:p>
          <a:p>
            <a:pPr marL="342900" indent="-342900" algn="just">
              <a:lnSpc>
                <a:spcPct val="107000"/>
              </a:lnSpc>
              <a:spcAft>
                <a:spcPts val="200"/>
              </a:spcAft>
              <a:buClr>
                <a:srgbClr val="0000CC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я </a:t>
            </a:r>
            <a:r>
              <a:rPr lang="ru-RU" sz="2400" dirty="0" smtClean="0">
                <a:solidFill>
                  <a:srgbClr val="0000CC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верю тебе</a:t>
            </a:r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если ты веришь мне</a:t>
            </a:r>
          </a:p>
          <a:p>
            <a:pPr algn="just">
              <a:lnSpc>
                <a:spcPct val="107000"/>
              </a:lnSpc>
              <a:spcAft>
                <a:spcPts val="200"/>
              </a:spcAft>
              <a:buClr>
                <a:srgbClr val="0000CC"/>
              </a:buClr>
              <a:buSzPct val="150000"/>
            </a:pPr>
            <a:endParaRPr lang="ru-RU" sz="24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200"/>
              </a:spcAft>
              <a:buClr>
                <a:srgbClr val="0000CC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здорово, что мы есть друг у друга</a:t>
            </a: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16392" y="2096318"/>
            <a:ext cx="4377044" cy="908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200"/>
              </a:spcAft>
              <a:buClr>
                <a:srgbClr val="0000CC"/>
              </a:buClr>
              <a:buSzPct val="150000"/>
            </a:pPr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девиз   </a:t>
            </a:r>
            <a:r>
              <a:rPr lang="ru-RU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БИБЛИОТЕКИ</a:t>
            </a:r>
            <a:endParaRPr lang="ru-RU" sz="24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200"/>
              </a:spcAft>
              <a:buClr>
                <a:srgbClr val="0000CC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я ищу трудный путь!</a:t>
            </a: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85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166" y="1674496"/>
            <a:ext cx="11393769" cy="4658583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ru-RU" sz="28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Тенденция к росту числа читателей в группе </a:t>
            </a:r>
            <a:r>
              <a:rPr lang="ru-RU" sz="3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ДЕТИ</a:t>
            </a:r>
            <a:r>
              <a:rPr lang="ru-RU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r">
              <a:lnSpc>
                <a:spcPct val="100000"/>
              </a:lnSpc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(в среднем +2%)</a:t>
            </a:r>
            <a:endParaRPr lang="ru-RU" sz="28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Красноуфимск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+0,8% </a:t>
            </a:r>
          </a:p>
          <a:p>
            <a:pPr algn="just">
              <a:lnSpc>
                <a:spcPct val="100000"/>
              </a:lnSpc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Артемовский и Полевской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+1,2% </a:t>
            </a:r>
          </a:p>
          <a:p>
            <a:pPr algn="just">
              <a:lnSpc>
                <a:spcPct val="100000"/>
              </a:lnSpc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Серов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+2,4%</a:t>
            </a:r>
          </a:p>
          <a:p>
            <a:pPr algn="just">
              <a:lnSpc>
                <a:spcPct val="100000"/>
              </a:lnSpc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Пышминский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ГО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+3%</a:t>
            </a:r>
          </a:p>
          <a:p>
            <a:pPr algn="l">
              <a:lnSpc>
                <a:spcPct val="100000"/>
              </a:lnSpc>
            </a:pP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Карпинск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-15%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(закрытие специализированной библиотеки)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97" y="270122"/>
            <a:ext cx="1102456" cy="8819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88853" y="192367"/>
            <a:ext cx="59552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СВЕРДЛОВСКАЯ ОБЛАСТНАЯ БИБЛИОТЕКА </a:t>
            </a:r>
          </a:p>
          <a:p>
            <a:r>
              <a:rPr lang="ru-RU" sz="20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ДЕТЕЙ и ЮНОШЕСТВА</a:t>
            </a:r>
            <a:endParaRPr lang="ru-RU" sz="20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88853" y="792531"/>
            <a:ext cx="2015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eenbook.ru</a:t>
            </a:r>
            <a:endParaRPr lang="ru-RU" sz="2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86397" y="1254196"/>
            <a:ext cx="11635309" cy="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261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97" y="270122"/>
            <a:ext cx="1102456" cy="8819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88853" y="192367"/>
            <a:ext cx="59552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СВЕРДЛОВСКАЯ ОБЛАСТНАЯ БИБЛИОТЕКА </a:t>
            </a:r>
          </a:p>
          <a:p>
            <a:r>
              <a:rPr lang="ru-RU" sz="20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ДЕТЕЙ и ЮНОШЕСТВА</a:t>
            </a:r>
            <a:endParaRPr lang="ru-RU" sz="20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88853" y="792531"/>
            <a:ext cx="2015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eenbook.ru</a:t>
            </a:r>
            <a:endParaRPr lang="ru-RU" sz="2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86397" y="1254196"/>
            <a:ext cx="11635309" cy="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78035" y="2061394"/>
            <a:ext cx="10852031" cy="3494018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работы с детьми</a:t>
            </a:r>
          </a:p>
          <a:p>
            <a:pPr algn="l"/>
            <a:endParaRPr lang="ru-RU" sz="1300" b="1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rgbClr val="0000CC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родвижение книги и чтения</a:t>
            </a:r>
          </a:p>
          <a:p>
            <a:pPr marL="342900" indent="-342900" algn="just">
              <a:buClr>
                <a:srgbClr val="0000CC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рофилактика опасного поведения</a:t>
            </a:r>
          </a:p>
          <a:p>
            <a:pPr marL="342900" indent="-342900" algn="just">
              <a:buClr>
                <a:srgbClr val="0000CC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патриотическое воспитание и краеведение</a:t>
            </a:r>
          </a:p>
          <a:p>
            <a:pPr marL="342900" indent="-342900" algn="just">
              <a:buClr>
                <a:srgbClr val="0000CC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развитие творческих способностей и стимулирование творческой активности </a:t>
            </a:r>
          </a:p>
          <a:p>
            <a:pPr marL="342900" indent="-342900" algn="just">
              <a:buClr>
                <a:srgbClr val="0000CC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озрождение традиций семейного воспитания и чтения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1981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97" y="270122"/>
            <a:ext cx="1102456" cy="8819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88853" y="192367"/>
            <a:ext cx="59552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СВЕРДЛОВСКАЯ ОБЛАСТНАЯ БИБЛИОТЕКА </a:t>
            </a:r>
          </a:p>
          <a:p>
            <a:r>
              <a:rPr lang="ru-RU" sz="20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ДЕТЕЙ и ЮНОШЕСТВА</a:t>
            </a:r>
            <a:endParaRPr lang="ru-RU" sz="20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88853" y="792531"/>
            <a:ext cx="2015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eenbook.ru</a:t>
            </a:r>
            <a:endParaRPr lang="ru-RU" sz="2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86397" y="1254196"/>
            <a:ext cx="11635309" cy="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78035" y="1854360"/>
            <a:ext cx="10852031" cy="435536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sz="28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Ставка на стратегическое планирование</a:t>
            </a:r>
          </a:p>
          <a:p>
            <a:pPr algn="l"/>
            <a:endParaRPr lang="ru-RU" sz="1300" b="1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rgbClr val="0000CC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долгосрочные проекты и программы по продвижению чтения, актуальным проблемам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Школа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информационного творческого развития «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ИнфорМышка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» (ЦДБ им.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П.П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Бажова, Каменск-Уральский); Программа развития традиций семейного чтения «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BookBag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», Нижний Тагил и Верхняя Пышма)</a:t>
            </a:r>
          </a:p>
          <a:p>
            <a:pPr marL="342900" indent="-342900" algn="just">
              <a:buClr>
                <a:srgbClr val="0000CC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развитие сети клубных образований, в том числе и читательских (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Клуб «Пятничные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чтения»,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Махневская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детская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библиотека)</a:t>
            </a:r>
          </a:p>
          <a:p>
            <a:pPr marL="342900" indent="-342900" algn="just">
              <a:buClr>
                <a:srgbClr val="0000CC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участие в разработке и реализации целевых межотраслевых программ по актуальным проблема детства МО (Нижний Тагил, Нижняя Тура)</a:t>
            </a:r>
          </a:p>
          <a:p>
            <a:pPr marL="342900" indent="-342900" algn="just">
              <a:buClr>
                <a:srgbClr val="0000CC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создание при библиотеках методических центров («Библиотека – информационный центр по проблемам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детства», Алапаевск)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rgbClr val="0000CC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формирование кадровой политики (ЦБС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Новолялинского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ГО, ЦБС Каменск-Уральского) </a:t>
            </a:r>
          </a:p>
          <a:p>
            <a:pPr algn="l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4131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97" y="270122"/>
            <a:ext cx="1102456" cy="8819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88853" y="192367"/>
            <a:ext cx="59552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СВЕРДЛОВСКАЯ ОБЛАСТНАЯ БИБЛИОТЕКА </a:t>
            </a:r>
          </a:p>
          <a:p>
            <a:r>
              <a:rPr lang="ru-RU" sz="20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ДЕТЕЙ и ЮНОШЕСТВА</a:t>
            </a:r>
            <a:endParaRPr lang="ru-RU" sz="20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88853" y="792531"/>
            <a:ext cx="2015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eenbook.ru</a:t>
            </a:r>
            <a:endParaRPr lang="ru-RU" sz="2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86397" y="1254196"/>
            <a:ext cx="11635309" cy="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одзаголовок 2"/>
          <p:cNvSpPr txBox="1">
            <a:spLocks/>
          </p:cNvSpPr>
          <p:nvPr/>
        </p:nvSpPr>
        <p:spPr>
          <a:xfrm>
            <a:off x="104380" y="2148512"/>
            <a:ext cx="11999342" cy="38139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ru-RU" sz="28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Тенденция к снижению числа читателей в группе </a:t>
            </a:r>
            <a:r>
              <a:rPr lang="ru-RU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ЮНОШЕСТВО</a:t>
            </a:r>
            <a:r>
              <a:rPr lang="ru-RU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(в среднем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-7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  <a:endParaRPr lang="ru-RU" sz="28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Красноуфимск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-0,4% </a:t>
            </a:r>
          </a:p>
          <a:p>
            <a:pPr algn="just">
              <a:lnSpc>
                <a:spcPct val="100000"/>
              </a:lnSpc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Новая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яля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-1,5%</a:t>
            </a:r>
          </a:p>
          <a:p>
            <a:pPr algn="just">
              <a:lnSpc>
                <a:spcPct val="100000"/>
              </a:lnSpc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Бисерть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-5,2%</a:t>
            </a:r>
          </a:p>
          <a:p>
            <a:pPr algn="just">
              <a:lnSpc>
                <a:spcPct val="100000"/>
              </a:lnSpc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lnSpc>
                <a:spcPct val="100000"/>
              </a:lnSpc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Махневское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МО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-38%</a:t>
            </a:r>
          </a:p>
        </p:txBody>
      </p:sp>
    </p:spTree>
    <p:extLst>
      <p:ext uri="{BB962C8B-B14F-4D97-AF65-F5344CB8AC3E}">
        <p14:creationId xmlns:p14="http://schemas.microsoft.com/office/powerpoint/2010/main" val="24646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97" y="270122"/>
            <a:ext cx="1102456" cy="8819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88853" y="192367"/>
            <a:ext cx="59552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СВЕРДЛОВСКАЯ ОБЛАСТНАЯ БИБЛИОТЕКА </a:t>
            </a:r>
          </a:p>
          <a:p>
            <a:r>
              <a:rPr lang="ru-RU" sz="20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ДЕТЕЙ и ЮНОШЕСТВА</a:t>
            </a:r>
            <a:endParaRPr lang="ru-RU" sz="20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88853" y="792531"/>
            <a:ext cx="2015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eenbook.ru</a:t>
            </a:r>
            <a:endParaRPr lang="ru-RU" sz="2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86397" y="1254196"/>
            <a:ext cx="11635309" cy="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78035" y="1674496"/>
            <a:ext cx="10852031" cy="1370629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Почему?</a:t>
            </a:r>
          </a:p>
          <a:p>
            <a:pPr algn="r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Библиотекари отвечают</a:t>
            </a:r>
          </a:p>
          <a:p>
            <a:pPr algn="l"/>
            <a:endParaRPr lang="ru-RU" sz="1300" b="1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35349" y="3045125"/>
            <a:ext cx="10468771" cy="2565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200"/>
              </a:spcAft>
              <a:buClr>
                <a:srgbClr val="0000CC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меньшение числа потенциальных читателей в возрастной группе «юношество», проживающих в отдаленных территориях</a:t>
            </a:r>
          </a:p>
          <a:p>
            <a:pPr algn="just">
              <a:lnSpc>
                <a:spcPct val="107000"/>
              </a:lnSpc>
              <a:spcAft>
                <a:spcPts val="200"/>
              </a:spcAft>
              <a:buClr>
                <a:srgbClr val="0000CC"/>
              </a:buClr>
              <a:buSzPct val="150000"/>
            </a:pPr>
            <a:endParaRPr lang="ru-RU" sz="2400" b="1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200"/>
              </a:spcAft>
              <a:buClr>
                <a:srgbClr val="0000CC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окращение финансирования на комплектование и подписку</a:t>
            </a:r>
          </a:p>
          <a:p>
            <a:pPr algn="just">
              <a:lnSpc>
                <a:spcPct val="107000"/>
              </a:lnSpc>
              <a:spcAft>
                <a:spcPts val="200"/>
              </a:spcAft>
              <a:buClr>
                <a:srgbClr val="0000CC"/>
              </a:buClr>
              <a:buSzPct val="150000"/>
            </a:pPr>
            <a:endParaRPr lang="ru-RU" sz="2400" b="1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200"/>
              </a:spcAft>
              <a:buClr>
                <a:srgbClr val="0000CC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тсутствие специализированных библиотек</a:t>
            </a:r>
          </a:p>
        </p:txBody>
      </p:sp>
    </p:spTree>
    <p:extLst>
      <p:ext uri="{BB962C8B-B14F-4D97-AF65-F5344CB8AC3E}">
        <p14:creationId xmlns:p14="http://schemas.microsoft.com/office/powerpoint/2010/main" val="422321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97" y="270122"/>
            <a:ext cx="1102456" cy="8819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88853" y="192367"/>
            <a:ext cx="59552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СВЕРДЛОВСКАЯ ОБЛАСТНАЯ БИБЛИОТЕКА </a:t>
            </a:r>
          </a:p>
          <a:p>
            <a:r>
              <a:rPr lang="ru-RU" sz="20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ДЕТЕЙ и ЮНОШЕСТВА</a:t>
            </a:r>
            <a:endParaRPr lang="ru-RU" sz="20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88853" y="792531"/>
            <a:ext cx="2015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eenbook.ru</a:t>
            </a:r>
            <a:endParaRPr lang="ru-RU" sz="2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86397" y="1254196"/>
            <a:ext cx="11635309" cy="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869663" y="2958601"/>
            <a:ext cx="10468771" cy="2961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200"/>
              </a:spcAft>
              <a:buClr>
                <a:srgbClr val="0000CC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тавка на разовые события (в ряде </a:t>
            </a: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отчетов </a:t>
            </a:r>
            <a:r>
              <a:rPr lang="ru-RU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отсутствие мероприятий, </a:t>
            </a: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адресованных юношеству</a:t>
            </a:r>
            <a:r>
              <a:rPr lang="ru-RU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!)</a:t>
            </a:r>
            <a:endParaRPr lang="ru-RU" sz="2400" b="1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200"/>
              </a:spcAft>
              <a:buClr>
                <a:srgbClr val="0000CC"/>
              </a:buClr>
              <a:buSzPct val="150000"/>
            </a:pPr>
            <a:endParaRPr lang="ru-RU" sz="2400" b="1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200"/>
              </a:spcAft>
              <a:buClr>
                <a:srgbClr val="0000CC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спользование в работе устаревших форм диалога</a:t>
            </a:r>
          </a:p>
          <a:p>
            <a:pPr algn="just">
              <a:lnSpc>
                <a:spcPct val="107000"/>
              </a:lnSpc>
              <a:spcAft>
                <a:spcPts val="200"/>
              </a:spcAft>
              <a:buClr>
                <a:srgbClr val="0000CC"/>
              </a:buClr>
              <a:buSzPct val="150000"/>
            </a:pPr>
            <a:endParaRPr lang="ru-RU" sz="2400" b="1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200"/>
              </a:spcAft>
              <a:buClr>
                <a:srgbClr val="0000CC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отсутствие системы взаимодействия библиотеки с учреждениями, занимающимися проблемами юношества</a:t>
            </a:r>
          </a:p>
        </p:txBody>
      </p:sp>
      <p:sp>
        <p:nvSpPr>
          <p:cNvPr id="9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78034" y="1674497"/>
            <a:ext cx="10852031" cy="1284104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</a:t>
            </a:r>
            <a:endParaRPr lang="ru-RU" sz="2800" b="1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Отчеты показываю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40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97" y="270122"/>
            <a:ext cx="1102456" cy="8819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88853" y="192367"/>
            <a:ext cx="59552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СВЕРДЛОВСКАЯ ОБЛАСТНАЯ БИБЛИОТЕКА </a:t>
            </a:r>
          </a:p>
          <a:p>
            <a:r>
              <a:rPr lang="ru-RU" sz="20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ДЕТЕЙ и ЮНОШЕСТВА</a:t>
            </a:r>
            <a:endParaRPr lang="ru-RU" sz="20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88853" y="792531"/>
            <a:ext cx="2015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eenbook.ru</a:t>
            </a:r>
            <a:endParaRPr lang="ru-RU" sz="2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86397" y="1254196"/>
            <a:ext cx="11635309" cy="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78033" y="1548608"/>
            <a:ext cx="10852031" cy="611504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Цитата дня</a:t>
            </a:r>
            <a:endParaRPr lang="ru-RU" sz="2800" b="1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69662" y="2160112"/>
            <a:ext cx="10468771" cy="4516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200"/>
              </a:spcAft>
              <a:buClr>
                <a:srgbClr val="0000CC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была 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проведена профилактическая беседа «Вирус сквернословия</a:t>
            </a:r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ru-RU" sz="24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200"/>
              </a:spcAft>
              <a:buClr>
                <a:srgbClr val="0000CC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ru-RU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прошёл </a:t>
            </a: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час полезного совета «Табак и верзилу сведёт в могилу</a:t>
            </a:r>
            <a:r>
              <a:rPr lang="ru-RU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en-US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200"/>
              </a:spcAft>
              <a:buClr>
                <a:srgbClr val="0000CC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«Книга – ключ </a:t>
            </a:r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 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знанию» </a:t>
            </a: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ru-RU" sz="24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200"/>
              </a:spcAft>
              <a:buClr>
                <a:srgbClr val="0000CC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ru-RU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вышли </a:t>
            </a: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улицы города с акцией «Книги и газеты – вместо сигареты!». Они призывали горожан отказаться от пагубной привычки курить, раздавали буклеты с информацией о том, что творит табак в организме человека и советами как бросить курить для тех, кто отважится на этот поступок ради сохранения своего здоровья. Прохожие, проявляли интерес и с улыбкой обещали отказаться от </a:t>
            </a:r>
            <a:r>
              <a:rPr lang="ru-RU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курения</a:t>
            </a: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76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97" y="270122"/>
            <a:ext cx="1102456" cy="8819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88853" y="192367"/>
            <a:ext cx="59552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СВЕРДЛОВСКАЯ ОБЛАСТНАЯ БИБЛИОТЕКА </a:t>
            </a:r>
          </a:p>
          <a:p>
            <a:r>
              <a:rPr lang="ru-RU" sz="20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ДЕТЕЙ и ЮНОШЕСТВА</a:t>
            </a:r>
            <a:endParaRPr lang="ru-RU" sz="20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88853" y="792531"/>
            <a:ext cx="2015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eenbook.ru</a:t>
            </a:r>
            <a:endParaRPr lang="ru-RU" sz="2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86397" y="1254196"/>
            <a:ext cx="11635309" cy="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78033" y="1548608"/>
            <a:ext cx="2726115" cy="611504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Можем лучше</a:t>
            </a:r>
            <a:endParaRPr lang="ru-RU" sz="2800" b="1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69662" y="2160112"/>
            <a:ext cx="10468771" cy="4172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200"/>
              </a:spcAft>
              <a:buClr>
                <a:srgbClr val="0000CC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слайд-лекция 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«Молодёжные субкультуры, или Неформалы: кто они?» </a:t>
            </a:r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слайд-обзор «Что такое красота?» (Алапаевск)</a:t>
            </a:r>
            <a:endParaRPr lang="ru-RU" sz="24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200"/>
              </a:spcAft>
              <a:buClr>
                <a:srgbClr val="0000CC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Арт-студия талантливой молодежи (Верхняя Синячиха)</a:t>
            </a: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200"/>
              </a:spcAft>
              <a:buClr>
                <a:srgbClr val="0000CC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Флешмоб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«Ждите! Библиотека идёт к вам</a:t>
            </a:r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!» (Белоярская ЦРБ)</a:t>
            </a:r>
          </a:p>
          <a:p>
            <a:pPr marL="342900" indent="-342900" algn="just">
              <a:lnSpc>
                <a:spcPct val="107000"/>
              </a:lnSpc>
              <a:spcAft>
                <a:spcPts val="200"/>
              </a:spcAft>
              <a:buClr>
                <a:srgbClr val="0000CC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Тренинг работы со словарём / На библиотечной волне: ресурсы, услуги, </a:t>
            </a:r>
            <a:r>
              <a:rPr lang="ru-RU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фонды (ЦГБ Н.-Тагила </a:t>
            </a: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для студентов Нижнетагильского медицинского </a:t>
            </a:r>
            <a:r>
              <a:rPr lang="ru-RU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колледжа)</a:t>
            </a:r>
          </a:p>
          <a:p>
            <a:pPr marL="342900" indent="-342900" algn="just">
              <a:lnSpc>
                <a:spcPct val="107000"/>
              </a:lnSpc>
              <a:spcAft>
                <a:spcPts val="200"/>
              </a:spcAft>
              <a:buClr>
                <a:srgbClr val="0000CC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Фабрика идей (Новоуральск)</a:t>
            </a:r>
          </a:p>
          <a:p>
            <a:pPr marL="342900" indent="-342900" algn="just">
              <a:lnSpc>
                <a:spcPct val="107000"/>
              </a:lnSpc>
              <a:spcAft>
                <a:spcPts val="200"/>
              </a:spcAft>
              <a:buClr>
                <a:srgbClr val="0000CC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Неделя </a:t>
            </a: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молодёжной книги «Молодая Россия читает</a:t>
            </a:r>
            <a:r>
              <a:rPr lang="ru-RU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(Первоуральск)</a:t>
            </a: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63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1459</TotalTime>
  <Words>560</Words>
  <Application>Microsoft Office PowerPoint</Application>
  <PresentationFormat>Широкоэкранный</PresentationFormat>
  <Paragraphs>97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Arial Narrow</vt:lpstr>
      <vt:lpstr>Calibri</vt:lpstr>
      <vt:lpstr>Calibri Light</vt:lpstr>
      <vt:lpstr>Times New Roman</vt:lpstr>
      <vt:lpstr>Тема Office</vt:lpstr>
      <vt:lpstr>Обслуживание детей и юношества в библиотеках Свердловской области: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Обслуживание детей и юношества в библиотеках Свердловской области:</dc:title>
  <dc:creator>Неля Р. Жамалетдинова</dc:creator>
  <cp:lastModifiedBy>Неля Р. Жамалетдинова</cp:lastModifiedBy>
  <cp:revision>43</cp:revision>
  <cp:lastPrinted>2016-04-27T13:40:45Z</cp:lastPrinted>
  <dcterms:created xsi:type="dcterms:W3CDTF">2016-04-18T08:39:55Z</dcterms:created>
  <dcterms:modified xsi:type="dcterms:W3CDTF">2016-04-27T13:43:35Z</dcterms:modified>
</cp:coreProperties>
</file>